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1769" r:id="rId2"/>
    <p:sldId id="1740" r:id="rId3"/>
    <p:sldId id="1739" r:id="rId4"/>
    <p:sldId id="414" r:id="rId5"/>
    <p:sldId id="1742" r:id="rId6"/>
    <p:sldId id="1748" r:id="rId7"/>
    <p:sldId id="1770" r:id="rId8"/>
    <p:sldId id="1741" r:id="rId9"/>
    <p:sldId id="609" r:id="rId10"/>
    <p:sldId id="1767" r:id="rId11"/>
    <p:sldId id="1756" r:id="rId12"/>
    <p:sldId id="1757" r:id="rId13"/>
    <p:sldId id="1764" r:id="rId14"/>
    <p:sldId id="37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ed El Ghrory" initials="AEG" lastIdx="1" clrIdx="0">
    <p:extLst>
      <p:ext uri="{19B8F6BF-5375-455C-9EA6-DF929625EA0E}">
        <p15:presenceInfo xmlns:p15="http://schemas.microsoft.com/office/powerpoint/2012/main" userId="S::ega@orientalpearls.ae::aa2809fb-0608-48cc-93c2-a2c2fa9dae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B"/>
    <a:srgbClr val="0612AA"/>
    <a:srgbClr val="000000"/>
    <a:srgbClr val="E22C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2" autoAdjust="0"/>
    <p:restoredTop sz="96374" autoAdjust="0"/>
  </p:normalViewPr>
  <p:slideViewPr>
    <p:cSldViewPr snapToGrid="0" snapToObjects="1">
      <p:cViewPr varScale="1">
        <p:scale>
          <a:sx n="72" d="100"/>
          <a:sy n="72" d="100"/>
        </p:scale>
        <p:origin x="486" y="5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738670166229223"/>
          <c:y val="4.7154180245925756E-2"/>
          <c:w val="0.73261329833770772"/>
          <c:h val="0.82366254933939287"/>
        </c:manualLayout>
      </c:layout>
      <c:barChart>
        <c:barDir val="col"/>
        <c:grouping val="clustered"/>
        <c:varyColors val="0"/>
        <c:ser>
          <c:idx val="3"/>
          <c:order val="3"/>
          <c:tx>
            <c:strRef>
              <c:f>Assumptions!$F$152</c:f>
              <c:strCache>
                <c:ptCount val="1"/>
                <c:pt idx="0">
                  <c:v>YEAR 2020</c:v>
                </c:pt>
              </c:strCache>
            </c:strRef>
          </c:tx>
          <c:spPr>
            <a:gradFill>
              <a:gsLst>
                <a:gs pos="19000">
                  <a:srgbClr val="E22CD5"/>
                </a:gs>
                <a:gs pos="38000">
                  <a:srgbClr val="00B050"/>
                </a:gs>
                <a:gs pos="69000">
                  <a:srgbClr val="FF0000"/>
                </a:gs>
                <a:gs pos="88000">
                  <a:srgbClr val="0612AA"/>
                </a:gs>
                <a:gs pos="54000">
                  <a:srgbClr val="7030A0"/>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Assumptions!$B$153</c:f>
              <c:strCache>
                <c:ptCount val="1"/>
                <c:pt idx="0">
                  <c:v>Unpaid- Basic</c:v>
                </c:pt>
              </c:strCache>
            </c:strRef>
          </c:cat>
          <c:val>
            <c:numRef>
              <c:f>Assumptions!$F$153</c:f>
              <c:numCache>
                <c:formatCode>#,##0</c:formatCode>
                <c:ptCount val="1"/>
                <c:pt idx="0">
                  <c:v>100000</c:v>
                </c:pt>
              </c:numCache>
            </c:numRef>
          </c:val>
          <c:extLst>
            <c:ext xmlns:c16="http://schemas.microsoft.com/office/drawing/2014/chart" uri="{C3380CC4-5D6E-409C-BE32-E72D297353CC}">
              <c16:uniqueId val="{00000000-00A3-41C2-9CC5-D10A6F419AAE}"/>
            </c:ext>
          </c:extLst>
        </c:ser>
        <c:ser>
          <c:idx val="4"/>
          <c:order val="4"/>
          <c:tx>
            <c:strRef>
              <c:f>Assumptions!$G$152</c:f>
              <c:strCache>
                <c:ptCount val="1"/>
                <c:pt idx="0">
                  <c:v>YEAR 2021</c:v>
                </c:pt>
              </c:strCache>
            </c:strRef>
          </c:tx>
          <c:spPr>
            <a:gradFill>
              <a:gsLst>
                <a:gs pos="19000">
                  <a:srgbClr val="E22CD5"/>
                </a:gs>
                <a:gs pos="38000">
                  <a:srgbClr val="00B050"/>
                </a:gs>
                <a:gs pos="69000">
                  <a:srgbClr val="FF0000"/>
                </a:gs>
                <a:gs pos="88000">
                  <a:srgbClr val="0612AA"/>
                </a:gs>
                <a:gs pos="54000">
                  <a:srgbClr val="7030A0"/>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Assumptions!$B$153</c:f>
              <c:strCache>
                <c:ptCount val="1"/>
                <c:pt idx="0">
                  <c:v>Unpaid- Basic</c:v>
                </c:pt>
              </c:strCache>
            </c:strRef>
          </c:cat>
          <c:val>
            <c:numRef>
              <c:f>Assumptions!$G$153</c:f>
              <c:numCache>
                <c:formatCode>#,##0</c:formatCode>
                <c:ptCount val="1"/>
                <c:pt idx="0">
                  <c:v>500000</c:v>
                </c:pt>
              </c:numCache>
            </c:numRef>
          </c:val>
          <c:extLst>
            <c:ext xmlns:c16="http://schemas.microsoft.com/office/drawing/2014/chart" uri="{C3380CC4-5D6E-409C-BE32-E72D297353CC}">
              <c16:uniqueId val="{00000001-00A3-41C2-9CC5-D10A6F419AAE}"/>
            </c:ext>
          </c:extLst>
        </c:ser>
        <c:ser>
          <c:idx val="5"/>
          <c:order val="5"/>
          <c:tx>
            <c:strRef>
              <c:f>Assumptions!$H$152</c:f>
              <c:strCache>
                <c:ptCount val="1"/>
                <c:pt idx="0">
                  <c:v>YEAR 2022</c:v>
                </c:pt>
              </c:strCache>
            </c:strRef>
          </c:tx>
          <c:spPr>
            <a:solidFill>
              <a:schemeClr val="accent6"/>
            </a:solidFill>
            <a:ln>
              <a:noFill/>
            </a:ln>
            <a:effectLst/>
          </c:spPr>
          <c:invertIfNegative val="0"/>
          <c:dPt>
            <c:idx val="0"/>
            <c:invertIfNegative val="0"/>
            <c:bubble3D val="0"/>
            <c:spPr>
              <a:gradFill>
                <a:gsLst>
                  <a:gs pos="19000">
                    <a:srgbClr val="E22CD5"/>
                  </a:gs>
                  <a:gs pos="38000">
                    <a:srgbClr val="00B050"/>
                  </a:gs>
                  <a:gs pos="69000">
                    <a:srgbClr val="FF0000"/>
                  </a:gs>
                  <a:gs pos="88000">
                    <a:srgbClr val="0612AA"/>
                  </a:gs>
                  <a:gs pos="54000">
                    <a:srgbClr val="7030A0"/>
                  </a:gs>
                </a:gsLst>
                <a:lin ang="5400000" scaled="1"/>
              </a:gradFill>
              <a:ln>
                <a:noFill/>
              </a:ln>
              <a:effectLst/>
            </c:spPr>
            <c:extLst>
              <c:ext xmlns:c16="http://schemas.microsoft.com/office/drawing/2014/chart" uri="{C3380CC4-5D6E-409C-BE32-E72D297353CC}">
                <c16:uniqueId val="{00000007-00A3-41C2-9CC5-D10A6F419AAE}"/>
              </c:ext>
            </c:extLst>
          </c:dPt>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Assumptions!$B$153</c:f>
              <c:strCache>
                <c:ptCount val="1"/>
                <c:pt idx="0">
                  <c:v>Unpaid- Basic</c:v>
                </c:pt>
              </c:strCache>
            </c:strRef>
          </c:cat>
          <c:val>
            <c:numRef>
              <c:f>Assumptions!$H$153</c:f>
              <c:numCache>
                <c:formatCode>#,##0</c:formatCode>
                <c:ptCount val="1"/>
                <c:pt idx="0">
                  <c:v>1500000</c:v>
                </c:pt>
              </c:numCache>
            </c:numRef>
          </c:val>
          <c:extLst>
            <c:ext xmlns:c16="http://schemas.microsoft.com/office/drawing/2014/chart" uri="{C3380CC4-5D6E-409C-BE32-E72D297353CC}">
              <c16:uniqueId val="{00000002-00A3-41C2-9CC5-D10A6F419AAE}"/>
            </c:ext>
          </c:extLst>
        </c:ser>
        <c:ser>
          <c:idx val="6"/>
          <c:order val="6"/>
          <c:tx>
            <c:strRef>
              <c:f>Assumptions!$I$152</c:f>
              <c:strCache>
                <c:ptCount val="1"/>
                <c:pt idx="0">
                  <c:v>YEAR 2023</c:v>
                </c:pt>
              </c:strCache>
            </c:strRef>
          </c:tx>
          <c:spPr>
            <a:gradFill>
              <a:gsLst>
                <a:gs pos="19000">
                  <a:srgbClr val="E22CD5"/>
                </a:gs>
                <a:gs pos="38000">
                  <a:srgbClr val="00B050"/>
                </a:gs>
                <a:gs pos="69000">
                  <a:srgbClr val="FF0000"/>
                </a:gs>
                <a:gs pos="88000">
                  <a:srgbClr val="0612AA"/>
                </a:gs>
                <a:gs pos="54000">
                  <a:srgbClr val="7030A0"/>
                </a:gs>
              </a:gsLst>
              <a:lin ang="5400000" scaled="1"/>
            </a:gradFill>
            <a:ln>
              <a:noFill/>
            </a:ln>
            <a:effectLst/>
          </c:spPr>
          <c:invertIfNegative val="0"/>
          <c:dLbls>
            <c:dLbl>
              <c:idx val="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00A3-41C2-9CC5-D10A6F419AAE}"/>
                </c:ext>
              </c:extLst>
            </c:dLbl>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Assumptions!$B$153</c:f>
              <c:strCache>
                <c:ptCount val="1"/>
                <c:pt idx="0">
                  <c:v>Unpaid- Basic</c:v>
                </c:pt>
              </c:strCache>
            </c:strRef>
          </c:cat>
          <c:val>
            <c:numRef>
              <c:f>Assumptions!$I$153</c:f>
              <c:numCache>
                <c:formatCode>#,##0</c:formatCode>
                <c:ptCount val="1"/>
                <c:pt idx="0">
                  <c:v>3000000</c:v>
                </c:pt>
              </c:numCache>
            </c:numRef>
          </c:val>
          <c:extLst>
            <c:ext xmlns:c16="http://schemas.microsoft.com/office/drawing/2014/chart" uri="{C3380CC4-5D6E-409C-BE32-E72D297353CC}">
              <c16:uniqueId val="{00000003-00A3-41C2-9CC5-D10A6F419AAE}"/>
            </c:ext>
          </c:extLst>
        </c:ser>
        <c:dLbls>
          <c:showLegendKey val="0"/>
          <c:showVal val="0"/>
          <c:showCatName val="0"/>
          <c:showSerName val="0"/>
          <c:showPercent val="0"/>
          <c:showBubbleSize val="0"/>
        </c:dLbls>
        <c:gapWidth val="219"/>
        <c:overlap val="-27"/>
        <c:axId val="1833641503"/>
        <c:axId val="1686631503"/>
        <c:extLst>
          <c:ext xmlns:c15="http://schemas.microsoft.com/office/drawing/2012/chart" uri="{02D57815-91ED-43cb-92C2-25804820EDAC}">
            <c15:filteredBarSeries>
              <c15:ser>
                <c:idx val="2"/>
                <c:order val="0"/>
                <c:tx>
                  <c:strRef>
                    <c:extLst>
                      <c:ext uri="{02D57815-91ED-43cb-92C2-25804820EDAC}">
                        <c15:formulaRef>
                          <c15:sqref>Assumptions!$C$152</c15:sqref>
                        </c15:formulaRef>
                      </c:ext>
                    </c:extLst>
                    <c:strCache>
                      <c:ptCount val="1"/>
                    </c:strCache>
                  </c:strRef>
                </c:tx>
                <c:spPr>
                  <a:solidFill>
                    <a:schemeClr val="accent3"/>
                  </a:solidFill>
                  <a:ln>
                    <a:noFill/>
                  </a:ln>
                  <a:effectLst/>
                </c:spPr>
                <c:invertIfNegative val="0"/>
                <c:cat>
                  <c:strRef>
                    <c:extLst>
                      <c:ext uri="{02D57815-91ED-43cb-92C2-25804820EDAC}">
                        <c15:formulaRef>
                          <c15:sqref>Assumptions!$B$153</c15:sqref>
                        </c15:formulaRef>
                      </c:ext>
                    </c:extLst>
                    <c:strCache>
                      <c:ptCount val="1"/>
                      <c:pt idx="0">
                        <c:v>Unpaid- Basic</c:v>
                      </c:pt>
                    </c:strCache>
                  </c:strRef>
                </c:cat>
                <c:val>
                  <c:numRef>
                    <c:extLst>
                      <c:ext uri="{02D57815-91ED-43cb-92C2-25804820EDAC}">
                        <c15:formulaRef>
                          <c15:sqref>Assumptions!$C$153</c15:sqref>
                        </c15:formulaRef>
                      </c:ext>
                    </c:extLst>
                    <c:numCache>
                      <c:formatCode>General</c:formatCode>
                      <c:ptCount val="1"/>
                    </c:numCache>
                  </c:numRef>
                </c:val>
                <c:extLst>
                  <c:ext xmlns:c16="http://schemas.microsoft.com/office/drawing/2014/chart" uri="{C3380CC4-5D6E-409C-BE32-E72D297353CC}">
                    <c16:uniqueId val="{00000004-00A3-41C2-9CC5-D10A6F419AAE}"/>
                  </c:ext>
                </c:extLst>
              </c15:ser>
            </c15:filteredBarSeries>
            <c15:filteredBarSeries>
              <c15:ser>
                <c:idx val="0"/>
                <c:order val="1"/>
                <c:tx>
                  <c:strRef>
                    <c:extLst xmlns:c15="http://schemas.microsoft.com/office/drawing/2012/chart">
                      <c:ext xmlns:c15="http://schemas.microsoft.com/office/drawing/2012/chart" uri="{02D57815-91ED-43cb-92C2-25804820EDAC}">
                        <c15:formulaRef>
                          <c15:sqref>Assumptions!$D$152</c15:sqref>
                        </c15:formulaRef>
                      </c:ext>
                    </c:extLst>
                    <c:strCache>
                      <c:ptCount val="1"/>
                    </c:strCache>
                  </c:strRef>
                </c:tx>
                <c:spPr>
                  <a:solidFill>
                    <a:schemeClr val="accent1"/>
                  </a:solidFill>
                  <a:ln>
                    <a:noFill/>
                  </a:ln>
                  <a:effectLst/>
                </c:spPr>
                <c:invertIfNegative val="0"/>
                <c:cat>
                  <c:strRef>
                    <c:extLst xmlns:c15="http://schemas.microsoft.com/office/drawing/2012/chart">
                      <c:ext xmlns:c15="http://schemas.microsoft.com/office/drawing/2012/chart" uri="{02D57815-91ED-43cb-92C2-25804820EDAC}">
                        <c15:formulaRef>
                          <c15:sqref>Assumptions!$B$153</c15:sqref>
                        </c15:formulaRef>
                      </c:ext>
                    </c:extLst>
                    <c:strCache>
                      <c:ptCount val="1"/>
                      <c:pt idx="0">
                        <c:v>Unpaid- Basic</c:v>
                      </c:pt>
                    </c:strCache>
                  </c:strRef>
                </c:cat>
                <c:val>
                  <c:numRef>
                    <c:extLst xmlns:c15="http://schemas.microsoft.com/office/drawing/2012/chart">
                      <c:ext xmlns:c15="http://schemas.microsoft.com/office/drawing/2012/chart" uri="{02D57815-91ED-43cb-92C2-25804820EDAC}">
                        <c15:formulaRef>
                          <c15:sqref>Assumptions!$D$153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5-00A3-41C2-9CC5-D10A6F419AAE}"/>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Assumptions!$E$152</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Assumptions!$B$153</c15:sqref>
                        </c15:formulaRef>
                      </c:ext>
                    </c:extLst>
                    <c:strCache>
                      <c:ptCount val="1"/>
                      <c:pt idx="0">
                        <c:v>Unpaid- Basic</c:v>
                      </c:pt>
                    </c:strCache>
                  </c:strRef>
                </c:cat>
                <c:val>
                  <c:numRef>
                    <c:extLst xmlns:c15="http://schemas.microsoft.com/office/drawing/2012/chart">
                      <c:ext xmlns:c15="http://schemas.microsoft.com/office/drawing/2012/chart" uri="{02D57815-91ED-43cb-92C2-25804820EDAC}">
                        <c15:formulaRef>
                          <c15:sqref>Assumptions!$E$153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6-00A3-41C2-9CC5-D10A6F419AAE}"/>
                  </c:ext>
                </c:extLst>
              </c15:ser>
            </c15:filteredBarSeries>
          </c:ext>
        </c:extLst>
      </c:barChart>
      <c:catAx>
        <c:axId val="1833641503"/>
        <c:scaling>
          <c:orientation val="minMax"/>
        </c:scaling>
        <c:delete val="1"/>
        <c:axPos val="b"/>
        <c:numFmt formatCode="General" sourceLinked="1"/>
        <c:majorTickMark val="none"/>
        <c:minorTickMark val="none"/>
        <c:tickLblPos val="nextTo"/>
        <c:crossAx val="1686631503"/>
        <c:crosses val="autoZero"/>
        <c:auto val="1"/>
        <c:lblAlgn val="ctr"/>
        <c:lblOffset val="100"/>
        <c:noMultiLvlLbl val="0"/>
      </c:catAx>
      <c:valAx>
        <c:axId val="16866315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1833641503"/>
        <c:crosses val="autoZero"/>
        <c:crossBetween val="between"/>
      </c:valAx>
      <c:spPr>
        <a:noFill/>
        <a:ln>
          <a:noFill/>
        </a:ln>
        <a:effectLst/>
      </c:spPr>
    </c:plotArea>
    <c:legend>
      <c:legendPos val="b"/>
      <c:layout>
        <c:manualLayout>
          <c:xMode val="edge"/>
          <c:yMode val="edge"/>
          <c:x val="0.34825553562369865"/>
          <c:y val="0.89043781546838519"/>
          <c:w val="0.56994177751967623"/>
          <c:h val="8.5672874508433888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legend>
    <c:plotVisOnly val="1"/>
    <c:dispBlanksAs val="gap"/>
    <c:showDLblsOverMax val="0"/>
  </c:chart>
  <c:spPr>
    <a:noFill/>
    <a:ln>
      <a:noFill/>
    </a:ln>
    <a:effectLst/>
  </c:spPr>
  <c:txPr>
    <a:bodyPr rot="-5400000" vert="horz"/>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MS Sans Serif"/>
                <a:ea typeface="MS Sans Serif"/>
                <a:cs typeface="MS Sans Serif"/>
              </a:defRPr>
            </a:pPr>
            <a:r>
              <a:rPr lang="en-US" sz="1800" dirty="0"/>
              <a:t>Cash Flow Breakeven</a:t>
            </a:r>
          </a:p>
        </c:rich>
      </c:tx>
      <c:layout>
        <c:manualLayout>
          <c:xMode val="edge"/>
          <c:yMode val="edge"/>
          <c:x val="0.63928491484285899"/>
          <c:y val="0.67202009805978302"/>
        </c:manualLayout>
      </c:layout>
      <c:overlay val="0"/>
      <c:spPr>
        <a:noFill/>
        <a:ln w="25400">
          <a:noFill/>
        </a:ln>
      </c:spPr>
    </c:title>
    <c:autoTitleDeleted val="0"/>
    <c:plotArea>
      <c:layout>
        <c:manualLayout>
          <c:layoutTarget val="inner"/>
          <c:xMode val="edge"/>
          <c:yMode val="edge"/>
          <c:x val="8.6158977209560866E-2"/>
          <c:y val="0.1824973319103522"/>
          <c:w val="0.87882156753752083"/>
          <c:h val="0.66915688367129134"/>
        </c:manualLayout>
      </c:layout>
      <c:lineChart>
        <c:grouping val="standard"/>
        <c:varyColors val="0"/>
        <c:ser>
          <c:idx val="0"/>
          <c:order val="0"/>
          <c:tx>
            <c:strRef>
              <c:f>'Graph Input'!$B$10</c:f>
              <c:strCache>
                <c:ptCount val="1"/>
                <c:pt idx="0">
                  <c:v>Receipts</c:v>
                </c:pt>
              </c:strCache>
            </c:strRef>
          </c:tx>
          <c:spPr>
            <a:ln w="12700">
              <a:solidFill>
                <a:srgbClr val="000000"/>
              </a:solidFill>
              <a:prstDash val="solid"/>
            </a:ln>
          </c:spPr>
          <c:marker>
            <c:symbol val="square"/>
            <c:size val="5"/>
            <c:spPr>
              <a:solidFill>
                <a:srgbClr val="FFFFFF"/>
              </a:solidFill>
              <a:ln>
                <a:solidFill>
                  <a:srgbClr val="000000"/>
                </a:solidFill>
                <a:prstDash val="solid"/>
              </a:ln>
            </c:spPr>
          </c:marker>
          <c:cat>
            <c:numRef>
              <c:f>'Graph Input'!$C$9:$AQ$9</c:f>
              <c:numCache>
                <c:formatCode>mmm\-yy</c:formatCode>
                <c:ptCount val="41"/>
                <c:pt idx="0">
                  <c:v>44027</c:v>
                </c:pt>
                <c:pt idx="1">
                  <c:v>44058</c:v>
                </c:pt>
                <c:pt idx="2">
                  <c:v>44089</c:v>
                </c:pt>
                <c:pt idx="3">
                  <c:v>44120</c:v>
                </c:pt>
                <c:pt idx="4">
                  <c:v>44151</c:v>
                </c:pt>
                <c:pt idx="5">
                  <c:v>44182</c:v>
                </c:pt>
                <c:pt idx="6">
                  <c:v>44213</c:v>
                </c:pt>
                <c:pt idx="7">
                  <c:v>44244</c:v>
                </c:pt>
                <c:pt idx="8">
                  <c:v>44275</c:v>
                </c:pt>
                <c:pt idx="9">
                  <c:v>44306</c:v>
                </c:pt>
                <c:pt idx="10">
                  <c:v>44337</c:v>
                </c:pt>
                <c:pt idx="11">
                  <c:v>44368</c:v>
                </c:pt>
                <c:pt idx="12">
                  <c:v>44399</c:v>
                </c:pt>
                <c:pt idx="13">
                  <c:v>44430</c:v>
                </c:pt>
                <c:pt idx="14">
                  <c:v>44461</c:v>
                </c:pt>
                <c:pt idx="15">
                  <c:v>44492</c:v>
                </c:pt>
                <c:pt idx="16">
                  <c:v>44523</c:v>
                </c:pt>
                <c:pt idx="17">
                  <c:v>44554</c:v>
                </c:pt>
                <c:pt idx="18">
                  <c:v>44585</c:v>
                </c:pt>
                <c:pt idx="19">
                  <c:v>44616</c:v>
                </c:pt>
                <c:pt idx="20">
                  <c:v>44647</c:v>
                </c:pt>
                <c:pt idx="21">
                  <c:v>44678</c:v>
                </c:pt>
                <c:pt idx="22">
                  <c:v>44709</c:v>
                </c:pt>
                <c:pt idx="23">
                  <c:v>44740</c:v>
                </c:pt>
                <c:pt idx="24">
                  <c:v>44771</c:v>
                </c:pt>
                <c:pt idx="25">
                  <c:v>44802</c:v>
                </c:pt>
                <c:pt idx="26">
                  <c:v>44833</c:v>
                </c:pt>
                <c:pt idx="27">
                  <c:v>44864</c:v>
                </c:pt>
                <c:pt idx="28">
                  <c:v>44895</c:v>
                </c:pt>
                <c:pt idx="29">
                  <c:v>44926</c:v>
                </c:pt>
                <c:pt idx="30">
                  <c:v>44957</c:v>
                </c:pt>
                <c:pt idx="31">
                  <c:v>44985</c:v>
                </c:pt>
                <c:pt idx="32">
                  <c:v>45016</c:v>
                </c:pt>
                <c:pt idx="33">
                  <c:v>45046</c:v>
                </c:pt>
                <c:pt idx="34">
                  <c:v>45077</c:v>
                </c:pt>
                <c:pt idx="35">
                  <c:v>45107</c:v>
                </c:pt>
                <c:pt idx="36">
                  <c:v>45138</c:v>
                </c:pt>
                <c:pt idx="37">
                  <c:v>45169</c:v>
                </c:pt>
                <c:pt idx="38">
                  <c:v>45199</c:v>
                </c:pt>
                <c:pt idx="39">
                  <c:v>45230</c:v>
                </c:pt>
                <c:pt idx="40">
                  <c:v>45260</c:v>
                </c:pt>
              </c:numCache>
            </c:numRef>
          </c:cat>
          <c:val>
            <c:numRef>
              <c:f>'Graph Input'!$C$10:$AQ$10</c:f>
              <c:numCache>
                <c:formatCode>#,###,_);\(#,###,\)</c:formatCode>
                <c:ptCount val="41"/>
                <c:pt idx="0">
                  <c:v>0</c:v>
                </c:pt>
                <c:pt idx="1">
                  <c:v>0</c:v>
                </c:pt>
                <c:pt idx="2">
                  <c:v>0</c:v>
                </c:pt>
                <c:pt idx="3">
                  <c:v>1.2789769243681803E-13</c:v>
                </c:pt>
                <c:pt idx="4">
                  <c:v>1.2789769243681803E-13</c:v>
                </c:pt>
                <c:pt idx="5">
                  <c:v>6824.2720408163259</c:v>
                </c:pt>
                <c:pt idx="6">
                  <c:v>6824.2720408163241</c:v>
                </c:pt>
                <c:pt idx="7">
                  <c:v>6824.2720408163314</c:v>
                </c:pt>
                <c:pt idx="8">
                  <c:v>36865.97130408162</c:v>
                </c:pt>
                <c:pt idx="9">
                  <c:v>36865.97130408162</c:v>
                </c:pt>
                <c:pt idx="10">
                  <c:v>36865.97130408162</c:v>
                </c:pt>
                <c:pt idx="11">
                  <c:v>61412.121593877564</c:v>
                </c:pt>
                <c:pt idx="12">
                  <c:v>61412.121593877564</c:v>
                </c:pt>
                <c:pt idx="13">
                  <c:v>61412.121593877579</c:v>
                </c:pt>
                <c:pt idx="14">
                  <c:v>85483.860808163256</c:v>
                </c:pt>
                <c:pt idx="15">
                  <c:v>85483.860808163241</c:v>
                </c:pt>
                <c:pt idx="16">
                  <c:v>85483.86080816327</c:v>
                </c:pt>
                <c:pt idx="17">
                  <c:v>126027.01465918368</c:v>
                </c:pt>
                <c:pt idx="18">
                  <c:v>126027.01465918384</c:v>
                </c:pt>
                <c:pt idx="19">
                  <c:v>126027.01465918355</c:v>
                </c:pt>
                <c:pt idx="20">
                  <c:v>179841.41813673466</c:v>
                </c:pt>
                <c:pt idx="21">
                  <c:v>179841.41813673466</c:v>
                </c:pt>
                <c:pt idx="22">
                  <c:v>179841.41813673466</c:v>
                </c:pt>
                <c:pt idx="23">
                  <c:v>206518.49260204085</c:v>
                </c:pt>
                <c:pt idx="24">
                  <c:v>206518.49260204085</c:v>
                </c:pt>
                <c:pt idx="25">
                  <c:v>206518.49260204085</c:v>
                </c:pt>
                <c:pt idx="26">
                  <c:v>243009.55636122447</c:v>
                </c:pt>
                <c:pt idx="27">
                  <c:v>243009.55636122442</c:v>
                </c:pt>
                <c:pt idx="28">
                  <c:v>243009.55636122459</c:v>
                </c:pt>
                <c:pt idx="29">
                  <c:v>278224.59035306121</c:v>
                </c:pt>
                <c:pt idx="30">
                  <c:v>278224.59035306127</c:v>
                </c:pt>
                <c:pt idx="31">
                  <c:v>278224.59035306115</c:v>
                </c:pt>
                <c:pt idx="32">
                  <c:v>320195.36449999997</c:v>
                </c:pt>
                <c:pt idx="33">
                  <c:v>320195.36449999997</c:v>
                </c:pt>
                <c:pt idx="34">
                  <c:v>320195.36449999997</c:v>
                </c:pt>
                <c:pt idx="35">
                  <c:v>372259.28055306122</c:v>
                </c:pt>
                <c:pt idx="36">
                  <c:v>372259.28055306117</c:v>
                </c:pt>
                <c:pt idx="37">
                  <c:v>372259.28055306128</c:v>
                </c:pt>
                <c:pt idx="38">
                  <c:v>432463.03039387753</c:v>
                </c:pt>
                <c:pt idx="39">
                  <c:v>432463.03039387753</c:v>
                </c:pt>
                <c:pt idx="40">
                  <c:v>432463.03039387753</c:v>
                </c:pt>
              </c:numCache>
            </c:numRef>
          </c:val>
          <c:smooth val="0"/>
          <c:extLst>
            <c:ext xmlns:c16="http://schemas.microsoft.com/office/drawing/2014/chart" uri="{C3380CC4-5D6E-409C-BE32-E72D297353CC}">
              <c16:uniqueId val="{00000000-7905-47C7-B0D4-3317A6B6FB23}"/>
            </c:ext>
          </c:extLst>
        </c:ser>
        <c:ser>
          <c:idx val="1"/>
          <c:order val="1"/>
          <c:tx>
            <c:strRef>
              <c:f>'Graph Input'!$B$11</c:f>
              <c:strCache>
                <c:ptCount val="1"/>
                <c:pt idx="0">
                  <c:v>Disbursements</c:v>
                </c:pt>
              </c:strCache>
            </c:strRef>
          </c:tx>
          <c:spPr>
            <a:ln w="12700">
              <a:solidFill>
                <a:srgbClr val="000000"/>
              </a:solidFill>
              <a:prstDash val="solid"/>
            </a:ln>
          </c:spPr>
          <c:marker>
            <c:symbol val="square"/>
            <c:size val="5"/>
            <c:spPr>
              <a:solidFill>
                <a:srgbClr val="000000"/>
              </a:solidFill>
              <a:ln>
                <a:solidFill>
                  <a:srgbClr val="000000"/>
                </a:solidFill>
                <a:prstDash val="solid"/>
              </a:ln>
            </c:spPr>
          </c:marker>
          <c:cat>
            <c:numRef>
              <c:f>'Graph Input'!$C$9:$AQ$9</c:f>
              <c:numCache>
                <c:formatCode>mmm\-yy</c:formatCode>
                <c:ptCount val="41"/>
                <c:pt idx="0">
                  <c:v>44027</c:v>
                </c:pt>
                <c:pt idx="1">
                  <c:v>44058</c:v>
                </c:pt>
                <c:pt idx="2">
                  <c:v>44089</c:v>
                </c:pt>
                <c:pt idx="3">
                  <c:v>44120</c:v>
                </c:pt>
                <c:pt idx="4">
                  <c:v>44151</c:v>
                </c:pt>
                <c:pt idx="5">
                  <c:v>44182</c:v>
                </c:pt>
                <c:pt idx="6">
                  <c:v>44213</c:v>
                </c:pt>
                <c:pt idx="7">
                  <c:v>44244</c:v>
                </c:pt>
                <c:pt idx="8">
                  <c:v>44275</c:v>
                </c:pt>
                <c:pt idx="9">
                  <c:v>44306</c:v>
                </c:pt>
                <c:pt idx="10">
                  <c:v>44337</c:v>
                </c:pt>
                <c:pt idx="11">
                  <c:v>44368</c:v>
                </c:pt>
                <c:pt idx="12">
                  <c:v>44399</c:v>
                </c:pt>
                <c:pt idx="13">
                  <c:v>44430</c:v>
                </c:pt>
                <c:pt idx="14">
                  <c:v>44461</c:v>
                </c:pt>
                <c:pt idx="15">
                  <c:v>44492</c:v>
                </c:pt>
                <c:pt idx="16">
                  <c:v>44523</c:v>
                </c:pt>
                <c:pt idx="17">
                  <c:v>44554</c:v>
                </c:pt>
                <c:pt idx="18">
                  <c:v>44585</c:v>
                </c:pt>
                <c:pt idx="19">
                  <c:v>44616</c:v>
                </c:pt>
                <c:pt idx="20">
                  <c:v>44647</c:v>
                </c:pt>
                <c:pt idx="21">
                  <c:v>44678</c:v>
                </c:pt>
                <c:pt idx="22">
                  <c:v>44709</c:v>
                </c:pt>
                <c:pt idx="23">
                  <c:v>44740</c:v>
                </c:pt>
                <c:pt idx="24">
                  <c:v>44771</c:v>
                </c:pt>
                <c:pt idx="25">
                  <c:v>44802</c:v>
                </c:pt>
                <c:pt idx="26">
                  <c:v>44833</c:v>
                </c:pt>
                <c:pt idx="27">
                  <c:v>44864</c:v>
                </c:pt>
                <c:pt idx="28">
                  <c:v>44895</c:v>
                </c:pt>
                <c:pt idx="29">
                  <c:v>44926</c:v>
                </c:pt>
                <c:pt idx="30">
                  <c:v>44957</c:v>
                </c:pt>
                <c:pt idx="31">
                  <c:v>44985</c:v>
                </c:pt>
                <c:pt idx="32">
                  <c:v>45016</c:v>
                </c:pt>
                <c:pt idx="33">
                  <c:v>45046</c:v>
                </c:pt>
                <c:pt idx="34">
                  <c:v>45077</c:v>
                </c:pt>
                <c:pt idx="35">
                  <c:v>45107</c:v>
                </c:pt>
                <c:pt idx="36">
                  <c:v>45138</c:v>
                </c:pt>
                <c:pt idx="37">
                  <c:v>45169</c:v>
                </c:pt>
                <c:pt idx="38">
                  <c:v>45199</c:v>
                </c:pt>
                <c:pt idx="39">
                  <c:v>45230</c:v>
                </c:pt>
                <c:pt idx="40">
                  <c:v>45260</c:v>
                </c:pt>
              </c:numCache>
            </c:numRef>
          </c:cat>
          <c:val>
            <c:numRef>
              <c:f>'Graph Input'!$C$11:$AQ$11</c:f>
              <c:numCache>
                <c:formatCode>#,###,_);\(#,###,\)</c:formatCode>
                <c:ptCount val="41"/>
                <c:pt idx="0">
                  <c:v>2321.8112244897961</c:v>
                </c:pt>
                <c:pt idx="1">
                  <c:v>2113.528911564626</c:v>
                </c:pt>
                <c:pt idx="2">
                  <c:v>4613.5289115646265</c:v>
                </c:pt>
                <c:pt idx="3">
                  <c:v>5440.7134013605446</c:v>
                </c:pt>
                <c:pt idx="4">
                  <c:v>14896.644523809524</c:v>
                </c:pt>
                <c:pt idx="5">
                  <c:v>21044.544183673468</c:v>
                </c:pt>
                <c:pt idx="6">
                  <c:v>29872.577922448982</c:v>
                </c:pt>
                <c:pt idx="7">
                  <c:v>32586.170609523811</c:v>
                </c:pt>
                <c:pt idx="8">
                  <c:v>32754.920609523811</c:v>
                </c:pt>
                <c:pt idx="9">
                  <c:v>39679.191145578232</c:v>
                </c:pt>
                <c:pt idx="10">
                  <c:v>39847.941145578232</c:v>
                </c:pt>
                <c:pt idx="11">
                  <c:v>51662.61376462585</c:v>
                </c:pt>
                <c:pt idx="12">
                  <c:v>71140.060200000007</c:v>
                </c:pt>
                <c:pt idx="13">
                  <c:v>93421.664508390022</c:v>
                </c:pt>
                <c:pt idx="14">
                  <c:v>94055.916209070303</c:v>
                </c:pt>
                <c:pt idx="15">
                  <c:v>98970.237887981857</c:v>
                </c:pt>
                <c:pt idx="16">
                  <c:v>104060.73533696146</c:v>
                </c:pt>
                <c:pt idx="17">
                  <c:v>103775.42071111112</c:v>
                </c:pt>
                <c:pt idx="18">
                  <c:v>164401.78006893425</c:v>
                </c:pt>
                <c:pt idx="19">
                  <c:v>181261.16215510207</c:v>
                </c:pt>
                <c:pt idx="20">
                  <c:v>181242.59072653065</c:v>
                </c:pt>
                <c:pt idx="21">
                  <c:v>193119.03265306124</c:v>
                </c:pt>
                <c:pt idx="22">
                  <c:v>198256.41360544221</c:v>
                </c:pt>
                <c:pt idx="23">
                  <c:v>203177.84217687076</c:v>
                </c:pt>
                <c:pt idx="24">
                  <c:v>207838.85856326533</c:v>
                </c:pt>
                <c:pt idx="25">
                  <c:v>211560.28713469391</c:v>
                </c:pt>
                <c:pt idx="26">
                  <c:v>213669.57284897962</c:v>
                </c:pt>
                <c:pt idx="27">
                  <c:v>218490.91896054422</c:v>
                </c:pt>
                <c:pt idx="28">
                  <c:v>218490.91896054422</c:v>
                </c:pt>
                <c:pt idx="29">
                  <c:v>218490.91896054422</c:v>
                </c:pt>
                <c:pt idx="30">
                  <c:v>262121.61865312778</c:v>
                </c:pt>
                <c:pt idx="31">
                  <c:v>259607.80933333334</c:v>
                </c:pt>
                <c:pt idx="32">
                  <c:v>259607.80933333334</c:v>
                </c:pt>
                <c:pt idx="33">
                  <c:v>277579.02362173464</c:v>
                </c:pt>
                <c:pt idx="34">
                  <c:v>275918.58703673468</c:v>
                </c:pt>
                <c:pt idx="35">
                  <c:v>291908.58703673468</c:v>
                </c:pt>
                <c:pt idx="36">
                  <c:v>333048.32785651227</c:v>
                </c:pt>
                <c:pt idx="37">
                  <c:v>315161.01125986391</c:v>
                </c:pt>
                <c:pt idx="38">
                  <c:v>313676.01125986391</c:v>
                </c:pt>
                <c:pt idx="39">
                  <c:v>345161.92056628899</c:v>
                </c:pt>
                <c:pt idx="40">
                  <c:v>322463.3365496599</c:v>
                </c:pt>
              </c:numCache>
            </c:numRef>
          </c:val>
          <c:smooth val="0"/>
          <c:extLst>
            <c:ext xmlns:c16="http://schemas.microsoft.com/office/drawing/2014/chart" uri="{C3380CC4-5D6E-409C-BE32-E72D297353CC}">
              <c16:uniqueId val="{00000001-7905-47C7-B0D4-3317A6B6FB23}"/>
            </c:ext>
          </c:extLst>
        </c:ser>
        <c:dLbls>
          <c:showLegendKey val="0"/>
          <c:showVal val="0"/>
          <c:showCatName val="0"/>
          <c:showSerName val="0"/>
          <c:showPercent val="0"/>
          <c:showBubbleSize val="0"/>
        </c:dLbls>
        <c:marker val="1"/>
        <c:smooth val="0"/>
        <c:axId val="1259079343"/>
        <c:axId val="1"/>
      </c:lineChart>
      <c:catAx>
        <c:axId val="1259079343"/>
        <c:scaling>
          <c:orientation val="minMax"/>
        </c:scaling>
        <c:delete val="0"/>
        <c:axPos val="b"/>
        <c:numFmt formatCode="mmm\-yy"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MS Sans Serif"/>
                <a:ea typeface="MS Sans Serif"/>
                <a:cs typeface="MS Sans Serif"/>
              </a:defRPr>
            </a:pPr>
            <a:endParaRPr lang="en-US"/>
          </a:p>
        </c:txPr>
        <c:crossAx val="1"/>
        <c:crosses val="autoZero"/>
        <c:auto val="0"/>
        <c:lblAlgn val="ctr"/>
        <c:lblOffset val="100"/>
        <c:tickLblSkip val="3"/>
        <c:tickMarkSkip val="3"/>
        <c:noMultiLvlLbl val="0"/>
      </c:catAx>
      <c:valAx>
        <c:axId val="1"/>
        <c:scaling>
          <c:orientation val="minMax"/>
        </c:scaling>
        <c:delete val="0"/>
        <c:axPos val="l"/>
        <c:title>
          <c:tx>
            <c:rich>
              <a:bodyPr/>
              <a:lstStyle/>
              <a:p>
                <a:pPr>
                  <a:defRPr sz="1000" b="1" i="0" u="none" strike="noStrike" baseline="0">
                    <a:solidFill>
                      <a:srgbClr val="000000"/>
                    </a:solidFill>
                    <a:latin typeface="MS Sans Serif"/>
                    <a:ea typeface="MS Sans Serif"/>
                    <a:cs typeface="MS Sans Serif"/>
                  </a:defRPr>
                </a:pPr>
                <a:r>
                  <a:rPr lang="en-US"/>
                  <a:t>$ (000s)</a:t>
                </a:r>
              </a:p>
            </c:rich>
          </c:tx>
          <c:layout>
            <c:manualLayout>
              <c:xMode val="edge"/>
              <c:yMode val="edge"/>
              <c:x val="2.0011188132782805E-2"/>
              <c:y val="0.45891138844857227"/>
            </c:manualLayout>
          </c:layout>
          <c:overlay val="0"/>
          <c:spPr>
            <a:noFill/>
            <a:ln w="25400">
              <a:noFill/>
            </a:ln>
          </c:spPr>
        </c:title>
        <c:numFmt formatCode="#,###,_);\(#,###,\)"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MS Sans Serif"/>
                <a:ea typeface="MS Sans Serif"/>
                <a:cs typeface="MS Sans Serif"/>
              </a:defRPr>
            </a:pPr>
            <a:endParaRPr lang="en-US"/>
          </a:p>
        </c:txPr>
        <c:crossAx val="1259079343"/>
        <c:crosses val="autoZero"/>
        <c:crossBetween val="midCat"/>
        <c:majorUnit val="100000"/>
      </c:valAx>
      <c:spPr>
        <a:noFill/>
        <a:ln w="25400">
          <a:noFill/>
        </a:ln>
      </c:spPr>
    </c:plotArea>
    <c:legend>
      <c:legendPos val="b"/>
      <c:layout>
        <c:manualLayout>
          <c:xMode val="edge"/>
          <c:yMode val="edge"/>
          <c:x val="0.40133405586620086"/>
          <c:y val="0.94770566889296093"/>
          <c:w val="0.24513623763379278"/>
          <c:h val="4.4823908649230693E-2"/>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MS Sans Serif"/>
              <a:ea typeface="MS Sans Serif"/>
              <a:cs typeface="MS Sans Serif"/>
            </a:defRPr>
          </a:pPr>
          <a:endParaRPr lang="en-US"/>
        </a:p>
      </c:txPr>
    </c:legend>
    <c:plotVisOnly val="0"/>
    <c:dispBlanksAs val="gap"/>
    <c:showDLblsOverMax val="0"/>
  </c:chart>
  <c:spPr>
    <a:noFill/>
    <a:ln w="6350">
      <a:noFill/>
    </a:ln>
  </c:spPr>
  <c:txPr>
    <a:bodyPr/>
    <a:lstStyle/>
    <a:p>
      <a:pPr>
        <a:defRPr sz="1000" b="0" i="0" u="none" strike="noStrike" baseline="0">
          <a:solidFill>
            <a:srgbClr val="000000"/>
          </a:solidFill>
          <a:latin typeface="MS Sans Serif"/>
          <a:ea typeface="MS Sans Serif"/>
          <a:cs typeface="MS Sans Serif"/>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image" Target="../media/image9.png"/><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17.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image" Target="../media/image9.png"/><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4F78F-AEA2-4B53-9A66-92CE0485A83A}" type="doc">
      <dgm:prSet loTypeId="urn:microsoft.com/office/officeart/2005/8/layout/hList7" loCatId="list" qsTypeId="urn:microsoft.com/office/officeart/2005/8/quickstyle/simple5" qsCatId="simple" csTypeId="urn:microsoft.com/office/officeart/2005/8/colors/colorful2" csCatId="colorful" phldr="1"/>
      <dgm:spPr/>
      <dgm:t>
        <a:bodyPr/>
        <a:lstStyle/>
        <a:p>
          <a:endParaRPr lang="en-US"/>
        </a:p>
      </dgm:t>
    </dgm:pt>
    <dgm:pt modelId="{7BEC406F-6FF5-4269-A456-F770BFEBA8BC}">
      <dgm:prSet phldrT="[Text]" custT="1"/>
      <dgm:spPr>
        <a:xfrm>
          <a:off x="21627" y="1555571"/>
          <a:ext cx="1245770" cy="1139554"/>
        </a:xfrm>
        <a:prstGeom prst="roundRect">
          <a:avLst>
            <a:gd name="adj" fmla="val 10000"/>
          </a:avLst>
        </a:prstGeom>
        <a:solidFill>
          <a:srgbClr val="70AD47">
            <a:lumMod val="75000"/>
          </a:srgbClr>
        </a:solidFill>
        <a:ln>
          <a:solidFill>
            <a:srgbClr val="00B0F0"/>
          </a:solidFill>
        </a:ln>
        <a:effectLst>
          <a:outerShdw blurRad="57150" dist="19050" dir="5400000" algn="ctr" rotWithShape="0">
            <a:srgbClr val="000000">
              <a:alpha val="63000"/>
            </a:srgbClr>
          </a:outerShdw>
        </a:effectLst>
      </dgm:spPr>
      <dgm:t>
        <a:bodyPr/>
        <a:lstStyle/>
        <a:p>
          <a:pPr>
            <a:buNone/>
          </a:pPr>
          <a:r>
            <a:rPr lang="en-US" sz="1000" b="1" dirty="0">
              <a:solidFill>
                <a:sysClr val="window" lastClr="FFFFFF"/>
              </a:solidFill>
              <a:latin typeface="Gill Sans MT" panose="020B0502020104020203" pitchFamily="34" charset="0"/>
              <a:ea typeface="+mn-ea"/>
              <a:cs typeface="+mn-cs"/>
            </a:rPr>
            <a:t>Contractors platform</a:t>
          </a:r>
        </a:p>
      </dgm:t>
    </dgm:pt>
    <dgm:pt modelId="{C63E26C7-8E45-4FF8-BE5F-19C0B0E13CC2}" type="parTrans" cxnId="{6187E8EC-3A99-49E5-8EB6-6B0B7A256744}">
      <dgm:prSet/>
      <dgm:spPr/>
      <dgm:t>
        <a:bodyPr/>
        <a:lstStyle/>
        <a:p>
          <a:endParaRPr lang="en-US"/>
        </a:p>
      </dgm:t>
    </dgm:pt>
    <dgm:pt modelId="{7E5C57BB-15C7-4B4E-BBFF-736157476AD3}" type="sibTrans" cxnId="{6187E8EC-3A99-49E5-8EB6-6B0B7A256744}">
      <dgm:prSet/>
      <dgm:spPr/>
      <dgm:t>
        <a:bodyPr/>
        <a:lstStyle/>
        <a:p>
          <a:endParaRPr lang="en-US"/>
        </a:p>
      </dgm:t>
    </dgm:pt>
    <dgm:pt modelId="{2BE7D570-91C0-4CAB-9019-83CE2E40FBD1}">
      <dgm:prSet phldrT="[Text]" custT="1"/>
      <dgm:spPr>
        <a:xfrm>
          <a:off x="1285832" y="1524549"/>
          <a:ext cx="1251397" cy="1180916"/>
        </a:xfrm>
        <a:prstGeom prst="roundRect">
          <a:avLst>
            <a:gd name="adj" fmla="val 10000"/>
          </a:avLst>
        </a:prstGeom>
        <a:solidFill>
          <a:srgbClr val="70AD47">
            <a:lumMod val="75000"/>
          </a:srgbClr>
        </a:solidFill>
        <a:ln>
          <a:noFill/>
        </a:ln>
        <a:effectLst>
          <a:outerShdw blurRad="57150" dist="19050" dir="5400000" algn="ctr" rotWithShape="0">
            <a:srgbClr val="000000">
              <a:alpha val="63000"/>
            </a:srgbClr>
          </a:outerShdw>
        </a:effectLst>
      </dgm:spPr>
      <dgm:t>
        <a:bodyPr/>
        <a:lstStyle/>
        <a:p>
          <a:pPr>
            <a:buNone/>
          </a:pPr>
          <a:r>
            <a:rPr lang="en-US" sz="1000" b="1" dirty="0">
              <a:solidFill>
                <a:sysClr val="window" lastClr="FFFFFF"/>
              </a:solidFill>
              <a:latin typeface="Gill Sans MT" panose="020B0502020104020203" pitchFamily="34" charset="0"/>
              <a:ea typeface="+mn-ea"/>
              <a:cs typeface="+mn-cs"/>
            </a:rPr>
            <a:t>Consultants Platform</a:t>
          </a:r>
        </a:p>
      </dgm:t>
    </dgm:pt>
    <dgm:pt modelId="{47A69D5D-23C5-4BCB-8E25-26EDED8E31D7}" type="parTrans" cxnId="{161B2B66-46C2-41A0-B96E-64741C2C7682}">
      <dgm:prSet/>
      <dgm:spPr/>
      <dgm:t>
        <a:bodyPr/>
        <a:lstStyle/>
        <a:p>
          <a:endParaRPr lang="en-US"/>
        </a:p>
      </dgm:t>
    </dgm:pt>
    <dgm:pt modelId="{FAC0E5B0-1E0C-4C53-84F6-52D40FCB34A1}" type="sibTrans" cxnId="{161B2B66-46C2-41A0-B96E-64741C2C7682}">
      <dgm:prSet/>
      <dgm:spPr/>
      <dgm:t>
        <a:bodyPr/>
        <a:lstStyle/>
        <a:p>
          <a:endParaRPr lang="en-US"/>
        </a:p>
      </dgm:t>
    </dgm:pt>
    <dgm:pt modelId="{5C9510CD-AAF9-4D3D-8C71-219900170F2E}">
      <dgm:prSet phldrT="[Text]" custT="1"/>
      <dgm:spPr>
        <a:xfrm>
          <a:off x="2571201" y="1539349"/>
          <a:ext cx="1282900" cy="1161183"/>
        </a:xfrm>
        <a:prstGeom prst="roundRect">
          <a:avLst>
            <a:gd name="adj" fmla="val 10000"/>
          </a:avLst>
        </a:prstGeom>
        <a:solidFill>
          <a:srgbClr val="70AD47">
            <a:lumMod val="75000"/>
          </a:srgbClr>
        </a:solidFill>
        <a:ln>
          <a:noFill/>
        </a:ln>
        <a:effectLst>
          <a:outerShdw blurRad="57150" dist="19050" dir="5400000" algn="ctr" rotWithShape="0">
            <a:srgbClr val="000000">
              <a:alpha val="63000"/>
            </a:srgbClr>
          </a:outerShdw>
        </a:effectLst>
      </dgm:spPr>
      <dgm:t>
        <a:bodyPr/>
        <a:lstStyle/>
        <a:p>
          <a:pPr>
            <a:buNone/>
          </a:pPr>
          <a:r>
            <a:rPr lang="en-US" sz="1000" b="1" dirty="0">
              <a:solidFill>
                <a:sysClr val="window" lastClr="FFFFFF"/>
              </a:solidFill>
              <a:latin typeface="Gill Sans MT" panose="020B0502020104020203" pitchFamily="34" charset="0"/>
              <a:ea typeface="+mn-ea"/>
              <a:cs typeface="+mn-cs"/>
            </a:rPr>
            <a:t>Suppliers Platform</a:t>
          </a:r>
        </a:p>
      </dgm:t>
    </dgm:pt>
    <dgm:pt modelId="{1133673D-94BA-4827-87C6-63D6FB484748}" type="parTrans" cxnId="{0C114988-6983-44E9-B5C8-1BCE99567661}">
      <dgm:prSet/>
      <dgm:spPr/>
      <dgm:t>
        <a:bodyPr/>
        <a:lstStyle/>
        <a:p>
          <a:endParaRPr lang="en-US"/>
        </a:p>
      </dgm:t>
    </dgm:pt>
    <dgm:pt modelId="{F624D6CA-8297-4F55-9ED3-2D469D631013}" type="sibTrans" cxnId="{0C114988-6983-44E9-B5C8-1BCE99567661}">
      <dgm:prSet/>
      <dgm:spPr/>
      <dgm:t>
        <a:bodyPr/>
        <a:lstStyle/>
        <a:p>
          <a:endParaRPr lang="en-US"/>
        </a:p>
      </dgm:t>
    </dgm:pt>
    <dgm:pt modelId="{378A5E51-B197-447A-AD75-BA072EAC1901}">
      <dgm:prSet phldrT="[Text]" custT="1"/>
      <dgm:spPr>
        <a:xfrm>
          <a:off x="3888072" y="1537084"/>
          <a:ext cx="1356594" cy="1164202"/>
        </a:xfrm>
        <a:prstGeom prst="roundRect">
          <a:avLst>
            <a:gd name="adj" fmla="val 10000"/>
          </a:avLst>
        </a:prstGeom>
        <a:solidFill>
          <a:srgbClr val="70AD47">
            <a:lumMod val="75000"/>
          </a:srgbClr>
        </a:solidFill>
        <a:ln>
          <a:noFill/>
        </a:ln>
        <a:effectLst>
          <a:outerShdw blurRad="57150" dist="19050" dir="5400000" algn="ctr" rotWithShape="0">
            <a:srgbClr val="000000">
              <a:alpha val="63000"/>
            </a:srgbClr>
          </a:outerShdw>
        </a:effectLst>
      </dgm:spPr>
      <dgm:t>
        <a:bodyPr/>
        <a:lstStyle/>
        <a:p>
          <a:pPr>
            <a:buNone/>
          </a:pPr>
          <a:endParaRPr lang="en-US" sz="1200" dirty="0">
            <a:solidFill>
              <a:sysClr val="window" lastClr="FFFFFF"/>
            </a:solidFill>
            <a:latin typeface="Calibri" panose="020F0502020204030204"/>
            <a:ea typeface="+mn-ea"/>
            <a:cs typeface="+mn-cs"/>
          </a:endParaRPr>
        </a:p>
        <a:p>
          <a:pPr>
            <a:buNone/>
          </a:pPr>
          <a:r>
            <a:rPr lang="en-US" sz="1000" b="1" dirty="0">
              <a:solidFill>
                <a:sysClr val="window" lastClr="FFFFFF"/>
              </a:solidFill>
              <a:latin typeface="Gill Sans MT" panose="020B0502020104020203" pitchFamily="34" charset="0"/>
              <a:ea typeface="+mn-ea"/>
              <a:cs typeface="+mn-cs"/>
            </a:rPr>
            <a:t>Management Consultancy</a:t>
          </a:r>
        </a:p>
        <a:p>
          <a:pPr>
            <a:buNone/>
          </a:pPr>
          <a:endParaRPr lang="en-US" sz="1200" dirty="0">
            <a:solidFill>
              <a:sysClr val="window" lastClr="FFFFFF"/>
            </a:solidFill>
            <a:latin typeface="Calibri" panose="020F0502020204030204"/>
            <a:ea typeface="+mn-ea"/>
            <a:cs typeface="+mn-cs"/>
          </a:endParaRPr>
        </a:p>
      </dgm:t>
    </dgm:pt>
    <dgm:pt modelId="{7D75ABA9-CDBC-47BC-AC4C-7891D100BFE0}" type="parTrans" cxnId="{86EE5743-EFF0-41CD-9E99-D2E9FA4C289C}">
      <dgm:prSet/>
      <dgm:spPr/>
      <dgm:t>
        <a:bodyPr/>
        <a:lstStyle/>
        <a:p>
          <a:endParaRPr lang="en-US"/>
        </a:p>
      </dgm:t>
    </dgm:pt>
    <dgm:pt modelId="{4E6F1CDB-15C9-4F90-89B5-2E714C92C57D}" type="sibTrans" cxnId="{86EE5743-EFF0-41CD-9E99-D2E9FA4C289C}">
      <dgm:prSet/>
      <dgm:spPr/>
      <dgm:t>
        <a:bodyPr/>
        <a:lstStyle/>
        <a:p>
          <a:endParaRPr lang="en-US"/>
        </a:p>
      </dgm:t>
    </dgm:pt>
    <dgm:pt modelId="{A43C502C-BC02-44B4-9B70-A5207F736B23}">
      <dgm:prSet phldrT="[Text]" custT="1"/>
      <dgm:spPr>
        <a:xfrm>
          <a:off x="10680704" y="1541377"/>
          <a:ext cx="1298119" cy="1158479"/>
        </a:xfrm>
        <a:prstGeom prst="roundRect">
          <a:avLst>
            <a:gd name="adj" fmla="val 10000"/>
          </a:avLst>
        </a:prstGeom>
        <a:solidFill>
          <a:srgbClr val="70AD47">
            <a:lumMod val="75000"/>
          </a:srgbClr>
        </a:solidFill>
        <a:ln>
          <a:noFill/>
        </a:ln>
        <a:effectLst>
          <a:outerShdw blurRad="57150" dist="19050" dir="5400000" algn="ctr" rotWithShape="0">
            <a:srgbClr val="000000">
              <a:alpha val="63000"/>
            </a:srgbClr>
          </a:outerShdw>
        </a:effectLst>
      </dgm:spPr>
      <dgm:t>
        <a:bodyPr/>
        <a:lstStyle/>
        <a:p>
          <a:pPr>
            <a:buNone/>
          </a:pPr>
          <a:r>
            <a:rPr lang="en-US" sz="1000" b="1" dirty="0" err="1">
              <a:solidFill>
                <a:sysClr val="window" lastClr="FFFFFF"/>
              </a:solidFill>
              <a:latin typeface="Gill Sans MT" panose="020B0502020104020203" pitchFamily="34" charset="0"/>
              <a:ea typeface="+mn-ea"/>
              <a:cs typeface="+mn-cs"/>
            </a:rPr>
            <a:t>TEQSPLUS+Social</a:t>
          </a:r>
          <a:r>
            <a:rPr lang="en-US" sz="1000" b="1" dirty="0">
              <a:solidFill>
                <a:sysClr val="window" lastClr="FFFFFF"/>
              </a:solidFill>
              <a:latin typeface="Gill Sans MT" panose="020B0502020104020203" pitchFamily="34" charset="0"/>
              <a:ea typeface="+mn-ea"/>
              <a:cs typeface="+mn-cs"/>
            </a:rPr>
            <a:t> Media Platform</a:t>
          </a:r>
        </a:p>
      </dgm:t>
    </dgm:pt>
    <dgm:pt modelId="{B0E74C1D-FB47-4CCE-AFB7-CFE6434F9164}" type="parTrans" cxnId="{51DC6940-872E-4A93-955C-1636718D288F}">
      <dgm:prSet/>
      <dgm:spPr/>
      <dgm:t>
        <a:bodyPr/>
        <a:lstStyle/>
        <a:p>
          <a:endParaRPr lang="en-US"/>
        </a:p>
      </dgm:t>
    </dgm:pt>
    <dgm:pt modelId="{330367CA-6462-4A18-9956-1E647E275845}" type="sibTrans" cxnId="{51DC6940-872E-4A93-955C-1636718D288F}">
      <dgm:prSet/>
      <dgm:spPr/>
      <dgm:t>
        <a:bodyPr/>
        <a:lstStyle/>
        <a:p>
          <a:endParaRPr lang="en-US"/>
        </a:p>
      </dgm:t>
    </dgm:pt>
    <dgm:pt modelId="{6D2DDDF7-8359-4431-89D0-B684AE56428A}">
      <dgm:prSet custT="1"/>
      <dgm:spPr>
        <a:xfrm>
          <a:off x="5278638" y="1531449"/>
          <a:ext cx="1336030" cy="1171716"/>
        </a:xfrm>
        <a:prstGeom prst="roundRect">
          <a:avLst>
            <a:gd name="adj" fmla="val 10000"/>
          </a:avLst>
        </a:prstGeom>
        <a:solidFill>
          <a:srgbClr val="70AD47">
            <a:lumMod val="75000"/>
          </a:srgbClr>
        </a:solidFill>
        <a:ln>
          <a:noFill/>
        </a:ln>
        <a:effectLst>
          <a:outerShdw blurRad="57150" dist="19050" dir="5400000" algn="ctr" rotWithShape="0">
            <a:srgbClr val="000000">
              <a:alpha val="63000"/>
            </a:srgbClr>
          </a:outerShdw>
        </a:effectLst>
      </dgm:spPr>
      <dgm:t>
        <a:bodyPr/>
        <a:lstStyle/>
        <a:p>
          <a:pPr>
            <a:buNone/>
          </a:pPr>
          <a:r>
            <a:rPr lang="en-US" sz="1000" b="1" dirty="0">
              <a:solidFill>
                <a:sysClr val="window" lastClr="FFFFFF"/>
              </a:solidFill>
              <a:latin typeface="Gill Sans MT" panose="020B0502020104020203" pitchFamily="34" charset="0"/>
              <a:ea typeface="+mn-ea"/>
              <a:cs typeface="+mn-cs"/>
            </a:rPr>
            <a:t>Real estate/</a:t>
          </a:r>
        </a:p>
        <a:p>
          <a:pPr>
            <a:buNone/>
          </a:pPr>
          <a:r>
            <a:rPr lang="en-US" sz="1000" b="1" dirty="0">
              <a:solidFill>
                <a:sysClr val="window" lastClr="FFFFFF"/>
              </a:solidFill>
              <a:latin typeface="Gill Sans MT" panose="020B0502020104020203" pitchFamily="34" charset="0"/>
              <a:ea typeface="+mn-ea"/>
              <a:cs typeface="+mn-cs"/>
            </a:rPr>
            <a:t>Properties Services</a:t>
          </a:r>
        </a:p>
      </dgm:t>
    </dgm:pt>
    <dgm:pt modelId="{953AC6DC-50F3-4454-993E-951576D3252A}" type="parTrans" cxnId="{4DBCA1F3-766D-4D30-8C68-8949D08AA1C3}">
      <dgm:prSet/>
      <dgm:spPr/>
      <dgm:t>
        <a:bodyPr/>
        <a:lstStyle/>
        <a:p>
          <a:endParaRPr lang="en-US"/>
        </a:p>
      </dgm:t>
    </dgm:pt>
    <dgm:pt modelId="{8ECF19B9-1E45-4418-BF82-FE59B0FE740D}" type="sibTrans" cxnId="{4DBCA1F3-766D-4D30-8C68-8949D08AA1C3}">
      <dgm:prSet/>
      <dgm:spPr/>
      <dgm:t>
        <a:bodyPr/>
        <a:lstStyle/>
        <a:p>
          <a:endParaRPr lang="en-US"/>
        </a:p>
      </dgm:t>
    </dgm:pt>
    <dgm:pt modelId="{7302F651-E0DB-4681-80A6-68E680B02F0E}">
      <dgm:prSet custT="1"/>
      <dgm:spPr>
        <a:xfrm>
          <a:off x="9362803" y="1541658"/>
          <a:ext cx="1270206" cy="1173788"/>
        </a:xfrm>
        <a:prstGeom prst="roundRect">
          <a:avLst>
            <a:gd name="adj" fmla="val 10000"/>
          </a:avLst>
        </a:prstGeom>
        <a:solidFill>
          <a:srgbClr val="70AD47">
            <a:lumMod val="75000"/>
          </a:srgbClr>
        </a:solidFill>
        <a:ln>
          <a:noFill/>
        </a:ln>
        <a:effectLst>
          <a:outerShdw blurRad="57150" dist="19050" dir="5400000" algn="ctr" rotWithShape="0">
            <a:srgbClr val="000000">
              <a:alpha val="63000"/>
            </a:srgbClr>
          </a:outerShdw>
        </a:effectLst>
      </dgm:spPr>
      <dgm:t>
        <a:bodyPr/>
        <a:lstStyle/>
        <a:p>
          <a:pPr>
            <a:buNone/>
          </a:pPr>
          <a:r>
            <a:rPr lang="en-US" sz="1000" b="1" dirty="0">
              <a:solidFill>
                <a:sysClr val="window" lastClr="FFFFFF"/>
              </a:solidFill>
              <a:latin typeface="Gill Sans MT" panose="020B0502020104020203" pitchFamily="34" charset="0"/>
              <a:ea typeface="+mn-ea"/>
              <a:cs typeface="+mn-cs"/>
            </a:rPr>
            <a:t>Learning/</a:t>
          </a:r>
        </a:p>
        <a:p>
          <a:pPr>
            <a:buNone/>
          </a:pPr>
          <a:r>
            <a:rPr lang="en-US" sz="1000" b="1" dirty="0">
              <a:solidFill>
                <a:sysClr val="window" lastClr="FFFFFF"/>
              </a:solidFill>
              <a:latin typeface="Gill Sans MT" panose="020B0502020104020203" pitchFamily="34" charset="0"/>
              <a:ea typeface="+mn-ea"/>
              <a:cs typeface="+mn-cs"/>
            </a:rPr>
            <a:t>Job portal</a:t>
          </a:r>
        </a:p>
      </dgm:t>
    </dgm:pt>
    <dgm:pt modelId="{8E1BCA3D-B1D5-4F9D-A0C9-BCA0AC655EDC}" type="parTrans" cxnId="{4D0362BB-57E9-4DB0-B7FF-E92E9188E91A}">
      <dgm:prSet/>
      <dgm:spPr/>
      <dgm:t>
        <a:bodyPr/>
        <a:lstStyle/>
        <a:p>
          <a:endParaRPr lang="en-US"/>
        </a:p>
      </dgm:t>
    </dgm:pt>
    <dgm:pt modelId="{C21D43C5-4FB2-49C2-9DA3-FBA5BF8E63B7}" type="sibTrans" cxnId="{4D0362BB-57E9-4DB0-B7FF-E92E9188E91A}">
      <dgm:prSet/>
      <dgm:spPr/>
      <dgm:t>
        <a:bodyPr/>
        <a:lstStyle/>
        <a:p>
          <a:endParaRPr lang="en-US"/>
        </a:p>
      </dgm:t>
    </dgm:pt>
    <dgm:pt modelId="{5C4CC941-57D5-4F95-8971-7A6416DB22C5}">
      <dgm:prSet custT="1"/>
      <dgm:spPr>
        <a:xfrm>
          <a:off x="6648640" y="1544274"/>
          <a:ext cx="1298685" cy="1154617"/>
        </a:xfrm>
        <a:prstGeom prst="roundRect">
          <a:avLst>
            <a:gd name="adj" fmla="val 10000"/>
          </a:avLst>
        </a:prstGeom>
        <a:solidFill>
          <a:srgbClr val="70AD47">
            <a:lumMod val="75000"/>
          </a:srgbClr>
        </a:solidFill>
        <a:ln>
          <a:noFill/>
        </a:ln>
        <a:effectLst>
          <a:outerShdw blurRad="57150" dist="19050" dir="5400000" algn="ctr" rotWithShape="0">
            <a:srgbClr val="000000">
              <a:alpha val="63000"/>
            </a:srgbClr>
          </a:outerShdw>
        </a:effectLst>
      </dgm:spPr>
      <dgm:t>
        <a:bodyPr/>
        <a:lstStyle/>
        <a:p>
          <a:pPr>
            <a:buNone/>
          </a:pPr>
          <a:r>
            <a:rPr lang="en-US" sz="1000" b="1" dirty="0">
              <a:solidFill>
                <a:sysClr val="window" lastClr="FFFFFF"/>
              </a:solidFill>
              <a:latin typeface="Gill Sans MT" panose="020B0502020104020203" pitchFamily="34" charset="0"/>
              <a:ea typeface="+mn-ea"/>
              <a:cs typeface="+mn-cs"/>
            </a:rPr>
            <a:t>Maintenance Services</a:t>
          </a:r>
        </a:p>
      </dgm:t>
    </dgm:pt>
    <dgm:pt modelId="{9A82EBAD-8CC9-4CFC-A3B2-40C75F071852}" type="parTrans" cxnId="{4544B559-FCA5-4CF8-94CD-739872F65224}">
      <dgm:prSet/>
      <dgm:spPr/>
      <dgm:t>
        <a:bodyPr/>
        <a:lstStyle/>
        <a:p>
          <a:endParaRPr lang="en-US"/>
        </a:p>
      </dgm:t>
    </dgm:pt>
    <dgm:pt modelId="{4B0F9AAD-B7F7-47D8-ADD3-22873F09B951}" type="sibTrans" cxnId="{4544B559-FCA5-4CF8-94CD-739872F65224}">
      <dgm:prSet/>
      <dgm:spPr/>
      <dgm:t>
        <a:bodyPr/>
        <a:lstStyle/>
        <a:p>
          <a:endParaRPr lang="en-US"/>
        </a:p>
      </dgm:t>
    </dgm:pt>
    <dgm:pt modelId="{F2E5F965-3C48-4E6E-AE84-27AFB4E7BC0A}">
      <dgm:prSet custT="1"/>
      <dgm:spPr>
        <a:xfrm>
          <a:off x="7981296" y="1542404"/>
          <a:ext cx="1361259" cy="1157110"/>
        </a:xfrm>
        <a:prstGeom prst="roundRect">
          <a:avLst>
            <a:gd name="adj" fmla="val 10000"/>
          </a:avLst>
        </a:prstGeom>
        <a:solidFill>
          <a:srgbClr val="70AD47">
            <a:lumMod val="75000"/>
          </a:srgbClr>
        </a:solidFill>
        <a:ln>
          <a:noFill/>
        </a:ln>
        <a:effectLst>
          <a:outerShdw blurRad="57150" dist="19050" dir="5400000" algn="ctr" rotWithShape="0">
            <a:srgbClr val="000000">
              <a:alpha val="63000"/>
            </a:srgbClr>
          </a:outerShdw>
        </a:effectLst>
      </dgm:spPr>
      <dgm:t>
        <a:bodyPr/>
        <a:lstStyle/>
        <a:p>
          <a:pPr>
            <a:buNone/>
          </a:pPr>
          <a:r>
            <a:rPr lang="en-US" sz="950" b="1" dirty="0">
              <a:solidFill>
                <a:sysClr val="window" lastClr="FFFFFF"/>
              </a:solidFill>
              <a:latin typeface="Gill Sans MT" panose="020B0502020104020203" pitchFamily="34" charset="0"/>
              <a:ea typeface="+mn-ea"/>
              <a:cs typeface="+mn-cs"/>
            </a:rPr>
            <a:t>Crowdsourcing</a:t>
          </a:r>
        </a:p>
      </dgm:t>
    </dgm:pt>
    <dgm:pt modelId="{DEC153E5-4C03-4BE6-80F3-5795B716EFD4}" type="parTrans" cxnId="{912E3EFB-D2A1-478E-820A-729D930CF259}">
      <dgm:prSet/>
      <dgm:spPr/>
      <dgm:t>
        <a:bodyPr/>
        <a:lstStyle/>
        <a:p>
          <a:endParaRPr lang="en-US"/>
        </a:p>
      </dgm:t>
    </dgm:pt>
    <dgm:pt modelId="{AD0AEBFA-77D5-4C32-8E66-25C02479FCC3}" type="sibTrans" cxnId="{912E3EFB-D2A1-478E-820A-729D930CF259}">
      <dgm:prSet/>
      <dgm:spPr/>
      <dgm:t>
        <a:bodyPr/>
        <a:lstStyle/>
        <a:p>
          <a:endParaRPr lang="en-US"/>
        </a:p>
      </dgm:t>
    </dgm:pt>
    <dgm:pt modelId="{71DE320A-C73F-4CAD-BC8D-99C4B5A8ED97}" type="pres">
      <dgm:prSet presAssocID="{15E4F78F-AEA2-4B53-9A66-92CE0485A83A}" presName="Name0" presStyleCnt="0">
        <dgm:presLayoutVars>
          <dgm:dir/>
          <dgm:resizeHandles val="exact"/>
        </dgm:presLayoutVars>
      </dgm:prSet>
      <dgm:spPr/>
    </dgm:pt>
    <dgm:pt modelId="{D652F8B5-3B8E-404F-98D2-00AC112878AF}" type="pres">
      <dgm:prSet presAssocID="{15E4F78F-AEA2-4B53-9A66-92CE0485A83A}" presName="fgShape" presStyleLbl="fgShp" presStyleIdx="0" presStyleCnt="1" custScaleX="108696" custScaleY="114921" custLinFactY="100000" custLinFactNeighborX="-15164" custLinFactNeighborY="136963">
        <dgm:style>
          <a:lnRef idx="0">
            <a:schemeClr val="lt1">
              <a:hueOff val="0"/>
              <a:satOff val="0"/>
              <a:lumOff val="0"/>
              <a:alphaOff val="0"/>
            </a:schemeClr>
          </a:lnRef>
          <a:fillRef idx="3">
            <a:schemeClr val="accent2">
              <a:tint val="40000"/>
              <a:hueOff val="0"/>
              <a:satOff val="0"/>
              <a:lumOff val="0"/>
              <a:alphaOff val="0"/>
            </a:schemeClr>
          </a:fillRef>
          <a:effectRef idx="3">
            <a:schemeClr val="accent2">
              <a:tint val="40000"/>
              <a:hueOff val="0"/>
              <a:satOff val="0"/>
              <a:lumOff val="0"/>
              <a:alphaOff val="0"/>
            </a:schemeClr>
          </a:effectRef>
          <a:fontRef idx="minor">
            <a:schemeClr val="dk1">
              <a:hueOff val="0"/>
              <a:satOff val="0"/>
              <a:lumOff val="0"/>
              <a:alphaOff val="0"/>
            </a:schemeClr>
          </a:fontRef>
        </dgm:style>
      </dgm:prSet>
      <dgm:spPr>
        <a:xfrm>
          <a:off x="-19" y="2905920"/>
          <a:ext cx="11984954" cy="605262"/>
        </a:xfrm>
        <a:prstGeom prst="leftRightArrow">
          <a:avLst/>
        </a:prstGeom>
        <a:solidFill>
          <a:srgbClr val="70AD47">
            <a:lumMod val="75000"/>
          </a:srgbClr>
        </a:solidFill>
        <a:ln>
          <a:noFill/>
        </a:ln>
        <a:effectLst>
          <a:outerShdw blurRad="57150" dist="19050" dir="5400000" algn="ctr" rotWithShape="0">
            <a:srgbClr val="000000">
              <a:alpha val="63000"/>
            </a:srgbClr>
          </a:outerShdw>
        </a:effectLst>
      </dgm:spPr>
    </dgm:pt>
    <dgm:pt modelId="{F9FEE10C-92F0-455B-9190-90C864EEE4DA}" type="pres">
      <dgm:prSet presAssocID="{15E4F78F-AEA2-4B53-9A66-92CE0485A83A}" presName="linComp" presStyleCnt="0"/>
      <dgm:spPr/>
    </dgm:pt>
    <dgm:pt modelId="{B7C9C74F-7901-4AA1-9571-7D7103C7A33F}" type="pres">
      <dgm:prSet presAssocID="{7BEC406F-6FF5-4269-A456-F770BFEBA8BC}" presName="compNode" presStyleCnt="0"/>
      <dgm:spPr/>
    </dgm:pt>
    <dgm:pt modelId="{6E4C1FD1-3776-4172-9CBE-6D2E7DFBE3C0}" type="pres">
      <dgm:prSet presAssocID="{7BEC406F-6FF5-4269-A456-F770BFEBA8BC}" presName="bkgdShape" presStyleLbl="node1" presStyleIdx="0" presStyleCnt="9" custScaleX="110015" custScaleY="32455" custLinFactNeighborX="1372"/>
      <dgm:spPr/>
    </dgm:pt>
    <dgm:pt modelId="{5D451725-5F85-482E-AA39-8F4958441A9A}" type="pres">
      <dgm:prSet presAssocID="{7BEC406F-6FF5-4269-A456-F770BFEBA8BC}" presName="nodeTx" presStyleLbl="node1" presStyleIdx="0" presStyleCnt="9">
        <dgm:presLayoutVars>
          <dgm:bulletEnabled val="1"/>
        </dgm:presLayoutVars>
      </dgm:prSet>
      <dgm:spPr/>
    </dgm:pt>
    <dgm:pt modelId="{412A260C-45E5-45EB-B055-EF927E8DA249}" type="pres">
      <dgm:prSet presAssocID="{7BEC406F-6FF5-4269-A456-F770BFEBA8BC}" presName="invisiNode" presStyleLbl="node1" presStyleIdx="0" presStyleCnt="9"/>
      <dgm:spPr/>
    </dgm:pt>
    <dgm:pt modelId="{BEFDCF49-3567-4B78-AB18-889D2B2F2621}" type="pres">
      <dgm:prSet presAssocID="{7BEC406F-6FF5-4269-A456-F770BFEBA8BC}" presName="imagNode" presStyleLbl="fgImgPlace1" presStyleIdx="0" presStyleCnt="9"/>
      <dgm:spPr>
        <a:xfrm>
          <a:off x="96765" y="580427"/>
          <a:ext cx="1064422" cy="1169223"/>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gm:spPr>
    </dgm:pt>
    <dgm:pt modelId="{32C13488-DCE9-44CB-BECF-299736CAFD2C}" type="pres">
      <dgm:prSet presAssocID="{7E5C57BB-15C7-4B4E-BBFF-736157476AD3}" presName="sibTrans" presStyleLbl="sibTrans2D1" presStyleIdx="0" presStyleCnt="0"/>
      <dgm:spPr/>
    </dgm:pt>
    <dgm:pt modelId="{13563802-1036-439B-BA92-83141525205E}" type="pres">
      <dgm:prSet presAssocID="{2BE7D570-91C0-4CAB-9019-83CE2E40FBD1}" presName="compNode" presStyleCnt="0"/>
      <dgm:spPr/>
    </dgm:pt>
    <dgm:pt modelId="{1A2B8160-819C-42A1-8D17-163AF30DA31F}" type="pres">
      <dgm:prSet presAssocID="{2BE7D570-91C0-4CAB-9019-83CE2E40FBD1}" presName="bkgdShape" presStyleLbl="node1" presStyleIdx="1" presStyleCnt="9" custScaleX="110512" custScaleY="33633"/>
      <dgm:spPr/>
    </dgm:pt>
    <dgm:pt modelId="{EA254BC0-FBD6-45AF-94E1-B49206CBD512}" type="pres">
      <dgm:prSet presAssocID="{2BE7D570-91C0-4CAB-9019-83CE2E40FBD1}" presName="nodeTx" presStyleLbl="node1" presStyleIdx="1" presStyleCnt="9">
        <dgm:presLayoutVars>
          <dgm:bulletEnabled val="1"/>
        </dgm:presLayoutVars>
      </dgm:prSet>
      <dgm:spPr/>
    </dgm:pt>
    <dgm:pt modelId="{E12AF1E4-83B4-4E27-A165-EDCBDAF222AB}" type="pres">
      <dgm:prSet presAssocID="{2BE7D570-91C0-4CAB-9019-83CE2E40FBD1}" presName="invisiNode" presStyleLbl="node1" presStyleIdx="1" presStyleCnt="9"/>
      <dgm:spPr/>
    </dgm:pt>
    <dgm:pt modelId="{7C4FE65F-B97D-455B-A24E-12845D0BB457}" type="pres">
      <dgm:prSet presAssocID="{2BE7D570-91C0-4CAB-9019-83CE2E40FBD1}" presName="imagNode" presStyleLbl="fgImgPlace1" presStyleIdx="1" presStyleCnt="9"/>
      <dgm:spPr>
        <a:xfrm>
          <a:off x="1379320" y="570087"/>
          <a:ext cx="1064422" cy="1169223"/>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gm:spPr>
      <dgm:extLst>
        <a:ext uri="{E40237B7-FDA0-4F09-8148-C483321AD2D9}">
          <dgm14:cNvPr xmlns:dgm14="http://schemas.microsoft.com/office/drawing/2010/diagram" id="0" name="" descr="Businesswomen brainstorming around a laptop"/>
        </a:ext>
      </dgm:extLst>
    </dgm:pt>
    <dgm:pt modelId="{90499484-7FC3-40BF-82BD-EF33CBEEE100}" type="pres">
      <dgm:prSet presAssocID="{FAC0E5B0-1E0C-4C53-84F6-52D40FCB34A1}" presName="sibTrans" presStyleLbl="sibTrans2D1" presStyleIdx="0" presStyleCnt="0"/>
      <dgm:spPr/>
    </dgm:pt>
    <dgm:pt modelId="{B82D3B23-201A-493C-A088-05827B39ED02}" type="pres">
      <dgm:prSet presAssocID="{5C9510CD-AAF9-4D3D-8C71-219900170F2E}" presName="compNode" presStyleCnt="0"/>
      <dgm:spPr/>
    </dgm:pt>
    <dgm:pt modelId="{90EF70D9-7713-4C90-8B6D-9F1F822EF1F2}" type="pres">
      <dgm:prSet presAssocID="{5C9510CD-AAF9-4D3D-8C71-219900170F2E}" presName="bkgdShape" presStyleLbl="node1" presStyleIdx="2" presStyleCnt="9" custScaleX="113294" custScaleY="33071"/>
      <dgm:spPr/>
    </dgm:pt>
    <dgm:pt modelId="{BE067895-A9A6-4A5F-986B-4B9458971665}" type="pres">
      <dgm:prSet presAssocID="{5C9510CD-AAF9-4D3D-8C71-219900170F2E}" presName="nodeTx" presStyleLbl="node1" presStyleIdx="2" presStyleCnt="9">
        <dgm:presLayoutVars>
          <dgm:bulletEnabled val="1"/>
        </dgm:presLayoutVars>
      </dgm:prSet>
      <dgm:spPr/>
    </dgm:pt>
    <dgm:pt modelId="{A37894DC-3616-46B6-B701-9D4972C44050}" type="pres">
      <dgm:prSet presAssocID="{5C9510CD-AAF9-4D3D-8C71-219900170F2E}" presName="invisiNode" presStyleLbl="node1" presStyleIdx="2" presStyleCnt="9"/>
      <dgm:spPr/>
    </dgm:pt>
    <dgm:pt modelId="{A089924A-731B-47DC-8C67-DDE599A2F25C}" type="pres">
      <dgm:prSet presAssocID="{5C9510CD-AAF9-4D3D-8C71-219900170F2E}" presName="imagNode" presStyleLbl="fgImgPlace1" presStyleIdx="2" presStyleCnt="9"/>
      <dgm:spPr>
        <a:xfrm>
          <a:off x="2680440" y="575020"/>
          <a:ext cx="1064422" cy="116922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7000" r="-47000"/>
          </a:stretch>
        </a:blipFill>
        <a:ln>
          <a:noFill/>
        </a:ln>
        <a:effectLst>
          <a:outerShdw blurRad="57150" dist="19050" dir="5400000" algn="ctr" rotWithShape="0">
            <a:srgbClr val="000000">
              <a:alpha val="63000"/>
            </a:srgbClr>
          </a:outerShdw>
        </a:effectLst>
      </dgm:spPr>
      <dgm:extLst>
        <a:ext uri="{E40237B7-FDA0-4F09-8148-C483321AD2D9}">
          <dgm14:cNvPr xmlns:dgm14="http://schemas.microsoft.com/office/drawing/2010/diagram" id="0" name="" descr="Modern kitchen"/>
        </a:ext>
      </dgm:extLst>
    </dgm:pt>
    <dgm:pt modelId="{26F5076C-AFD2-4A29-A8E8-7303057799E9}" type="pres">
      <dgm:prSet presAssocID="{F624D6CA-8297-4F55-9ED3-2D469D631013}" presName="sibTrans" presStyleLbl="sibTrans2D1" presStyleIdx="0" presStyleCnt="0"/>
      <dgm:spPr/>
    </dgm:pt>
    <dgm:pt modelId="{94F220E6-8ED2-4BDA-A08D-E7581C6AAB61}" type="pres">
      <dgm:prSet presAssocID="{378A5E51-B197-447A-AD75-BA072EAC1901}" presName="compNode" presStyleCnt="0"/>
      <dgm:spPr/>
    </dgm:pt>
    <dgm:pt modelId="{7ABDB8BB-3BC2-4752-B053-EC989D85F4E6}" type="pres">
      <dgm:prSet presAssocID="{378A5E51-B197-447A-AD75-BA072EAC1901}" presName="bkgdShape" presStyleLbl="node1" presStyleIdx="3" presStyleCnt="9" custScaleX="119802" custScaleY="33157"/>
      <dgm:spPr/>
    </dgm:pt>
    <dgm:pt modelId="{E1E667D6-7A61-46AE-95BA-1EB618488A83}" type="pres">
      <dgm:prSet presAssocID="{378A5E51-B197-447A-AD75-BA072EAC1901}" presName="nodeTx" presStyleLbl="node1" presStyleIdx="3" presStyleCnt="9">
        <dgm:presLayoutVars>
          <dgm:bulletEnabled val="1"/>
        </dgm:presLayoutVars>
      </dgm:prSet>
      <dgm:spPr/>
    </dgm:pt>
    <dgm:pt modelId="{743C5BB3-8E96-4E37-B2EA-3C5896CA784C}" type="pres">
      <dgm:prSet presAssocID="{378A5E51-B197-447A-AD75-BA072EAC1901}" presName="invisiNode" presStyleLbl="node1" presStyleIdx="3" presStyleCnt="9"/>
      <dgm:spPr/>
    </dgm:pt>
    <dgm:pt modelId="{2BCE61ED-C646-4DDB-AEC6-1850B9937A6F}" type="pres">
      <dgm:prSet presAssocID="{378A5E51-B197-447A-AD75-BA072EAC1901}" presName="imagNode" presStyleLbl="fgImgPlace1" presStyleIdx="3" presStyleCnt="9"/>
      <dgm:spPr>
        <a:xfrm>
          <a:off x="4034159" y="574265"/>
          <a:ext cx="1064422" cy="116922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7000" r="-47000"/>
          </a:stretch>
        </a:blipFill>
        <a:ln>
          <a:noFill/>
        </a:ln>
        <a:effectLst>
          <a:outerShdw blurRad="57150" dist="19050" dir="5400000" algn="ctr" rotWithShape="0">
            <a:srgbClr val="000000">
              <a:alpha val="63000"/>
            </a:srgbClr>
          </a:outerShdw>
        </a:effectLst>
      </dgm:spPr>
      <dgm:extLst>
        <a:ext uri="{E40237B7-FDA0-4F09-8148-C483321AD2D9}">
          <dgm14:cNvPr xmlns:dgm14="http://schemas.microsoft.com/office/drawing/2010/diagram" id="0" name="" descr="Businesspeople lounging together in office"/>
        </a:ext>
      </dgm:extLst>
    </dgm:pt>
    <dgm:pt modelId="{D53C311E-3FE0-4C24-B2D3-4A4F014000D8}" type="pres">
      <dgm:prSet presAssocID="{4E6F1CDB-15C9-4F90-89B5-2E714C92C57D}" presName="sibTrans" presStyleLbl="sibTrans2D1" presStyleIdx="0" presStyleCnt="0"/>
      <dgm:spPr/>
    </dgm:pt>
    <dgm:pt modelId="{76E2850F-217B-46DC-BCCA-4AC40EF1CA7D}" type="pres">
      <dgm:prSet presAssocID="{6D2DDDF7-8359-4431-89D0-B684AE56428A}" presName="compNode" presStyleCnt="0"/>
      <dgm:spPr/>
    </dgm:pt>
    <dgm:pt modelId="{67D9C501-F3D6-45C0-ADB5-B384BB72C3BA}" type="pres">
      <dgm:prSet presAssocID="{6D2DDDF7-8359-4431-89D0-B684AE56428A}" presName="bkgdShape" presStyleLbl="node1" presStyleIdx="4" presStyleCnt="9" custScaleX="117986" custScaleY="33371"/>
      <dgm:spPr/>
    </dgm:pt>
    <dgm:pt modelId="{7EC09D78-D264-4358-84CB-77C9FE3F66BF}" type="pres">
      <dgm:prSet presAssocID="{6D2DDDF7-8359-4431-89D0-B684AE56428A}" presName="nodeTx" presStyleLbl="node1" presStyleIdx="4" presStyleCnt="9">
        <dgm:presLayoutVars>
          <dgm:bulletEnabled val="1"/>
        </dgm:presLayoutVars>
      </dgm:prSet>
      <dgm:spPr/>
    </dgm:pt>
    <dgm:pt modelId="{C3DB1415-9563-42C8-AA18-4947E34A1970}" type="pres">
      <dgm:prSet presAssocID="{6D2DDDF7-8359-4431-89D0-B684AE56428A}" presName="invisiNode" presStyleLbl="node1" presStyleIdx="4" presStyleCnt="9"/>
      <dgm:spPr/>
    </dgm:pt>
    <dgm:pt modelId="{3E2E4FD3-AF26-4F6F-8E2D-7A6987619E5E}" type="pres">
      <dgm:prSet presAssocID="{6D2DDDF7-8359-4431-89D0-B684AE56428A}" presName="imagNode" presStyleLbl="fgImgPlace1" presStyleIdx="4" presStyleCnt="9"/>
      <dgm:spPr>
        <a:xfrm>
          <a:off x="5414442" y="572387"/>
          <a:ext cx="1064422" cy="116922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47000" r="-47000"/>
          </a:stretch>
        </a:blipFill>
        <a:ln>
          <a:noFill/>
        </a:ln>
        <a:effectLst>
          <a:outerShdw blurRad="57150" dist="19050" dir="5400000" algn="ctr" rotWithShape="0">
            <a:srgbClr val="000000">
              <a:alpha val="63000"/>
            </a:srgbClr>
          </a:outerShdw>
        </a:effectLst>
      </dgm:spPr>
      <dgm:extLst>
        <a:ext uri="{E40237B7-FDA0-4F09-8148-C483321AD2D9}">
          <dgm14:cNvPr xmlns:dgm14="http://schemas.microsoft.com/office/drawing/2010/diagram" id="0" name="" descr="Outdoor warehouse"/>
        </a:ext>
      </dgm:extLst>
    </dgm:pt>
    <dgm:pt modelId="{FECD287C-5F5C-4E60-B92B-110ABEF10DE6}" type="pres">
      <dgm:prSet presAssocID="{8ECF19B9-1E45-4418-BF82-FE59B0FE740D}" presName="sibTrans" presStyleLbl="sibTrans2D1" presStyleIdx="0" presStyleCnt="0"/>
      <dgm:spPr/>
    </dgm:pt>
    <dgm:pt modelId="{E73639ED-30C6-43FE-9729-04187635E7D4}" type="pres">
      <dgm:prSet presAssocID="{5C4CC941-57D5-4F95-8971-7A6416DB22C5}" presName="compNode" presStyleCnt="0"/>
      <dgm:spPr/>
    </dgm:pt>
    <dgm:pt modelId="{D07375D0-A8D6-487A-9613-0B0C7478DB96}" type="pres">
      <dgm:prSet presAssocID="{5C4CC941-57D5-4F95-8971-7A6416DB22C5}" presName="bkgdShape" presStyleLbl="node1" presStyleIdx="5" presStyleCnt="9" custScaleX="114688" custScaleY="32884"/>
      <dgm:spPr/>
    </dgm:pt>
    <dgm:pt modelId="{458D4480-E7F7-4E40-9F56-551906E73ACD}" type="pres">
      <dgm:prSet presAssocID="{5C4CC941-57D5-4F95-8971-7A6416DB22C5}" presName="nodeTx" presStyleLbl="node1" presStyleIdx="5" presStyleCnt="9">
        <dgm:presLayoutVars>
          <dgm:bulletEnabled val="1"/>
        </dgm:presLayoutVars>
      </dgm:prSet>
      <dgm:spPr/>
    </dgm:pt>
    <dgm:pt modelId="{0BFDE676-B15B-442C-A351-6E004203848C}" type="pres">
      <dgm:prSet presAssocID="{5C4CC941-57D5-4F95-8971-7A6416DB22C5}" presName="invisiNode" presStyleLbl="node1" presStyleIdx="5" presStyleCnt="9"/>
      <dgm:spPr/>
    </dgm:pt>
    <dgm:pt modelId="{722F8197-AA06-4A49-80B9-35F361C86198}" type="pres">
      <dgm:prSet presAssocID="{5C4CC941-57D5-4F95-8971-7A6416DB22C5}" presName="imagNode" presStyleLbl="fgImgPlace1" presStyleIdx="5" presStyleCnt="9"/>
      <dgm:spPr>
        <a:xfrm>
          <a:off x="6765771" y="576662"/>
          <a:ext cx="1064422" cy="1169223"/>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65000" r="-65000"/>
          </a:stretch>
        </a:blipFill>
        <a:ln>
          <a:noFill/>
        </a:ln>
        <a:effectLst>
          <a:outerShdw blurRad="57150" dist="19050" dir="5400000" algn="ctr" rotWithShape="0">
            <a:srgbClr val="000000">
              <a:alpha val="63000"/>
            </a:srgbClr>
          </a:outerShdw>
        </a:effectLst>
      </dgm:spPr>
    </dgm:pt>
    <dgm:pt modelId="{255BED32-F351-436F-A8E4-EDEBE6E14FD3}" type="pres">
      <dgm:prSet presAssocID="{4B0F9AAD-B7F7-47D8-ADD3-22873F09B951}" presName="sibTrans" presStyleLbl="sibTrans2D1" presStyleIdx="0" presStyleCnt="0"/>
      <dgm:spPr/>
    </dgm:pt>
    <dgm:pt modelId="{BBF0D8A9-2208-49D4-AA74-1FAAA58C3A2C}" type="pres">
      <dgm:prSet presAssocID="{F2E5F965-3C48-4E6E-AE84-27AFB4E7BC0A}" presName="compNode" presStyleCnt="0"/>
      <dgm:spPr/>
    </dgm:pt>
    <dgm:pt modelId="{049B12AC-4299-4B99-8287-436BEF8011E2}" type="pres">
      <dgm:prSet presAssocID="{F2E5F965-3C48-4E6E-AE84-27AFB4E7BC0A}" presName="bkgdShape" presStyleLbl="node1" presStyleIdx="6" presStyleCnt="9" custScaleX="129005" custScaleY="32955"/>
      <dgm:spPr/>
    </dgm:pt>
    <dgm:pt modelId="{F06C24A8-7C13-4DB9-BBA2-3F4B53614B4C}" type="pres">
      <dgm:prSet presAssocID="{F2E5F965-3C48-4E6E-AE84-27AFB4E7BC0A}" presName="nodeTx" presStyleLbl="node1" presStyleIdx="6" presStyleCnt="9">
        <dgm:presLayoutVars>
          <dgm:bulletEnabled val="1"/>
        </dgm:presLayoutVars>
      </dgm:prSet>
      <dgm:spPr/>
    </dgm:pt>
    <dgm:pt modelId="{8F2B9B43-34B3-4AB5-99B4-BF8C69BB88D4}" type="pres">
      <dgm:prSet presAssocID="{F2E5F965-3C48-4E6E-AE84-27AFB4E7BC0A}" presName="invisiNode" presStyleLbl="node1" presStyleIdx="6" presStyleCnt="9"/>
      <dgm:spPr/>
    </dgm:pt>
    <dgm:pt modelId="{74CC1E3D-D0EB-441F-A689-255C31DCB0BE}" type="pres">
      <dgm:prSet presAssocID="{F2E5F965-3C48-4E6E-AE84-27AFB4E7BC0A}" presName="imagNode" presStyleLbl="fgImgPlace1" presStyleIdx="6" presStyleCnt="9"/>
      <dgm:spPr>
        <a:xfrm>
          <a:off x="8129715" y="576038"/>
          <a:ext cx="1064422" cy="1169223"/>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77000" r="-77000"/>
          </a:stretch>
        </a:blipFill>
        <a:ln>
          <a:noFill/>
        </a:ln>
        <a:effectLst>
          <a:outerShdw blurRad="57150" dist="19050" dir="5400000" algn="ctr" rotWithShape="0">
            <a:srgbClr val="000000">
              <a:alpha val="63000"/>
            </a:srgbClr>
          </a:outerShdw>
        </a:effectLst>
      </dgm:spPr>
    </dgm:pt>
    <dgm:pt modelId="{8E100242-7FA4-43FB-82E5-F3FAB0E686FE}" type="pres">
      <dgm:prSet presAssocID="{AD0AEBFA-77D5-4C32-8E66-25C02479FCC3}" presName="sibTrans" presStyleLbl="sibTrans2D1" presStyleIdx="0" presStyleCnt="0"/>
      <dgm:spPr/>
    </dgm:pt>
    <dgm:pt modelId="{9A490A7E-C9BF-479B-9C9C-1BE58AB17684}" type="pres">
      <dgm:prSet presAssocID="{7302F651-E0DB-4681-80A6-68E680B02F0E}" presName="compNode" presStyleCnt="0"/>
      <dgm:spPr/>
    </dgm:pt>
    <dgm:pt modelId="{50D4D532-9BCF-46F6-9696-EF9A896D2EA3}" type="pres">
      <dgm:prSet presAssocID="{7302F651-E0DB-4681-80A6-68E680B02F0E}" presName="bkgdShape" presStyleLbl="node1" presStyleIdx="7" presStyleCnt="9" custScaleX="112173" custScaleY="33430" custLinFactNeighborX="-1212" custLinFactNeighborY="335"/>
      <dgm:spPr/>
    </dgm:pt>
    <dgm:pt modelId="{3334DAD5-546E-4D55-B009-0AB6C1DAC9C4}" type="pres">
      <dgm:prSet presAssocID="{7302F651-E0DB-4681-80A6-68E680B02F0E}" presName="nodeTx" presStyleLbl="node1" presStyleIdx="7" presStyleCnt="9">
        <dgm:presLayoutVars>
          <dgm:bulletEnabled val="1"/>
        </dgm:presLayoutVars>
      </dgm:prSet>
      <dgm:spPr/>
    </dgm:pt>
    <dgm:pt modelId="{95DBB8F0-7534-4BDD-A132-5C607AD89842}" type="pres">
      <dgm:prSet presAssocID="{7302F651-E0DB-4681-80A6-68E680B02F0E}" presName="invisiNode" presStyleLbl="node1" presStyleIdx="7" presStyleCnt="9"/>
      <dgm:spPr/>
    </dgm:pt>
    <dgm:pt modelId="{69ECC4A8-9D27-4584-9F5D-F66D9517312F}" type="pres">
      <dgm:prSet presAssocID="{7302F651-E0DB-4681-80A6-68E680B02F0E}" presName="imagNode" presStyleLbl="fgImgPlace1" presStyleIdx="7" presStyleCnt="9"/>
      <dgm:spPr>
        <a:xfrm>
          <a:off x="9479419" y="571869"/>
          <a:ext cx="1064422" cy="1169223"/>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61000" r="-61000"/>
          </a:stretch>
        </a:blipFill>
        <a:ln>
          <a:noFill/>
        </a:ln>
        <a:effectLst>
          <a:outerShdw blurRad="57150" dist="19050" dir="5400000" algn="ctr" rotWithShape="0">
            <a:srgbClr val="000000">
              <a:alpha val="63000"/>
            </a:srgbClr>
          </a:outerShdw>
        </a:effectLst>
      </dgm:spPr>
    </dgm:pt>
    <dgm:pt modelId="{7D73EAAF-0AEE-47E8-B130-DD2304EDEA8C}" type="pres">
      <dgm:prSet presAssocID="{C21D43C5-4FB2-49C2-9DA3-FBA5BF8E63B7}" presName="sibTrans" presStyleLbl="sibTrans2D1" presStyleIdx="0" presStyleCnt="0"/>
      <dgm:spPr/>
    </dgm:pt>
    <dgm:pt modelId="{F4D9FA67-57A7-4474-BE18-415706DAA626}" type="pres">
      <dgm:prSet presAssocID="{A43C502C-BC02-44B4-9B70-A5207F736B23}" presName="compNode" presStyleCnt="0"/>
      <dgm:spPr/>
    </dgm:pt>
    <dgm:pt modelId="{090A8C27-651B-403B-80F9-19B91A6C70E1}" type="pres">
      <dgm:prSet presAssocID="{A43C502C-BC02-44B4-9B70-A5207F736B23}" presName="bkgdShape" presStyleLbl="node1" presStyleIdx="8" presStyleCnt="9" custScaleX="114638" custScaleY="32994"/>
      <dgm:spPr/>
    </dgm:pt>
    <dgm:pt modelId="{7F13DBFD-6D47-481A-98AF-467D39F9A7F9}" type="pres">
      <dgm:prSet presAssocID="{A43C502C-BC02-44B4-9B70-A5207F736B23}" presName="nodeTx" presStyleLbl="node1" presStyleIdx="8" presStyleCnt="9">
        <dgm:presLayoutVars>
          <dgm:bulletEnabled val="1"/>
        </dgm:presLayoutVars>
      </dgm:prSet>
      <dgm:spPr/>
    </dgm:pt>
    <dgm:pt modelId="{EB702CC1-C313-4AC3-B1E3-EF66CC54F0C5}" type="pres">
      <dgm:prSet presAssocID="{A43C502C-BC02-44B4-9B70-A5207F736B23}" presName="invisiNode" presStyleLbl="node1" presStyleIdx="8" presStyleCnt="9"/>
      <dgm:spPr/>
    </dgm:pt>
    <dgm:pt modelId="{54564A31-E49B-4D44-BCE5-BE57CEC65AD2}" type="pres">
      <dgm:prSet presAssocID="{A43C502C-BC02-44B4-9B70-A5207F736B23}" presName="imagNode" presStyleLbl="fgImgPlace1" presStyleIdx="8" presStyleCnt="9"/>
      <dgm:spPr>
        <a:xfrm>
          <a:off x="10797553" y="575696"/>
          <a:ext cx="1064422" cy="1169223"/>
        </a:xfrm>
        <a:prstGeom prst="ellipse">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36000" r="-36000"/>
          </a:stretch>
        </a:blipFill>
        <a:ln>
          <a:noFill/>
        </a:ln>
        <a:effectLst>
          <a:outerShdw blurRad="57150" dist="19050" dir="5400000" algn="ctr" rotWithShape="0">
            <a:srgbClr val="000000">
              <a:alpha val="63000"/>
            </a:srgbClr>
          </a:outerShdw>
        </a:effectLst>
      </dgm:spPr>
    </dgm:pt>
  </dgm:ptLst>
  <dgm:cxnLst>
    <dgm:cxn modelId="{5D678E00-865A-44F1-B6B6-767875237BFA}" type="presOf" srcId="{5C4CC941-57D5-4F95-8971-7A6416DB22C5}" destId="{D07375D0-A8D6-487A-9613-0B0C7478DB96}" srcOrd="0" destOrd="0" presId="urn:microsoft.com/office/officeart/2005/8/layout/hList7"/>
    <dgm:cxn modelId="{8FF4CE05-1A32-4071-B709-6F163B7753F1}" type="presOf" srcId="{7302F651-E0DB-4681-80A6-68E680B02F0E}" destId="{50D4D532-9BCF-46F6-9696-EF9A896D2EA3}" srcOrd="0" destOrd="0" presId="urn:microsoft.com/office/officeart/2005/8/layout/hList7"/>
    <dgm:cxn modelId="{4E0CF014-09B7-46E7-90FD-6169602E4F31}" type="presOf" srcId="{A43C502C-BC02-44B4-9B70-A5207F736B23}" destId="{090A8C27-651B-403B-80F9-19B91A6C70E1}" srcOrd="0" destOrd="0" presId="urn:microsoft.com/office/officeart/2005/8/layout/hList7"/>
    <dgm:cxn modelId="{811BE317-363E-4421-95F9-FDFF5304BB2D}" type="presOf" srcId="{F2E5F965-3C48-4E6E-AE84-27AFB4E7BC0A}" destId="{F06C24A8-7C13-4DB9-BBA2-3F4B53614B4C}" srcOrd="1" destOrd="0" presId="urn:microsoft.com/office/officeart/2005/8/layout/hList7"/>
    <dgm:cxn modelId="{5CE3B223-C398-4BCB-A4C2-E30D40A26430}" type="presOf" srcId="{6D2DDDF7-8359-4431-89D0-B684AE56428A}" destId="{7EC09D78-D264-4358-84CB-77C9FE3F66BF}" srcOrd="1" destOrd="0" presId="urn:microsoft.com/office/officeart/2005/8/layout/hList7"/>
    <dgm:cxn modelId="{606A1231-3B3B-4ABE-A032-5AD96C65E4AE}" type="presOf" srcId="{5C4CC941-57D5-4F95-8971-7A6416DB22C5}" destId="{458D4480-E7F7-4E40-9F56-551906E73ACD}" srcOrd="1" destOrd="0" presId="urn:microsoft.com/office/officeart/2005/8/layout/hList7"/>
    <dgm:cxn modelId="{60B4003A-CA58-4568-B7FF-CE3D9118E921}" type="presOf" srcId="{AD0AEBFA-77D5-4C32-8E66-25C02479FCC3}" destId="{8E100242-7FA4-43FB-82E5-F3FAB0E686FE}" srcOrd="0" destOrd="0" presId="urn:microsoft.com/office/officeart/2005/8/layout/hList7"/>
    <dgm:cxn modelId="{E1F2F03B-CF60-4B8B-88F5-20BF5DEE3F47}" type="presOf" srcId="{378A5E51-B197-447A-AD75-BA072EAC1901}" destId="{7ABDB8BB-3BC2-4752-B053-EC989D85F4E6}" srcOrd="0" destOrd="0" presId="urn:microsoft.com/office/officeart/2005/8/layout/hList7"/>
    <dgm:cxn modelId="{51DC6940-872E-4A93-955C-1636718D288F}" srcId="{15E4F78F-AEA2-4B53-9A66-92CE0485A83A}" destId="{A43C502C-BC02-44B4-9B70-A5207F736B23}" srcOrd="8" destOrd="0" parTransId="{B0E74C1D-FB47-4CCE-AFB7-CFE6434F9164}" sibTransId="{330367CA-6462-4A18-9956-1E647E275845}"/>
    <dgm:cxn modelId="{CF802343-1A3E-4810-8CFC-72623D5292D2}" type="presOf" srcId="{A43C502C-BC02-44B4-9B70-A5207F736B23}" destId="{7F13DBFD-6D47-481A-98AF-467D39F9A7F9}" srcOrd="1" destOrd="0" presId="urn:microsoft.com/office/officeart/2005/8/layout/hList7"/>
    <dgm:cxn modelId="{86EE5743-EFF0-41CD-9E99-D2E9FA4C289C}" srcId="{15E4F78F-AEA2-4B53-9A66-92CE0485A83A}" destId="{378A5E51-B197-447A-AD75-BA072EAC1901}" srcOrd="3" destOrd="0" parTransId="{7D75ABA9-CDBC-47BC-AC4C-7891D100BFE0}" sibTransId="{4E6F1CDB-15C9-4F90-89B5-2E714C92C57D}"/>
    <dgm:cxn modelId="{161B2B66-46C2-41A0-B96E-64741C2C7682}" srcId="{15E4F78F-AEA2-4B53-9A66-92CE0485A83A}" destId="{2BE7D570-91C0-4CAB-9019-83CE2E40FBD1}" srcOrd="1" destOrd="0" parTransId="{47A69D5D-23C5-4BCB-8E25-26EDED8E31D7}" sibTransId="{FAC0E5B0-1E0C-4C53-84F6-52D40FCB34A1}"/>
    <dgm:cxn modelId="{E7FC094B-FA5C-4E4F-BC84-A15CB03D5C9B}" type="presOf" srcId="{6D2DDDF7-8359-4431-89D0-B684AE56428A}" destId="{67D9C501-F3D6-45C0-ADB5-B384BB72C3BA}" srcOrd="0" destOrd="0" presId="urn:microsoft.com/office/officeart/2005/8/layout/hList7"/>
    <dgm:cxn modelId="{4353334B-9CE6-4F0D-BFD8-ACBE5CDEB9EA}" type="presOf" srcId="{FAC0E5B0-1E0C-4C53-84F6-52D40FCB34A1}" destId="{90499484-7FC3-40BF-82BD-EF33CBEEE100}" srcOrd="0" destOrd="0" presId="urn:microsoft.com/office/officeart/2005/8/layout/hList7"/>
    <dgm:cxn modelId="{AABB3579-77C3-4739-9C53-74F66C1282BA}" type="presOf" srcId="{7E5C57BB-15C7-4B4E-BBFF-736157476AD3}" destId="{32C13488-DCE9-44CB-BECF-299736CAFD2C}" srcOrd="0" destOrd="0" presId="urn:microsoft.com/office/officeart/2005/8/layout/hList7"/>
    <dgm:cxn modelId="{4544B559-FCA5-4CF8-94CD-739872F65224}" srcId="{15E4F78F-AEA2-4B53-9A66-92CE0485A83A}" destId="{5C4CC941-57D5-4F95-8971-7A6416DB22C5}" srcOrd="5" destOrd="0" parTransId="{9A82EBAD-8CC9-4CFC-A3B2-40C75F071852}" sibTransId="{4B0F9AAD-B7F7-47D8-ADD3-22873F09B951}"/>
    <dgm:cxn modelId="{5DDBE359-4BC2-4F4E-92A2-14F240687379}" type="presOf" srcId="{4E6F1CDB-15C9-4F90-89B5-2E714C92C57D}" destId="{D53C311E-3FE0-4C24-B2D3-4A4F014000D8}" srcOrd="0" destOrd="0" presId="urn:microsoft.com/office/officeart/2005/8/layout/hList7"/>
    <dgm:cxn modelId="{94CAA27D-21AC-488D-8C31-ED1B3F0A35FA}" type="presOf" srcId="{8ECF19B9-1E45-4418-BF82-FE59B0FE740D}" destId="{FECD287C-5F5C-4E60-B92B-110ABEF10DE6}" srcOrd="0" destOrd="0" presId="urn:microsoft.com/office/officeart/2005/8/layout/hList7"/>
    <dgm:cxn modelId="{0C114988-6983-44E9-B5C8-1BCE99567661}" srcId="{15E4F78F-AEA2-4B53-9A66-92CE0485A83A}" destId="{5C9510CD-AAF9-4D3D-8C71-219900170F2E}" srcOrd="2" destOrd="0" parTransId="{1133673D-94BA-4827-87C6-63D6FB484748}" sibTransId="{F624D6CA-8297-4F55-9ED3-2D469D631013}"/>
    <dgm:cxn modelId="{2BDE858C-5E6B-4970-9999-9798066B17E5}" type="presOf" srcId="{F624D6CA-8297-4F55-9ED3-2D469D631013}" destId="{26F5076C-AFD2-4A29-A8E8-7303057799E9}" srcOrd="0" destOrd="0" presId="urn:microsoft.com/office/officeart/2005/8/layout/hList7"/>
    <dgm:cxn modelId="{18CE1B90-5547-49B2-9063-33DA3D810FA2}" type="presOf" srcId="{C21D43C5-4FB2-49C2-9DA3-FBA5BF8E63B7}" destId="{7D73EAAF-0AEE-47E8-B130-DD2304EDEA8C}" srcOrd="0" destOrd="0" presId="urn:microsoft.com/office/officeart/2005/8/layout/hList7"/>
    <dgm:cxn modelId="{B693ED98-24EC-439D-981D-8BD9DB77B185}" type="presOf" srcId="{7BEC406F-6FF5-4269-A456-F770BFEBA8BC}" destId="{5D451725-5F85-482E-AA39-8F4958441A9A}" srcOrd="1" destOrd="0" presId="urn:microsoft.com/office/officeart/2005/8/layout/hList7"/>
    <dgm:cxn modelId="{0AC17D9A-8EE1-4E39-9C01-E0E5119BEBC3}" type="presOf" srcId="{4B0F9AAD-B7F7-47D8-ADD3-22873F09B951}" destId="{255BED32-F351-436F-A8E4-EDEBE6E14FD3}" srcOrd="0" destOrd="0" presId="urn:microsoft.com/office/officeart/2005/8/layout/hList7"/>
    <dgm:cxn modelId="{D956C5A9-51F2-4536-9716-FFF21F74F867}" type="presOf" srcId="{5C9510CD-AAF9-4D3D-8C71-219900170F2E}" destId="{90EF70D9-7713-4C90-8B6D-9F1F822EF1F2}" srcOrd="0" destOrd="0" presId="urn:microsoft.com/office/officeart/2005/8/layout/hList7"/>
    <dgm:cxn modelId="{58D5B8B2-5DBC-4536-952B-FB9E7891EFA6}" type="presOf" srcId="{2BE7D570-91C0-4CAB-9019-83CE2E40FBD1}" destId="{EA254BC0-FBD6-45AF-94E1-B49206CBD512}" srcOrd="1" destOrd="0" presId="urn:microsoft.com/office/officeart/2005/8/layout/hList7"/>
    <dgm:cxn modelId="{A6D040B3-3962-4FCB-9B88-58F359EA9347}" type="presOf" srcId="{5C9510CD-AAF9-4D3D-8C71-219900170F2E}" destId="{BE067895-A9A6-4A5F-986B-4B9458971665}" srcOrd="1" destOrd="0" presId="urn:microsoft.com/office/officeart/2005/8/layout/hList7"/>
    <dgm:cxn modelId="{4A804AB7-D75D-4E54-B6D4-6E2A8A30AA2B}" type="presOf" srcId="{2BE7D570-91C0-4CAB-9019-83CE2E40FBD1}" destId="{1A2B8160-819C-42A1-8D17-163AF30DA31F}" srcOrd="0" destOrd="0" presId="urn:microsoft.com/office/officeart/2005/8/layout/hList7"/>
    <dgm:cxn modelId="{4D0362BB-57E9-4DB0-B7FF-E92E9188E91A}" srcId="{15E4F78F-AEA2-4B53-9A66-92CE0485A83A}" destId="{7302F651-E0DB-4681-80A6-68E680B02F0E}" srcOrd="7" destOrd="0" parTransId="{8E1BCA3D-B1D5-4F9D-A0C9-BCA0AC655EDC}" sibTransId="{C21D43C5-4FB2-49C2-9DA3-FBA5BF8E63B7}"/>
    <dgm:cxn modelId="{8C6586BD-C712-4A74-8121-EAF3CDC471A1}" type="presOf" srcId="{F2E5F965-3C48-4E6E-AE84-27AFB4E7BC0A}" destId="{049B12AC-4299-4B99-8287-436BEF8011E2}" srcOrd="0" destOrd="0" presId="urn:microsoft.com/office/officeart/2005/8/layout/hList7"/>
    <dgm:cxn modelId="{87A271CB-F5E5-4618-A7C8-BE1D19F63BCA}" type="presOf" srcId="{378A5E51-B197-447A-AD75-BA072EAC1901}" destId="{E1E667D6-7A61-46AE-95BA-1EB618488A83}" srcOrd="1" destOrd="0" presId="urn:microsoft.com/office/officeart/2005/8/layout/hList7"/>
    <dgm:cxn modelId="{D0A8A9E1-1400-4544-B587-7AB9A307884C}" type="presOf" srcId="{7302F651-E0DB-4681-80A6-68E680B02F0E}" destId="{3334DAD5-546E-4D55-B009-0AB6C1DAC9C4}" srcOrd="1" destOrd="0" presId="urn:microsoft.com/office/officeart/2005/8/layout/hList7"/>
    <dgm:cxn modelId="{A84726E2-D48C-4F41-A4E3-ECA125BDD5F7}" type="presOf" srcId="{15E4F78F-AEA2-4B53-9A66-92CE0485A83A}" destId="{71DE320A-C73F-4CAD-BC8D-99C4B5A8ED97}" srcOrd="0" destOrd="0" presId="urn:microsoft.com/office/officeart/2005/8/layout/hList7"/>
    <dgm:cxn modelId="{6187E8EC-3A99-49E5-8EB6-6B0B7A256744}" srcId="{15E4F78F-AEA2-4B53-9A66-92CE0485A83A}" destId="{7BEC406F-6FF5-4269-A456-F770BFEBA8BC}" srcOrd="0" destOrd="0" parTransId="{C63E26C7-8E45-4FF8-BE5F-19C0B0E13CC2}" sibTransId="{7E5C57BB-15C7-4B4E-BBFF-736157476AD3}"/>
    <dgm:cxn modelId="{BDB810EE-4546-413D-8B01-D9DED6B88B26}" type="presOf" srcId="{7BEC406F-6FF5-4269-A456-F770BFEBA8BC}" destId="{6E4C1FD1-3776-4172-9CBE-6D2E7DFBE3C0}" srcOrd="0" destOrd="0" presId="urn:microsoft.com/office/officeart/2005/8/layout/hList7"/>
    <dgm:cxn modelId="{4DBCA1F3-766D-4D30-8C68-8949D08AA1C3}" srcId="{15E4F78F-AEA2-4B53-9A66-92CE0485A83A}" destId="{6D2DDDF7-8359-4431-89D0-B684AE56428A}" srcOrd="4" destOrd="0" parTransId="{953AC6DC-50F3-4454-993E-951576D3252A}" sibTransId="{8ECF19B9-1E45-4418-BF82-FE59B0FE740D}"/>
    <dgm:cxn modelId="{912E3EFB-D2A1-478E-820A-729D930CF259}" srcId="{15E4F78F-AEA2-4B53-9A66-92CE0485A83A}" destId="{F2E5F965-3C48-4E6E-AE84-27AFB4E7BC0A}" srcOrd="6" destOrd="0" parTransId="{DEC153E5-4C03-4BE6-80F3-5795B716EFD4}" sibTransId="{AD0AEBFA-77D5-4C32-8E66-25C02479FCC3}"/>
    <dgm:cxn modelId="{5A850057-08B5-415B-A6A8-7009F05BB5A1}" type="presParOf" srcId="{71DE320A-C73F-4CAD-BC8D-99C4B5A8ED97}" destId="{D652F8B5-3B8E-404F-98D2-00AC112878AF}" srcOrd="0" destOrd="0" presId="urn:microsoft.com/office/officeart/2005/8/layout/hList7"/>
    <dgm:cxn modelId="{0BEEAADB-0364-47F9-B533-F8DDF9127606}" type="presParOf" srcId="{71DE320A-C73F-4CAD-BC8D-99C4B5A8ED97}" destId="{F9FEE10C-92F0-455B-9190-90C864EEE4DA}" srcOrd="1" destOrd="0" presId="urn:microsoft.com/office/officeart/2005/8/layout/hList7"/>
    <dgm:cxn modelId="{B5C5062E-8C42-494B-956F-5BEBB48A88C2}" type="presParOf" srcId="{F9FEE10C-92F0-455B-9190-90C864EEE4DA}" destId="{B7C9C74F-7901-4AA1-9571-7D7103C7A33F}" srcOrd="0" destOrd="0" presId="urn:microsoft.com/office/officeart/2005/8/layout/hList7"/>
    <dgm:cxn modelId="{E3E5CFC1-C4A0-4D4B-8859-8A7F1213FE28}" type="presParOf" srcId="{B7C9C74F-7901-4AA1-9571-7D7103C7A33F}" destId="{6E4C1FD1-3776-4172-9CBE-6D2E7DFBE3C0}" srcOrd="0" destOrd="0" presId="urn:microsoft.com/office/officeart/2005/8/layout/hList7"/>
    <dgm:cxn modelId="{2C7CAA5E-DF4B-4D08-BF97-A2AF5556BBC5}" type="presParOf" srcId="{B7C9C74F-7901-4AA1-9571-7D7103C7A33F}" destId="{5D451725-5F85-482E-AA39-8F4958441A9A}" srcOrd="1" destOrd="0" presId="urn:microsoft.com/office/officeart/2005/8/layout/hList7"/>
    <dgm:cxn modelId="{63461286-95A6-4167-817F-C3ED5B289E6D}" type="presParOf" srcId="{B7C9C74F-7901-4AA1-9571-7D7103C7A33F}" destId="{412A260C-45E5-45EB-B055-EF927E8DA249}" srcOrd="2" destOrd="0" presId="urn:microsoft.com/office/officeart/2005/8/layout/hList7"/>
    <dgm:cxn modelId="{692852A1-E09E-4985-BA30-050ED6A782A8}" type="presParOf" srcId="{B7C9C74F-7901-4AA1-9571-7D7103C7A33F}" destId="{BEFDCF49-3567-4B78-AB18-889D2B2F2621}" srcOrd="3" destOrd="0" presId="urn:microsoft.com/office/officeart/2005/8/layout/hList7"/>
    <dgm:cxn modelId="{A1525C51-69EB-4724-9388-ABAF63C5DE8B}" type="presParOf" srcId="{F9FEE10C-92F0-455B-9190-90C864EEE4DA}" destId="{32C13488-DCE9-44CB-BECF-299736CAFD2C}" srcOrd="1" destOrd="0" presId="urn:microsoft.com/office/officeart/2005/8/layout/hList7"/>
    <dgm:cxn modelId="{BA60CC8E-9CB1-4CF1-B642-BC5803B978E1}" type="presParOf" srcId="{F9FEE10C-92F0-455B-9190-90C864EEE4DA}" destId="{13563802-1036-439B-BA92-83141525205E}" srcOrd="2" destOrd="0" presId="urn:microsoft.com/office/officeart/2005/8/layout/hList7"/>
    <dgm:cxn modelId="{423FA0EE-36DD-4A4B-834A-F9994247D215}" type="presParOf" srcId="{13563802-1036-439B-BA92-83141525205E}" destId="{1A2B8160-819C-42A1-8D17-163AF30DA31F}" srcOrd="0" destOrd="0" presId="urn:microsoft.com/office/officeart/2005/8/layout/hList7"/>
    <dgm:cxn modelId="{C957B88E-8C80-4D94-BF4F-04F29F25AEF0}" type="presParOf" srcId="{13563802-1036-439B-BA92-83141525205E}" destId="{EA254BC0-FBD6-45AF-94E1-B49206CBD512}" srcOrd="1" destOrd="0" presId="urn:microsoft.com/office/officeart/2005/8/layout/hList7"/>
    <dgm:cxn modelId="{82104B59-0193-440B-B1CE-BA9E4BAE9E0C}" type="presParOf" srcId="{13563802-1036-439B-BA92-83141525205E}" destId="{E12AF1E4-83B4-4E27-A165-EDCBDAF222AB}" srcOrd="2" destOrd="0" presId="urn:microsoft.com/office/officeart/2005/8/layout/hList7"/>
    <dgm:cxn modelId="{DFC0AEB9-7341-4A20-B86E-A6AD5FC18B31}" type="presParOf" srcId="{13563802-1036-439B-BA92-83141525205E}" destId="{7C4FE65F-B97D-455B-A24E-12845D0BB457}" srcOrd="3" destOrd="0" presId="urn:microsoft.com/office/officeart/2005/8/layout/hList7"/>
    <dgm:cxn modelId="{7A8EE235-8A65-40B5-8FC7-83596E0150D4}" type="presParOf" srcId="{F9FEE10C-92F0-455B-9190-90C864EEE4DA}" destId="{90499484-7FC3-40BF-82BD-EF33CBEEE100}" srcOrd="3" destOrd="0" presId="urn:microsoft.com/office/officeart/2005/8/layout/hList7"/>
    <dgm:cxn modelId="{00E30B81-3674-4C65-933A-09F8080F768B}" type="presParOf" srcId="{F9FEE10C-92F0-455B-9190-90C864EEE4DA}" destId="{B82D3B23-201A-493C-A088-05827B39ED02}" srcOrd="4" destOrd="0" presId="urn:microsoft.com/office/officeart/2005/8/layout/hList7"/>
    <dgm:cxn modelId="{E24F3ADA-4D21-49B2-BA69-7531CC42AD2E}" type="presParOf" srcId="{B82D3B23-201A-493C-A088-05827B39ED02}" destId="{90EF70D9-7713-4C90-8B6D-9F1F822EF1F2}" srcOrd="0" destOrd="0" presId="urn:microsoft.com/office/officeart/2005/8/layout/hList7"/>
    <dgm:cxn modelId="{DC1490F7-52FE-4DE6-B426-7CADAF1FFB59}" type="presParOf" srcId="{B82D3B23-201A-493C-A088-05827B39ED02}" destId="{BE067895-A9A6-4A5F-986B-4B9458971665}" srcOrd="1" destOrd="0" presId="urn:microsoft.com/office/officeart/2005/8/layout/hList7"/>
    <dgm:cxn modelId="{6F684AF6-CA34-4ED4-AE4F-D6210ACB3EF6}" type="presParOf" srcId="{B82D3B23-201A-493C-A088-05827B39ED02}" destId="{A37894DC-3616-46B6-B701-9D4972C44050}" srcOrd="2" destOrd="0" presId="urn:microsoft.com/office/officeart/2005/8/layout/hList7"/>
    <dgm:cxn modelId="{93086F41-AF4D-4E4E-A019-A3AB81A70948}" type="presParOf" srcId="{B82D3B23-201A-493C-A088-05827B39ED02}" destId="{A089924A-731B-47DC-8C67-DDE599A2F25C}" srcOrd="3" destOrd="0" presId="urn:microsoft.com/office/officeart/2005/8/layout/hList7"/>
    <dgm:cxn modelId="{6DA64272-5D6B-49A7-B278-6ECA812744F8}" type="presParOf" srcId="{F9FEE10C-92F0-455B-9190-90C864EEE4DA}" destId="{26F5076C-AFD2-4A29-A8E8-7303057799E9}" srcOrd="5" destOrd="0" presId="urn:microsoft.com/office/officeart/2005/8/layout/hList7"/>
    <dgm:cxn modelId="{C70878A3-DFC5-402F-A7F3-B9013908EFBB}" type="presParOf" srcId="{F9FEE10C-92F0-455B-9190-90C864EEE4DA}" destId="{94F220E6-8ED2-4BDA-A08D-E7581C6AAB61}" srcOrd="6" destOrd="0" presId="urn:microsoft.com/office/officeart/2005/8/layout/hList7"/>
    <dgm:cxn modelId="{D6E40651-C740-401A-ACB2-7A759E07F033}" type="presParOf" srcId="{94F220E6-8ED2-4BDA-A08D-E7581C6AAB61}" destId="{7ABDB8BB-3BC2-4752-B053-EC989D85F4E6}" srcOrd="0" destOrd="0" presId="urn:microsoft.com/office/officeart/2005/8/layout/hList7"/>
    <dgm:cxn modelId="{8AB503E7-A743-436B-A8CE-628613ADDC74}" type="presParOf" srcId="{94F220E6-8ED2-4BDA-A08D-E7581C6AAB61}" destId="{E1E667D6-7A61-46AE-95BA-1EB618488A83}" srcOrd="1" destOrd="0" presId="urn:microsoft.com/office/officeart/2005/8/layout/hList7"/>
    <dgm:cxn modelId="{CDE68142-E87E-4EE4-9C84-6D83F74AE1F5}" type="presParOf" srcId="{94F220E6-8ED2-4BDA-A08D-E7581C6AAB61}" destId="{743C5BB3-8E96-4E37-B2EA-3C5896CA784C}" srcOrd="2" destOrd="0" presId="urn:microsoft.com/office/officeart/2005/8/layout/hList7"/>
    <dgm:cxn modelId="{8AFAF72C-7F52-42B7-B471-C28FA98B4094}" type="presParOf" srcId="{94F220E6-8ED2-4BDA-A08D-E7581C6AAB61}" destId="{2BCE61ED-C646-4DDB-AEC6-1850B9937A6F}" srcOrd="3" destOrd="0" presId="urn:microsoft.com/office/officeart/2005/8/layout/hList7"/>
    <dgm:cxn modelId="{1C414148-0EA3-4BA7-A549-C14DF03634A7}" type="presParOf" srcId="{F9FEE10C-92F0-455B-9190-90C864EEE4DA}" destId="{D53C311E-3FE0-4C24-B2D3-4A4F014000D8}" srcOrd="7" destOrd="0" presId="urn:microsoft.com/office/officeart/2005/8/layout/hList7"/>
    <dgm:cxn modelId="{5F826D6C-B923-48F8-8BCD-7D33BD9C13B5}" type="presParOf" srcId="{F9FEE10C-92F0-455B-9190-90C864EEE4DA}" destId="{76E2850F-217B-46DC-BCCA-4AC40EF1CA7D}" srcOrd="8" destOrd="0" presId="urn:microsoft.com/office/officeart/2005/8/layout/hList7"/>
    <dgm:cxn modelId="{FD49FB28-84E3-49D1-BDF5-CBC8C32EC3D6}" type="presParOf" srcId="{76E2850F-217B-46DC-BCCA-4AC40EF1CA7D}" destId="{67D9C501-F3D6-45C0-ADB5-B384BB72C3BA}" srcOrd="0" destOrd="0" presId="urn:microsoft.com/office/officeart/2005/8/layout/hList7"/>
    <dgm:cxn modelId="{682692E4-3F65-4EBE-A56E-2A4A41CA2011}" type="presParOf" srcId="{76E2850F-217B-46DC-BCCA-4AC40EF1CA7D}" destId="{7EC09D78-D264-4358-84CB-77C9FE3F66BF}" srcOrd="1" destOrd="0" presId="urn:microsoft.com/office/officeart/2005/8/layout/hList7"/>
    <dgm:cxn modelId="{B755B679-FD11-4082-B181-37560354A23B}" type="presParOf" srcId="{76E2850F-217B-46DC-BCCA-4AC40EF1CA7D}" destId="{C3DB1415-9563-42C8-AA18-4947E34A1970}" srcOrd="2" destOrd="0" presId="urn:microsoft.com/office/officeart/2005/8/layout/hList7"/>
    <dgm:cxn modelId="{D6D8909C-F656-4B90-B36E-25C4F28B5833}" type="presParOf" srcId="{76E2850F-217B-46DC-BCCA-4AC40EF1CA7D}" destId="{3E2E4FD3-AF26-4F6F-8E2D-7A6987619E5E}" srcOrd="3" destOrd="0" presId="urn:microsoft.com/office/officeart/2005/8/layout/hList7"/>
    <dgm:cxn modelId="{E1E19078-E9E3-4BE1-83F5-ACB5BC3EB714}" type="presParOf" srcId="{F9FEE10C-92F0-455B-9190-90C864EEE4DA}" destId="{FECD287C-5F5C-4E60-B92B-110ABEF10DE6}" srcOrd="9" destOrd="0" presId="urn:microsoft.com/office/officeart/2005/8/layout/hList7"/>
    <dgm:cxn modelId="{F7E7BF4A-9302-4BFC-A74E-135E3606DB9E}" type="presParOf" srcId="{F9FEE10C-92F0-455B-9190-90C864EEE4DA}" destId="{E73639ED-30C6-43FE-9729-04187635E7D4}" srcOrd="10" destOrd="0" presId="urn:microsoft.com/office/officeart/2005/8/layout/hList7"/>
    <dgm:cxn modelId="{CC37DEB6-FEA7-497C-AC85-17D8C630620D}" type="presParOf" srcId="{E73639ED-30C6-43FE-9729-04187635E7D4}" destId="{D07375D0-A8D6-487A-9613-0B0C7478DB96}" srcOrd="0" destOrd="0" presId="urn:microsoft.com/office/officeart/2005/8/layout/hList7"/>
    <dgm:cxn modelId="{68DEF828-3D9D-4D08-AED5-A477ED62D7F5}" type="presParOf" srcId="{E73639ED-30C6-43FE-9729-04187635E7D4}" destId="{458D4480-E7F7-4E40-9F56-551906E73ACD}" srcOrd="1" destOrd="0" presId="urn:microsoft.com/office/officeart/2005/8/layout/hList7"/>
    <dgm:cxn modelId="{D15D0154-2F33-4654-A558-A4007AB70E77}" type="presParOf" srcId="{E73639ED-30C6-43FE-9729-04187635E7D4}" destId="{0BFDE676-B15B-442C-A351-6E004203848C}" srcOrd="2" destOrd="0" presId="urn:microsoft.com/office/officeart/2005/8/layout/hList7"/>
    <dgm:cxn modelId="{4C8C9600-1BAB-4DD3-9E9F-615121C1475C}" type="presParOf" srcId="{E73639ED-30C6-43FE-9729-04187635E7D4}" destId="{722F8197-AA06-4A49-80B9-35F361C86198}" srcOrd="3" destOrd="0" presId="urn:microsoft.com/office/officeart/2005/8/layout/hList7"/>
    <dgm:cxn modelId="{833D8066-FFC9-4033-BE1F-9DBC0AC4C598}" type="presParOf" srcId="{F9FEE10C-92F0-455B-9190-90C864EEE4DA}" destId="{255BED32-F351-436F-A8E4-EDEBE6E14FD3}" srcOrd="11" destOrd="0" presId="urn:microsoft.com/office/officeart/2005/8/layout/hList7"/>
    <dgm:cxn modelId="{8A8B1FAC-4488-448A-A7E4-823106328E20}" type="presParOf" srcId="{F9FEE10C-92F0-455B-9190-90C864EEE4DA}" destId="{BBF0D8A9-2208-49D4-AA74-1FAAA58C3A2C}" srcOrd="12" destOrd="0" presId="urn:microsoft.com/office/officeart/2005/8/layout/hList7"/>
    <dgm:cxn modelId="{FD5955C4-047B-4A7A-B820-1B73C19456C6}" type="presParOf" srcId="{BBF0D8A9-2208-49D4-AA74-1FAAA58C3A2C}" destId="{049B12AC-4299-4B99-8287-436BEF8011E2}" srcOrd="0" destOrd="0" presId="urn:microsoft.com/office/officeart/2005/8/layout/hList7"/>
    <dgm:cxn modelId="{1FD80121-5EF0-4713-83D2-25A82BFB25A5}" type="presParOf" srcId="{BBF0D8A9-2208-49D4-AA74-1FAAA58C3A2C}" destId="{F06C24A8-7C13-4DB9-BBA2-3F4B53614B4C}" srcOrd="1" destOrd="0" presId="urn:microsoft.com/office/officeart/2005/8/layout/hList7"/>
    <dgm:cxn modelId="{1EA64D2A-748A-488A-92D9-0F73DD2E7CED}" type="presParOf" srcId="{BBF0D8A9-2208-49D4-AA74-1FAAA58C3A2C}" destId="{8F2B9B43-34B3-4AB5-99B4-BF8C69BB88D4}" srcOrd="2" destOrd="0" presId="urn:microsoft.com/office/officeart/2005/8/layout/hList7"/>
    <dgm:cxn modelId="{86FE611D-B46A-484B-875E-CF3675400803}" type="presParOf" srcId="{BBF0D8A9-2208-49D4-AA74-1FAAA58C3A2C}" destId="{74CC1E3D-D0EB-441F-A689-255C31DCB0BE}" srcOrd="3" destOrd="0" presId="urn:microsoft.com/office/officeart/2005/8/layout/hList7"/>
    <dgm:cxn modelId="{1C7AF7ED-8F2B-47C2-8E50-FFFCC0CB3E4F}" type="presParOf" srcId="{F9FEE10C-92F0-455B-9190-90C864EEE4DA}" destId="{8E100242-7FA4-43FB-82E5-F3FAB0E686FE}" srcOrd="13" destOrd="0" presId="urn:microsoft.com/office/officeart/2005/8/layout/hList7"/>
    <dgm:cxn modelId="{8664FB14-8EE3-4282-A06E-E5410962D997}" type="presParOf" srcId="{F9FEE10C-92F0-455B-9190-90C864EEE4DA}" destId="{9A490A7E-C9BF-479B-9C9C-1BE58AB17684}" srcOrd="14" destOrd="0" presId="urn:microsoft.com/office/officeart/2005/8/layout/hList7"/>
    <dgm:cxn modelId="{EC3144C1-2D28-4A22-9EBC-30F7E7ADF270}" type="presParOf" srcId="{9A490A7E-C9BF-479B-9C9C-1BE58AB17684}" destId="{50D4D532-9BCF-46F6-9696-EF9A896D2EA3}" srcOrd="0" destOrd="0" presId="urn:microsoft.com/office/officeart/2005/8/layout/hList7"/>
    <dgm:cxn modelId="{8310EFC3-1202-4330-B994-14B048566AF2}" type="presParOf" srcId="{9A490A7E-C9BF-479B-9C9C-1BE58AB17684}" destId="{3334DAD5-546E-4D55-B009-0AB6C1DAC9C4}" srcOrd="1" destOrd="0" presId="urn:microsoft.com/office/officeart/2005/8/layout/hList7"/>
    <dgm:cxn modelId="{69621A13-5FD1-4258-A8BA-7CD9E1DF140A}" type="presParOf" srcId="{9A490A7E-C9BF-479B-9C9C-1BE58AB17684}" destId="{95DBB8F0-7534-4BDD-A132-5C607AD89842}" srcOrd="2" destOrd="0" presId="urn:microsoft.com/office/officeart/2005/8/layout/hList7"/>
    <dgm:cxn modelId="{7A77C516-52D9-443E-B0DC-08C386FF9911}" type="presParOf" srcId="{9A490A7E-C9BF-479B-9C9C-1BE58AB17684}" destId="{69ECC4A8-9D27-4584-9F5D-F66D9517312F}" srcOrd="3" destOrd="0" presId="urn:microsoft.com/office/officeart/2005/8/layout/hList7"/>
    <dgm:cxn modelId="{36662BFE-3B22-4742-A3BA-F9AA583F0A57}" type="presParOf" srcId="{F9FEE10C-92F0-455B-9190-90C864EEE4DA}" destId="{7D73EAAF-0AEE-47E8-B130-DD2304EDEA8C}" srcOrd="15" destOrd="0" presId="urn:microsoft.com/office/officeart/2005/8/layout/hList7"/>
    <dgm:cxn modelId="{9FD3685E-FAB8-4CB9-ACA3-FE29FC7D2F66}" type="presParOf" srcId="{F9FEE10C-92F0-455B-9190-90C864EEE4DA}" destId="{F4D9FA67-57A7-4474-BE18-415706DAA626}" srcOrd="16" destOrd="0" presId="urn:microsoft.com/office/officeart/2005/8/layout/hList7"/>
    <dgm:cxn modelId="{3580DEAD-A40F-4B97-BD9A-6314E0E5E8E6}" type="presParOf" srcId="{F4D9FA67-57A7-4474-BE18-415706DAA626}" destId="{090A8C27-651B-403B-80F9-19B91A6C70E1}" srcOrd="0" destOrd="0" presId="urn:microsoft.com/office/officeart/2005/8/layout/hList7"/>
    <dgm:cxn modelId="{112ECBB9-4340-4F1F-AA65-1EBE6B5B1D04}" type="presParOf" srcId="{F4D9FA67-57A7-4474-BE18-415706DAA626}" destId="{7F13DBFD-6D47-481A-98AF-467D39F9A7F9}" srcOrd="1" destOrd="0" presId="urn:microsoft.com/office/officeart/2005/8/layout/hList7"/>
    <dgm:cxn modelId="{BB5BCAB7-5693-4F16-A6D3-27557CF617D2}" type="presParOf" srcId="{F4D9FA67-57A7-4474-BE18-415706DAA626}" destId="{EB702CC1-C313-4AC3-B1E3-EF66CC54F0C5}" srcOrd="2" destOrd="0" presId="urn:microsoft.com/office/officeart/2005/8/layout/hList7"/>
    <dgm:cxn modelId="{FAB7F72E-DC9D-4832-8698-2E44CAC07E62}" type="presParOf" srcId="{F4D9FA67-57A7-4474-BE18-415706DAA626}" destId="{54564A31-E49B-4D44-BCE5-BE57CEC65AD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C1FD1-3776-4172-9CBE-6D2E7DFBE3C0}">
      <dsp:nvSpPr>
        <dsp:cNvPr id="0" name=""/>
        <dsp:cNvSpPr/>
      </dsp:nvSpPr>
      <dsp:spPr>
        <a:xfrm>
          <a:off x="13838" y="1486011"/>
          <a:ext cx="923328" cy="1088597"/>
        </a:xfrm>
        <a:prstGeom prst="roundRect">
          <a:avLst>
            <a:gd name="adj" fmla="val 10000"/>
          </a:avLst>
        </a:prstGeom>
        <a:solidFill>
          <a:srgbClr val="70AD47">
            <a:lumMod val="75000"/>
          </a:srgbClr>
        </a:solidFill>
        <a:ln>
          <a:solidFill>
            <a:srgbClr val="00B0F0"/>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 lastClr="FFFFFF"/>
              </a:solidFill>
              <a:latin typeface="Gill Sans MT" panose="020B0502020104020203" pitchFamily="34" charset="0"/>
              <a:ea typeface="+mn-ea"/>
              <a:cs typeface="+mn-cs"/>
            </a:rPr>
            <a:t>Contractors platform</a:t>
          </a:r>
        </a:p>
      </dsp:txBody>
      <dsp:txXfrm>
        <a:off x="26592" y="1934203"/>
        <a:ext cx="897820" cy="409930"/>
      </dsp:txXfrm>
    </dsp:sp>
    <dsp:sp modelId="{BEFDCF49-3567-4B78-AB18-889D2B2F2621}">
      <dsp:nvSpPr>
        <dsp:cNvPr id="0" name=""/>
        <dsp:cNvSpPr/>
      </dsp:nvSpPr>
      <dsp:spPr>
        <a:xfrm>
          <a:off x="69528" y="554473"/>
          <a:ext cx="788918" cy="1116939"/>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1A2B8160-819C-42A1-8D17-163AF30DA31F}">
      <dsp:nvSpPr>
        <dsp:cNvPr id="0" name=""/>
        <dsp:cNvSpPr/>
      </dsp:nvSpPr>
      <dsp:spPr>
        <a:xfrm>
          <a:off x="950830" y="1456376"/>
          <a:ext cx="927499" cy="1128109"/>
        </a:xfrm>
        <a:prstGeom prst="roundRect">
          <a:avLst>
            <a:gd name="adj" fmla="val 10000"/>
          </a:avLst>
        </a:prstGeom>
        <a:solidFill>
          <a:srgbClr val="70AD47">
            <a:lumMod val="75000"/>
          </a:srgb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 lastClr="FFFFFF"/>
              </a:solidFill>
              <a:latin typeface="Gill Sans MT" panose="020B0502020104020203" pitchFamily="34" charset="0"/>
              <a:ea typeface="+mn-ea"/>
              <a:cs typeface="+mn-cs"/>
            </a:rPr>
            <a:t>Consultants Platform</a:t>
          </a:r>
        </a:p>
      </dsp:txBody>
      <dsp:txXfrm>
        <a:off x="964046" y="1920836"/>
        <a:ext cx="901067" cy="424811"/>
      </dsp:txXfrm>
    </dsp:sp>
    <dsp:sp modelId="{7C4FE65F-B97D-455B-A24E-12845D0BB457}">
      <dsp:nvSpPr>
        <dsp:cNvPr id="0" name=""/>
        <dsp:cNvSpPr/>
      </dsp:nvSpPr>
      <dsp:spPr>
        <a:xfrm>
          <a:off x="1020120" y="544595"/>
          <a:ext cx="788918" cy="1116939"/>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0EF70D9-7713-4C90-8B6D-9F1F822EF1F2}">
      <dsp:nvSpPr>
        <dsp:cNvPr id="0" name=""/>
        <dsp:cNvSpPr/>
      </dsp:nvSpPr>
      <dsp:spPr>
        <a:xfrm>
          <a:off x="1903507" y="1470514"/>
          <a:ext cx="950848" cy="1109258"/>
        </a:xfrm>
        <a:prstGeom prst="roundRect">
          <a:avLst>
            <a:gd name="adj" fmla="val 10000"/>
          </a:avLst>
        </a:prstGeom>
        <a:solidFill>
          <a:srgbClr val="70AD47">
            <a:lumMod val="75000"/>
          </a:srgb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 lastClr="FFFFFF"/>
              </a:solidFill>
              <a:latin typeface="Gill Sans MT" panose="020B0502020104020203" pitchFamily="34" charset="0"/>
              <a:ea typeface="+mn-ea"/>
              <a:cs typeface="+mn-cs"/>
            </a:rPr>
            <a:t>Suppliers Platform</a:t>
          </a:r>
        </a:p>
      </dsp:txBody>
      <dsp:txXfrm>
        <a:off x="1916503" y="1927214"/>
        <a:ext cx="924856" cy="417711"/>
      </dsp:txXfrm>
    </dsp:sp>
    <dsp:sp modelId="{A089924A-731B-47DC-8C67-DDE599A2F25C}">
      <dsp:nvSpPr>
        <dsp:cNvPr id="0" name=""/>
        <dsp:cNvSpPr/>
      </dsp:nvSpPr>
      <dsp:spPr>
        <a:xfrm>
          <a:off x="1984472" y="549307"/>
          <a:ext cx="788918" cy="111693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7000" r="-47000"/>
          </a:stretch>
        </a:blip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ABDB8BB-3BC2-4752-B053-EC989D85F4E6}">
      <dsp:nvSpPr>
        <dsp:cNvPr id="0" name=""/>
        <dsp:cNvSpPr/>
      </dsp:nvSpPr>
      <dsp:spPr>
        <a:xfrm>
          <a:off x="2879534" y="1468351"/>
          <a:ext cx="1005468" cy="1112143"/>
        </a:xfrm>
        <a:prstGeom prst="roundRect">
          <a:avLst>
            <a:gd name="adj" fmla="val 10000"/>
          </a:avLst>
        </a:prstGeom>
        <a:solidFill>
          <a:srgbClr val="70AD47">
            <a:lumMod val="75000"/>
          </a:srgb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ysClr val="window" lastClr="FFFFFF"/>
            </a:solidFill>
            <a:latin typeface="Calibri" panose="020F0502020204030204"/>
            <a:ea typeface="+mn-ea"/>
            <a:cs typeface="+mn-cs"/>
          </a:endParaRPr>
        </a:p>
        <a:p>
          <a:pPr marL="0" lvl="0" indent="0" algn="ctr" defTabSz="533400">
            <a:lnSpc>
              <a:spcPct val="90000"/>
            </a:lnSpc>
            <a:spcBef>
              <a:spcPct val="0"/>
            </a:spcBef>
            <a:spcAft>
              <a:spcPct val="35000"/>
            </a:spcAft>
            <a:buNone/>
          </a:pPr>
          <a:r>
            <a:rPr lang="en-US" sz="1000" b="1" kern="1200" dirty="0">
              <a:solidFill>
                <a:sysClr val="window" lastClr="FFFFFF"/>
              </a:solidFill>
              <a:latin typeface="Gill Sans MT" panose="020B0502020104020203" pitchFamily="34" charset="0"/>
              <a:ea typeface="+mn-ea"/>
              <a:cs typeface="+mn-cs"/>
            </a:rPr>
            <a:t>Management Consultancy</a:t>
          </a:r>
        </a:p>
        <a:p>
          <a:pPr marL="0" lvl="0" indent="0" algn="ctr" defTabSz="533400">
            <a:lnSpc>
              <a:spcPct val="90000"/>
            </a:lnSpc>
            <a:spcBef>
              <a:spcPct val="0"/>
            </a:spcBef>
            <a:spcAft>
              <a:spcPct val="35000"/>
            </a:spcAft>
            <a:buNone/>
          </a:pPr>
          <a:endParaRPr lang="en-US" sz="1200" kern="1200" dirty="0">
            <a:solidFill>
              <a:sysClr val="window" lastClr="FFFFFF"/>
            </a:solidFill>
            <a:latin typeface="Calibri" panose="020F0502020204030204"/>
            <a:ea typeface="+mn-ea"/>
            <a:cs typeface="+mn-cs"/>
          </a:endParaRPr>
        </a:p>
      </dsp:txBody>
      <dsp:txXfrm>
        <a:off x="2892563" y="1926237"/>
        <a:ext cx="979410" cy="418799"/>
      </dsp:txXfrm>
    </dsp:sp>
    <dsp:sp modelId="{2BCE61ED-C646-4DDB-AEC6-1850B9937A6F}">
      <dsp:nvSpPr>
        <dsp:cNvPr id="0" name=""/>
        <dsp:cNvSpPr/>
      </dsp:nvSpPr>
      <dsp:spPr>
        <a:xfrm>
          <a:off x="2987809" y="548586"/>
          <a:ext cx="788918" cy="111693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7000" r="-47000"/>
          </a:stretch>
        </a:blip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7D9C501-F3D6-45C0-ADB5-B384BB72C3BA}">
      <dsp:nvSpPr>
        <dsp:cNvPr id="0" name=""/>
        <dsp:cNvSpPr/>
      </dsp:nvSpPr>
      <dsp:spPr>
        <a:xfrm>
          <a:off x="3910180" y="1462967"/>
          <a:ext cx="990227" cy="1119321"/>
        </a:xfrm>
        <a:prstGeom prst="roundRect">
          <a:avLst>
            <a:gd name="adj" fmla="val 10000"/>
          </a:avLst>
        </a:prstGeom>
        <a:solidFill>
          <a:srgbClr val="70AD47">
            <a:lumMod val="75000"/>
          </a:srgb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 lastClr="FFFFFF"/>
              </a:solidFill>
              <a:latin typeface="Gill Sans MT" panose="020B0502020104020203" pitchFamily="34" charset="0"/>
              <a:ea typeface="+mn-ea"/>
              <a:cs typeface="+mn-cs"/>
            </a:rPr>
            <a:t>Real estate/</a:t>
          </a:r>
        </a:p>
        <a:p>
          <a:pPr marL="0" lvl="0" indent="0" algn="ctr" defTabSz="444500">
            <a:lnSpc>
              <a:spcPct val="90000"/>
            </a:lnSpc>
            <a:spcBef>
              <a:spcPct val="0"/>
            </a:spcBef>
            <a:spcAft>
              <a:spcPct val="35000"/>
            </a:spcAft>
            <a:buNone/>
          </a:pPr>
          <a:r>
            <a:rPr lang="en-US" sz="1000" b="1" kern="1200" dirty="0">
              <a:solidFill>
                <a:sysClr val="window" lastClr="FFFFFF"/>
              </a:solidFill>
              <a:latin typeface="Gill Sans MT" panose="020B0502020104020203" pitchFamily="34" charset="0"/>
              <a:ea typeface="+mn-ea"/>
              <a:cs typeface="+mn-cs"/>
            </a:rPr>
            <a:t>Properties Services</a:t>
          </a:r>
        </a:p>
      </dsp:txBody>
      <dsp:txXfrm>
        <a:off x="3923294" y="1923810"/>
        <a:ext cx="963999" cy="421500"/>
      </dsp:txXfrm>
    </dsp:sp>
    <dsp:sp modelId="{3E2E4FD3-AF26-4F6F-8E2D-7A6987619E5E}">
      <dsp:nvSpPr>
        <dsp:cNvPr id="0" name=""/>
        <dsp:cNvSpPr/>
      </dsp:nvSpPr>
      <dsp:spPr>
        <a:xfrm>
          <a:off x="4010835" y="546791"/>
          <a:ext cx="788918" cy="1116939"/>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47000" r="-47000"/>
          </a:stretch>
        </a:blip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07375D0-A8D6-487A-9613-0B0C7478DB96}">
      <dsp:nvSpPr>
        <dsp:cNvPr id="0" name=""/>
        <dsp:cNvSpPr/>
      </dsp:nvSpPr>
      <dsp:spPr>
        <a:xfrm>
          <a:off x="4925586" y="1475218"/>
          <a:ext cx="962547" cy="1102986"/>
        </a:xfrm>
        <a:prstGeom prst="roundRect">
          <a:avLst>
            <a:gd name="adj" fmla="val 10000"/>
          </a:avLst>
        </a:prstGeom>
        <a:solidFill>
          <a:srgbClr val="70AD47">
            <a:lumMod val="75000"/>
          </a:srgb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 lastClr="FFFFFF"/>
              </a:solidFill>
              <a:latin typeface="Gill Sans MT" panose="020B0502020104020203" pitchFamily="34" charset="0"/>
              <a:ea typeface="+mn-ea"/>
              <a:cs typeface="+mn-cs"/>
            </a:rPr>
            <a:t>Maintenance Services</a:t>
          </a:r>
        </a:p>
      </dsp:txBody>
      <dsp:txXfrm>
        <a:off x="4938508" y="1929335"/>
        <a:ext cx="936703" cy="415350"/>
      </dsp:txXfrm>
    </dsp:sp>
    <dsp:sp modelId="{722F8197-AA06-4A49-80B9-35F361C86198}">
      <dsp:nvSpPr>
        <dsp:cNvPr id="0" name=""/>
        <dsp:cNvSpPr/>
      </dsp:nvSpPr>
      <dsp:spPr>
        <a:xfrm>
          <a:off x="5012400" y="550875"/>
          <a:ext cx="788918" cy="1116939"/>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65000" r="-65000"/>
          </a:stretch>
        </a:blip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49B12AC-4299-4B99-8287-436BEF8011E2}">
      <dsp:nvSpPr>
        <dsp:cNvPr id="0" name=""/>
        <dsp:cNvSpPr/>
      </dsp:nvSpPr>
      <dsp:spPr>
        <a:xfrm>
          <a:off x="5913312" y="1473432"/>
          <a:ext cx="1082706" cy="1105368"/>
        </a:xfrm>
        <a:prstGeom prst="roundRect">
          <a:avLst>
            <a:gd name="adj" fmla="val 10000"/>
          </a:avLst>
        </a:prstGeom>
        <a:solidFill>
          <a:srgbClr val="70AD47">
            <a:lumMod val="75000"/>
          </a:srgb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22275">
            <a:lnSpc>
              <a:spcPct val="90000"/>
            </a:lnSpc>
            <a:spcBef>
              <a:spcPct val="0"/>
            </a:spcBef>
            <a:spcAft>
              <a:spcPct val="35000"/>
            </a:spcAft>
            <a:buNone/>
          </a:pPr>
          <a:r>
            <a:rPr lang="en-US" sz="950" b="1" kern="1200" dirty="0">
              <a:solidFill>
                <a:sysClr val="window" lastClr="FFFFFF"/>
              </a:solidFill>
              <a:latin typeface="Gill Sans MT" panose="020B0502020104020203" pitchFamily="34" charset="0"/>
              <a:ea typeface="+mn-ea"/>
              <a:cs typeface="+mn-cs"/>
            </a:rPr>
            <a:t>Crowdsourcing</a:t>
          </a:r>
        </a:p>
      </dsp:txBody>
      <dsp:txXfrm>
        <a:off x="5926262" y="1928530"/>
        <a:ext cx="1056806" cy="416247"/>
      </dsp:txXfrm>
    </dsp:sp>
    <dsp:sp modelId="{74CC1E3D-D0EB-441F-A689-255C31DCB0BE}">
      <dsp:nvSpPr>
        <dsp:cNvPr id="0" name=""/>
        <dsp:cNvSpPr/>
      </dsp:nvSpPr>
      <dsp:spPr>
        <a:xfrm>
          <a:off x="6060206" y="550280"/>
          <a:ext cx="788918" cy="1116939"/>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77000" r="-77000"/>
          </a:stretch>
        </a:blip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0D4D532-9BCF-46F6-9696-EF9A896D2EA3}">
      <dsp:nvSpPr>
        <dsp:cNvPr id="0" name=""/>
        <dsp:cNvSpPr/>
      </dsp:nvSpPr>
      <dsp:spPr>
        <a:xfrm>
          <a:off x="7011025" y="1472720"/>
          <a:ext cx="941439" cy="1121300"/>
        </a:xfrm>
        <a:prstGeom prst="roundRect">
          <a:avLst>
            <a:gd name="adj" fmla="val 10000"/>
          </a:avLst>
        </a:prstGeom>
        <a:solidFill>
          <a:srgbClr val="70AD47">
            <a:lumMod val="75000"/>
          </a:srgb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 lastClr="FFFFFF"/>
              </a:solidFill>
              <a:latin typeface="Gill Sans MT" panose="020B0502020104020203" pitchFamily="34" charset="0"/>
              <a:ea typeface="+mn-ea"/>
              <a:cs typeface="+mn-cs"/>
            </a:rPr>
            <a:t>Learning/</a:t>
          </a:r>
        </a:p>
        <a:p>
          <a:pPr marL="0" lvl="0" indent="0" algn="ctr" defTabSz="444500">
            <a:lnSpc>
              <a:spcPct val="90000"/>
            </a:lnSpc>
            <a:spcBef>
              <a:spcPct val="0"/>
            </a:spcBef>
            <a:spcAft>
              <a:spcPct val="35000"/>
            </a:spcAft>
            <a:buNone/>
          </a:pPr>
          <a:r>
            <a:rPr lang="en-US" sz="1000" b="1" kern="1200" dirty="0">
              <a:solidFill>
                <a:sysClr val="window" lastClr="FFFFFF"/>
              </a:solidFill>
              <a:latin typeface="Gill Sans MT" panose="020B0502020104020203" pitchFamily="34" charset="0"/>
              <a:ea typeface="+mn-ea"/>
              <a:cs typeface="+mn-cs"/>
            </a:rPr>
            <a:t>Job portal</a:t>
          </a:r>
        </a:p>
      </dsp:txBody>
      <dsp:txXfrm>
        <a:off x="7024162" y="1934377"/>
        <a:ext cx="915165" cy="422246"/>
      </dsp:txXfrm>
    </dsp:sp>
    <dsp:sp modelId="{69ECC4A8-9D27-4584-9F5D-F66D9517312F}">
      <dsp:nvSpPr>
        <dsp:cNvPr id="0" name=""/>
        <dsp:cNvSpPr/>
      </dsp:nvSpPr>
      <dsp:spPr>
        <a:xfrm>
          <a:off x="7097457" y="546297"/>
          <a:ext cx="788918" cy="1116939"/>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61000" r="-61000"/>
          </a:stretch>
        </a:blip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90A8C27-651B-403B-80F9-19B91A6C70E1}">
      <dsp:nvSpPr>
        <dsp:cNvPr id="0" name=""/>
        <dsp:cNvSpPr/>
      </dsp:nvSpPr>
      <dsp:spPr>
        <a:xfrm>
          <a:off x="7987815" y="1472451"/>
          <a:ext cx="962128" cy="1106676"/>
        </a:xfrm>
        <a:prstGeom prst="roundRect">
          <a:avLst>
            <a:gd name="adj" fmla="val 10000"/>
          </a:avLst>
        </a:prstGeom>
        <a:solidFill>
          <a:srgbClr val="70AD47">
            <a:lumMod val="75000"/>
          </a:srgb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err="1">
              <a:solidFill>
                <a:sysClr val="window" lastClr="FFFFFF"/>
              </a:solidFill>
              <a:latin typeface="Gill Sans MT" panose="020B0502020104020203" pitchFamily="34" charset="0"/>
              <a:ea typeface="+mn-ea"/>
              <a:cs typeface="+mn-cs"/>
            </a:rPr>
            <a:t>TEQSPLUS+Social</a:t>
          </a:r>
          <a:r>
            <a:rPr lang="en-US" sz="1000" b="1" kern="1200" dirty="0">
              <a:solidFill>
                <a:sysClr val="window" lastClr="FFFFFF"/>
              </a:solidFill>
              <a:latin typeface="Gill Sans MT" panose="020B0502020104020203" pitchFamily="34" charset="0"/>
              <a:ea typeface="+mn-ea"/>
              <a:cs typeface="+mn-cs"/>
            </a:rPr>
            <a:t> Media Platform</a:t>
          </a:r>
        </a:p>
      </dsp:txBody>
      <dsp:txXfrm>
        <a:off x="8000780" y="1928087"/>
        <a:ext cx="936198" cy="416740"/>
      </dsp:txXfrm>
    </dsp:sp>
    <dsp:sp modelId="{54564A31-E49B-4D44-BCE5-BE57CEC65AD2}">
      <dsp:nvSpPr>
        <dsp:cNvPr id="0" name=""/>
        <dsp:cNvSpPr/>
      </dsp:nvSpPr>
      <dsp:spPr>
        <a:xfrm>
          <a:off x="8074420" y="549953"/>
          <a:ext cx="788918" cy="1116939"/>
        </a:xfrm>
        <a:prstGeom prst="ellipse">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36000" r="-36000"/>
          </a:stretch>
        </a:blip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652F8B5-3B8E-404F-98D2-00AC112878AF}">
      <dsp:nvSpPr>
        <dsp:cNvPr id="0" name=""/>
        <dsp:cNvSpPr/>
      </dsp:nvSpPr>
      <dsp:spPr>
        <a:xfrm>
          <a:off x="-14" y="2775976"/>
          <a:ext cx="8952295" cy="578197"/>
        </a:xfrm>
        <a:prstGeom prst="leftRightArrow">
          <a:avLst/>
        </a:prstGeom>
        <a:solidFill>
          <a:srgbClr val="70AD47">
            <a:lumMod val="75000"/>
          </a:srgb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hemeClr val="lt1">
            <a:hueOff val="0"/>
            <a:satOff val="0"/>
            <a:lumOff val="0"/>
            <a:alphaOff val="0"/>
          </a:schemeClr>
        </a:lnRef>
        <a:fillRef idx="3">
          <a:schemeClr val="accent2">
            <a:tint val="40000"/>
            <a:hueOff val="0"/>
            <a:satOff val="0"/>
            <a:lumOff val="0"/>
            <a:alphaOff val="0"/>
          </a:schemeClr>
        </a:fillRef>
        <a:effectRef idx="3">
          <a:schemeClr val="accent2">
            <a:tint val="40000"/>
            <a:hueOff val="0"/>
            <a:satOff val="0"/>
            <a:lumOff val="0"/>
            <a:alphaOff val="0"/>
          </a:schemeClr>
        </a:effectRef>
        <a:fontRef idx="minor">
          <a:schemeClr val="dk1">
            <a:hueOff val="0"/>
            <a:satOff val="0"/>
            <a:lumOff val="0"/>
            <a:alphaOff val="0"/>
          </a:schemeClr>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0.14881</cdr:x>
      <cdr:y>0.05953</cdr:y>
    </cdr:from>
    <cdr:to>
      <cdr:x>0.48362</cdr:x>
      <cdr:y>0.51809</cdr:y>
    </cdr:to>
    <cdr:sp macro="" textlink="">
      <cdr:nvSpPr>
        <cdr:cNvPr id="2" name="Rad 302">
          <a:extLst xmlns:a="http://schemas.openxmlformats.org/drawingml/2006/main">
            <a:ext uri="{FF2B5EF4-FFF2-40B4-BE49-F238E27FC236}">
              <a16:creationId xmlns:a16="http://schemas.microsoft.com/office/drawing/2014/main" id="{685411AF-AE7D-45A5-80EC-6B1286D4C548}"/>
            </a:ext>
          </a:extLst>
        </cdr:cNvPr>
        <cdr:cNvSpPr/>
      </cdr:nvSpPr>
      <cdr:spPr bwMode="gray">
        <a:xfrm xmlns:a="http://schemas.openxmlformats.org/drawingml/2006/main">
          <a:off x="1219200" y="356139"/>
          <a:ext cx="2743200" cy="2743200"/>
        </a:xfrm>
        <a:prstGeom xmlns:a="http://schemas.openxmlformats.org/drawingml/2006/main" prst="donut">
          <a:avLst>
            <a:gd name="adj" fmla="val 7291"/>
          </a:avLst>
        </a:prstGeom>
        <a:solidFill xmlns:a="http://schemas.openxmlformats.org/drawingml/2006/main">
          <a:schemeClr val="tx2">
            <a:lumMod val="60000"/>
            <a:lumOff val="40000"/>
          </a:schemeClr>
        </a:solidFill>
        <a:ln xmlns:a="http://schemas.openxmlformats.org/drawingml/2006/main" w="12700">
          <a:noFill/>
          <a:round/>
          <a:headEnd/>
          <a:tailEnd/>
        </a:ln>
        <a:effectLst xmlns:a="http://schemas.openxmlformats.org/drawingml/2006/main">
          <a:outerShdw blurRad="165100" dist="38100" dir="2700000" algn="tl" rotWithShape="0">
            <a:prstClr val="black">
              <a:alpha val="40000"/>
            </a:prstClr>
          </a:outerShdw>
        </a:effectLst>
        <a:scene3d xmlns:a="http://schemas.openxmlformats.org/drawingml/2006/main">
          <a:camera prst="orthographicFront"/>
          <a:lightRig rig="balanced" dir="t">
            <a:rot lat="0" lon="0" rev="7800000"/>
          </a:lightRig>
        </a:scene3d>
        <a:sp3d xmlns:a="http://schemas.openxmlformats.org/drawingml/2006/main">
          <a:bevelT w="101600" h="101600" prst="angle"/>
        </a:sp3d>
      </cdr:spPr>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ms-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1CF2-D552-450B-AFD5-1DF6DF151A87}" type="datetimeFigureOut">
              <a:rPr lang="ms-MY" smtClean="0"/>
              <a:t>20/08/2020</a:t>
            </a:fld>
            <a:endParaRPr lang="ms-MY"/>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ms-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ms-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A8E44-5799-464D-938D-070BE2C09D1B}" type="slidenum">
              <a:rPr lang="ms-MY" smtClean="0"/>
              <a:t>‹#›</a:t>
            </a:fld>
            <a:endParaRPr lang="ms-MY"/>
          </a:p>
        </p:txBody>
      </p:sp>
    </p:spTree>
    <p:extLst>
      <p:ext uri="{BB962C8B-B14F-4D97-AF65-F5344CB8AC3E}">
        <p14:creationId xmlns:p14="http://schemas.microsoft.com/office/powerpoint/2010/main" val="4160003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*Submission of claims need some requirements such 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1-some evidence to substantiate the claim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2-certain details to be included, 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3-some procedures to be followed,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This submission should be submitted within time frame spcified in the contract.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Claim submission can be more complicated due to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1- lack of an efficient document management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2-competent staff, 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3- leaving of key personnel, who has the histoy of the claim.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If the person who knows the history of the claims is no longer around the company or If the claims preparation is carried out after project completion date. At this times, the contractor will lose the history of the project as it will become fuzzy. It is not easy for new staff to understand fully what really took place during construction period.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The contract that running under FIDIC 1999, the contractor shall follow FIDIC 1999 clauses related to the time frame of notice of claim and claim particular, otherwise the contractor will loos his entitlement, and the employer released from all risk regarding the claim.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endParaRPr lang="en-US" dirty="0"/>
          </a:p>
        </p:txBody>
      </p:sp>
      <p:sp>
        <p:nvSpPr>
          <p:cNvPr id="4" name="Slide Number Placeholder 3"/>
          <p:cNvSpPr>
            <a:spLocks noGrp="1"/>
          </p:cNvSpPr>
          <p:nvPr>
            <p:ph type="sldNum" sz="quarter" idx="10"/>
          </p:nvPr>
        </p:nvSpPr>
        <p:spPr/>
        <p:txBody>
          <a:bodyPr/>
          <a:lstStyle/>
          <a:p>
            <a:fld id="{85F8EEE1-D82C-4DA1-B0B7-6AF76CDCE8C5}" type="slidenum">
              <a:rPr lang="en-US" smtClean="0"/>
              <a:pPr/>
              <a:t>2</a:t>
            </a:fld>
            <a:endParaRPr lang="en-US" dirty="0"/>
          </a:p>
        </p:txBody>
      </p:sp>
    </p:spTree>
    <p:extLst>
      <p:ext uri="{BB962C8B-B14F-4D97-AF65-F5344CB8AC3E}">
        <p14:creationId xmlns:p14="http://schemas.microsoft.com/office/powerpoint/2010/main" val="2418234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*Submission of claims need some requirements such 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1-some evidence to substantiate the claim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2-certain details to be included, 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3-some procedures to be followed,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This submission should be submitted within time frame spcified in the contract.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Claim submission can be more complicated due to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1- lack of an efficient document management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2-competent staff, 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3- leaving of key personnel, who has the histoy of the claim.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If the person who knows the history of the claims is no longer around the company or If the claims preparation is carried out after project completion date. At this times, the contractor will lose the history of the project as it will become fuzzy. It is not easy for new staff to understand fully what really took place during construction period.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The contract that running under FIDIC 1999, the contractor shall follow FIDIC 1999 clauses related to the time frame of notice of claim and claim particular, otherwise the contractor will loos his entitlement, and the employer released from all risk regarding the claim.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endParaRPr lang="en-US" dirty="0"/>
          </a:p>
        </p:txBody>
      </p:sp>
      <p:sp>
        <p:nvSpPr>
          <p:cNvPr id="4" name="Slide Number Placeholder 3"/>
          <p:cNvSpPr>
            <a:spLocks noGrp="1"/>
          </p:cNvSpPr>
          <p:nvPr>
            <p:ph type="sldNum" sz="quarter" idx="10"/>
          </p:nvPr>
        </p:nvSpPr>
        <p:spPr/>
        <p:txBody>
          <a:bodyPr/>
          <a:lstStyle/>
          <a:p>
            <a:fld id="{85F8EEE1-D82C-4DA1-B0B7-6AF76CDCE8C5}" type="slidenum">
              <a:rPr lang="en-US" smtClean="0"/>
              <a:pPr/>
              <a:t>13</a:t>
            </a:fld>
            <a:endParaRPr lang="en-US" dirty="0"/>
          </a:p>
        </p:txBody>
      </p:sp>
    </p:spTree>
    <p:extLst>
      <p:ext uri="{BB962C8B-B14F-4D97-AF65-F5344CB8AC3E}">
        <p14:creationId xmlns:p14="http://schemas.microsoft.com/office/powerpoint/2010/main" val="545188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685800" lvl="1" indent="-228600">
              <a:buFont typeface="+mj-lt"/>
              <a:buNone/>
            </a:pPr>
            <a:endParaRPr lang="en-US" baseline="0" dirty="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49920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*Submission of claims need some requirements such 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1-some evidence to substantiate the claim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2-certain details to be included, 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3-some procedures to be followed,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This submission should be submitted within time frame spcified in the contract.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Claim submission can be more complicated due to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1- lack of an efficient document management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2-competent staff, 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3- leaving of key personnel, who has the histoy of the claim.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If the person who knows the history of the claims is no longer around the company or If the claims preparation is carried out after project completion date. At this times, the contractor will lose the history of the project as it will become fuzzy. It is not easy for new staff to understand fully what really took place during construction period.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The contract that running under FIDIC 1999, the contractor shall follow FIDIC 1999 clauses related to the time frame of notice of claim and claim particular, otherwise the contractor will loos his entitlement, and the employer released from all risk regarding the claim.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endParaRPr lang="en-US" dirty="0"/>
          </a:p>
        </p:txBody>
      </p:sp>
      <p:sp>
        <p:nvSpPr>
          <p:cNvPr id="4" name="Slide Number Placeholder 3"/>
          <p:cNvSpPr>
            <a:spLocks noGrp="1"/>
          </p:cNvSpPr>
          <p:nvPr>
            <p:ph type="sldNum" sz="quarter" idx="10"/>
          </p:nvPr>
        </p:nvSpPr>
        <p:spPr/>
        <p:txBody>
          <a:bodyPr/>
          <a:lstStyle/>
          <a:p>
            <a:fld id="{85F8EEE1-D82C-4DA1-B0B7-6AF76CDCE8C5}" type="slidenum">
              <a:rPr lang="en-US" smtClean="0"/>
              <a:pPr/>
              <a:t>3</a:t>
            </a:fld>
            <a:endParaRPr lang="en-US" dirty="0"/>
          </a:p>
        </p:txBody>
      </p:sp>
    </p:spTree>
    <p:extLst>
      <p:ext uri="{BB962C8B-B14F-4D97-AF65-F5344CB8AC3E}">
        <p14:creationId xmlns:p14="http://schemas.microsoft.com/office/powerpoint/2010/main" val="259244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Rot="1" noChangeAspect="1" noChangeArrowheads="1" noTextEdit="1"/>
          </p:cNvSpPr>
          <p:nvPr>
            <p:ph type="sldImg"/>
          </p:nvPr>
        </p:nvSpPr>
        <p:spPr>
          <a:ln/>
        </p:spPr>
      </p:sp>
      <p:sp>
        <p:nvSpPr>
          <p:cNvPr id="905219" name="Rectangle 3"/>
          <p:cNvSpPr>
            <a:spLocks noGrp="1" noChangeArrowheads="1"/>
          </p:cNvSpPr>
          <p:nvPr>
            <p:ph type="body" idx="1"/>
          </p:nvPr>
        </p:nvSpPr>
        <p:spPr/>
        <p:txBody>
          <a:bodyPr/>
          <a:lstStyle/>
          <a:p>
            <a:endParaRPr lang="de-DE" noProof="1"/>
          </a:p>
        </p:txBody>
      </p:sp>
    </p:spTree>
    <p:extLst>
      <p:ext uri="{BB962C8B-B14F-4D97-AF65-F5344CB8AC3E}">
        <p14:creationId xmlns:p14="http://schemas.microsoft.com/office/powerpoint/2010/main" val="2133487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*Submission of claims need some requirements such 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1-some evidence to substantiate the claim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2-certain details to be included, 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3-some procedures to be followed,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This submission should be submitted within time frame spcified in the contract.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Claim submission can be more complicated due to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1- lack of an efficient document management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2-competent staff, 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3- leaving of key personnel, who has the histoy of the claim.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If the person who knows the history of the claims is no longer around the company or If the claims preparation is carried out after project completion date. At this times, the contractor will lose the history of the project as it will become fuzzy. It is not easy for new staff to understand fully what really took place during construction period.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The contract that running under FIDIC 1999, the contractor shall follow FIDIC 1999 clauses related to the time frame of notice of claim and claim particular, otherwise the contractor will loos his entitlement, and the employer released from all risk regarding the claim.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endParaRPr lang="en-US" dirty="0"/>
          </a:p>
        </p:txBody>
      </p:sp>
      <p:sp>
        <p:nvSpPr>
          <p:cNvPr id="4" name="Slide Number Placeholder 3"/>
          <p:cNvSpPr>
            <a:spLocks noGrp="1"/>
          </p:cNvSpPr>
          <p:nvPr>
            <p:ph type="sldNum" sz="quarter" idx="10"/>
          </p:nvPr>
        </p:nvSpPr>
        <p:spPr/>
        <p:txBody>
          <a:bodyPr/>
          <a:lstStyle/>
          <a:p>
            <a:fld id="{85F8EEE1-D82C-4DA1-B0B7-6AF76CDCE8C5}" type="slidenum">
              <a:rPr lang="en-US" smtClean="0"/>
              <a:pPr/>
              <a:t>5</a:t>
            </a:fld>
            <a:endParaRPr lang="en-US" dirty="0"/>
          </a:p>
        </p:txBody>
      </p:sp>
    </p:spTree>
    <p:extLst>
      <p:ext uri="{BB962C8B-B14F-4D97-AF65-F5344CB8AC3E}">
        <p14:creationId xmlns:p14="http://schemas.microsoft.com/office/powerpoint/2010/main" val="2831365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*Submission of claims need some requirements such 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1-some evidence to substantiate the claim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2-certain details to be included, 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3-some procedures to be followed,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This submission should be submitted within time frame spcified in the contract.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Claim submission can be more complicated due to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1- lack of an efficient document management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2-competent staff, 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3- leaving of key personnel, who has the histoy of the claim.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If the person who knows the history of the claims is no longer around the company or If the claims preparation is carried out after project completion date. At this times, the contractor will lose the history of the project as it will become fuzzy. It is not easy for new staff to understand fully what really took place during construction period.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The contract that running under FIDIC 1999, the contractor shall follow FIDIC 1999 clauses related to the time frame of notice of claim and claim particular, otherwise the contractor will loos his entitlement, and the employer released from all risk regarding the claim.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endParaRPr lang="en-US" dirty="0"/>
          </a:p>
        </p:txBody>
      </p:sp>
      <p:sp>
        <p:nvSpPr>
          <p:cNvPr id="4" name="Slide Number Placeholder 3"/>
          <p:cNvSpPr>
            <a:spLocks noGrp="1"/>
          </p:cNvSpPr>
          <p:nvPr>
            <p:ph type="sldNum" sz="quarter" idx="10"/>
          </p:nvPr>
        </p:nvSpPr>
        <p:spPr/>
        <p:txBody>
          <a:bodyPr/>
          <a:lstStyle/>
          <a:p>
            <a:fld id="{85F8EEE1-D82C-4DA1-B0B7-6AF76CDCE8C5}" type="slidenum">
              <a:rPr lang="en-US" smtClean="0"/>
              <a:pPr/>
              <a:t>6</a:t>
            </a:fld>
            <a:endParaRPr lang="en-US" dirty="0"/>
          </a:p>
        </p:txBody>
      </p:sp>
    </p:spTree>
    <p:extLst>
      <p:ext uri="{BB962C8B-B14F-4D97-AF65-F5344CB8AC3E}">
        <p14:creationId xmlns:p14="http://schemas.microsoft.com/office/powerpoint/2010/main" val="1222373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*Submission of claims need some requirements such 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1-some evidence to substantiate the claim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2-certain details to be included, 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3-some procedures to be followed,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This submission should be submitted within time frame spcified in the contract.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Claim submission can be more complicated due to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1- lack of an efficient document management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2-competent staff, 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3- leaving of key personnel, who has the histoy of the claim.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If the person who knows the history of the claims is no longer around the company or If the claims preparation is carried out after project completion date. At this times, the contractor will lose the history of the project as it will become fuzzy. It is not easy for new staff to understand fully what really took place during construction period.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The contract that running under FIDIC 1999, the contractor shall follow FIDIC 1999 clauses related to the time frame of notice of claim and claim particular, otherwise the contractor will loos his entitlement, and the employer released from all risk regarding the claim.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endParaRPr lang="en-US" dirty="0"/>
          </a:p>
        </p:txBody>
      </p:sp>
      <p:sp>
        <p:nvSpPr>
          <p:cNvPr id="4" name="Slide Number Placeholder 3"/>
          <p:cNvSpPr>
            <a:spLocks noGrp="1"/>
          </p:cNvSpPr>
          <p:nvPr>
            <p:ph type="sldNum" sz="quarter" idx="10"/>
          </p:nvPr>
        </p:nvSpPr>
        <p:spPr/>
        <p:txBody>
          <a:bodyPr/>
          <a:lstStyle/>
          <a:p>
            <a:fld id="{85F8EEE1-D82C-4DA1-B0B7-6AF76CDCE8C5}" type="slidenum">
              <a:rPr lang="en-US" smtClean="0"/>
              <a:pPr/>
              <a:t>7</a:t>
            </a:fld>
            <a:endParaRPr lang="en-US" dirty="0"/>
          </a:p>
        </p:txBody>
      </p:sp>
    </p:spTree>
    <p:extLst>
      <p:ext uri="{BB962C8B-B14F-4D97-AF65-F5344CB8AC3E}">
        <p14:creationId xmlns:p14="http://schemas.microsoft.com/office/powerpoint/2010/main" val="3071748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*Submission of claims need some requirements such 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1-some evidence to substantiate the claim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2-certain details to be included, 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3-some procedures to be followed,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This submission should be submitted within time frame spcified in the contract.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Claim submission can be more complicated due to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1- lack of an efficient document management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2-competent staff, 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3- leaving of key personnel, who has the histoy of the claim.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If the person who knows the history of the claims is no longer around the company or If the claims preparation is carried out after project completion date. At this times, the contractor will lose the history of the project as it will become fuzzy. It is not easy for new staff to understand fully what really took place during construction period.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The contract that running under FIDIC 1999, the contractor shall follow FIDIC 1999 clauses related to the time frame of notice of claim and claim particular, otherwise the contractor will loos his entitlement, and the employer released from all risk regarding the claim.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endParaRPr lang="en-US" dirty="0"/>
          </a:p>
        </p:txBody>
      </p:sp>
      <p:sp>
        <p:nvSpPr>
          <p:cNvPr id="4" name="Slide Number Placeholder 3"/>
          <p:cNvSpPr>
            <a:spLocks noGrp="1"/>
          </p:cNvSpPr>
          <p:nvPr>
            <p:ph type="sldNum" sz="quarter" idx="10"/>
          </p:nvPr>
        </p:nvSpPr>
        <p:spPr/>
        <p:txBody>
          <a:bodyPr/>
          <a:lstStyle/>
          <a:p>
            <a:fld id="{85F8EEE1-D82C-4DA1-B0B7-6AF76CDCE8C5}" type="slidenum">
              <a:rPr lang="en-US" smtClean="0"/>
              <a:pPr/>
              <a:t>8</a:t>
            </a:fld>
            <a:endParaRPr lang="en-US" dirty="0"/>
          </a:p>
        </p:txBody>
      </p:sp>
    </p:spTree>
    <p:extLst>
      <p:ext uri="{BB962C8B-B14F-4D97-AF65-F5344CB8AC3E}">
        <p14:creationId xmlns:p14="http://schemas.microsoft.com/office/powerpoint/2010/main" val="2913317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*Submission of claims need some requirements such 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1-some evidence to substantiate the claim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2-certain details to be included, 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3-some procedures to be followed,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This submission should be submitted within time frame spcified in the contract.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Claim submission can be more complicated due to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1- lack of an efficient document management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2-competent staff, 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3- leaving of key personnel, who has the histoy of the claim.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If the person who knows the history of the claims is no longer around the company or If the claims preparation is carried out after project completion date. At this times, the contractor will lose the history of the project as it will become fuzzy. It is not easy for new staff to understand fully what really took place during construction period.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a:t>
            </a: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ea typeface="Arial" pitchFamily="-105" charset="0"/>
                <a:cs typeface="Arial" pitchFamily="-105" charset="0"/>
              </a:rPr>
              <a:t>* The contract that running under FIDIC 1999, the contractor shall follow FIDIC 1999 clauses related to the time frame of notice of claim and claim particular, otherwise the contractor will loos his entitlement, and the employer released from all risk regarding the claim.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noProof="1">
              <a:ea typeface="Arial" pitchFamily="-105" charset="0"/>
              <a:cs typeface="Arial" pitchFamily="-105" charset="0"/>
            </a:endParaRPr>
          </a:p>
          <a:p>
            <a:endParaRPr lang="en-US" dirty="0"/>
          </a:p>
        </p:txBody>
      </p:sp>
      <p:sp>
        <p:nvSpPr>
          <p:cNvPr id="4" name="Slide Number Placeholder 3"/>
          <p:cNvSpPr>
            <a:spLocks noGrp="1"/>
          </p:cNvSpPr>
          <p:nvPr>
            <p:ph type="sldNum" sz="quarter" idx="10"/>
          </p:nvPr>
        </p:nvSpPr>
        <p:spPr/>
        <p:txBody>
          <a:bodyPr/>
          <a:lstStyle/>
          <a:p>
            <a:fld id="{85F8EEE1-D82C-4DA1-B0B7-6AF76CDCE8C5}" type="slidenum">
              <a:rPr lang="en-US" smtClean="0"/>
              <a:pPr/>
              <a:t>10</a:t>
            </a:fld>
            <a:endParaRPr lang="en-US" dirty="0"/>
          </a:p>
        </p:txBody>
      </p:sp>
    </p:spTree>
    <p:extLst>
      <p:ext uri="{BB962C8B-B14F-4D97-AF65-F5344CB8AC3E}">
        <p14:creationId xmlns:p14="http://schemas.microsoft.com/office/powerpoint/2010/main" val="32641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b="1" kern="1200" dirty="0">
                <a:solidFill>
                  <a:schemeClr val="tx1"/>
                </a:solidFill>
                <a:effectLst/>
                <a:latin typeface="+mn-lt"/>
                <a:ea typeface="+mn-ea"/>
                <a:cs typeface="+mn-cs"/>
              </a:rPr>
              <a:t>Recommendations for Future Studies</a:t>
            </a:r>
            <a:endParaRPr lang="en-US" sz="1200" b="1" kern="1200" dirty="0">
              <a:solidFill>
                <a:schemeClr val="tx1"/>
              </a:solidFill>
              <a:effectLst/>
              <a:latin typeface="+mn-lt"/>
              <a:ea typeface="+mn-ea"/>
              <a:cs typeface="+mn-cs"/>
            </a:endParaRPr>
          </a:p>
          <a:p>
            <a:endParaRPr lang="en-US" dirty="0"/>
          </a:p>
          <a:p>
            <a:pPr marL="342900" lvl="0" indent="-342900" algn="just">
              <a:lnSpc>
                <a:spcPct val="150000"/>
              </a:lnSpc>
              <a:buFont typeface="Symbol" panose="05050102010706020507" pitchFamily="18" charset="2"/>
              <a:buChar char=""/>
            </a:pPr>
            <a:r>
              <a:rPr lang="ms-MY" dirty="0">
                <a:latin typeface="Times New Roman" panose="02020603050405020304" pitchFamily="18" charset="0"/>
                <a:ea typeface="Calibri" panose="020F0502020204030204" pitchFamily="34" charset="0"/>
              </a:rPr>
              <a:t>This research was limited to the claims that were introduced by the contractors, notwithstanding the employer, the engineer, and subcontractors who are also included in such claims which need more investigation for this particular area.</a:t>
            </a:r>
            <a:endParaRPr lang="en-US" dirty="0">
              <a:latin typeface="Times New Roman" panose="02020603050405020304" pitchFamily="18" charset="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ms-MY" dirty="0">
                <a:latin typeface="Times New Roman" panose="02020603050405020304" pitchFamily="18" charset="0"/>
                <a:ea typeface="Calibri" panose="020F0502020204030204" pitchFamily="34" charset="0"/>
              </a:rPr>
              <a:t>The CMS framework shall be improved and need to be introduced to real-life by developing IT software built on the concept of this framework.</a:t>
            </a:r>
            <a:endParaRPr lang="en-US" dirty="0">
              <a:latin typeface="Times New Roman" panose="02020603050405020304" pitchFamily="18" charset="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ms-MY" dirty="0">
                <a:latin typeface="Times New Roman" panose="02020603050405020304" pitchFamily="18" charset="0"/>
                <a:ea typeface="Calibri" panose="020F0502020204030204" pitchFamily="34" charset="0"/>
              </a:rPr>
              <a:t>The contractor’s entitlements for time and cost are calculated manually. Therefore, more investigation for this particular area is required to develop a mechanism to calculate it automatically by linking it with other software that calculates the contractor’s entitlements.</a:t>
            </a:r>
            <a:endParaRPr lang="en-US" dirty="0">
              <a:latin typeface="Times New Roman" panose="02020603050405020304" pitchFamily="18" charset="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ms-MY" dirty="0">
                <a:latin typeface="Times New Roman" panose="02020603050405020304" pitchFamily="18" charset="0"/>
                <a:ea typeface="Calibri" panose="020F0502020204030204" pitchFamily="34" charset="0"/>
              </a:rPr>
              <a:t>The proposed CMS framework was built on FIDIC 2017 subclauses. Therefore, other contract forms need to be investigated to identify the subclauses that are related to the contractor’s claim, for example, the New Engineering Contract (NEC) and  Joint Contracts Tribunal (JCT). </a:t>
            </a:r>
            <a:endParaRPr lang="en-US" dirty="0">
              <a:latin typeface="Times New Roman" panose="02020603050405020304" pitchFamily="18" charset="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ms-MY" dirty="0">
                <a:latin typeface="Times New Roman" panose="02020603050405020304" pitchFamily="18" charset="0"/>
                <a:ea typeface="Calibri" panose="020F0502020204030204" pitchFamily="34" charset="0"/>
              </a:rPr>
              <a:t>This research has been conducted based on a qualitative study that considered the opinions of 43 experts in claim management without considering the opinion of different participates. For that reason, another research with different natures of study “i.e. quantitative study” is required to cover a large number of participates and get a better understanding of the research subject.</a:t>
            </a:r>
            <a:endParaRPr lang="en-US" dirty="0">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D1A8E44-5799-464D-938D-070BE2C09D1B}" type="slidenum">
              <a:rPr lang="ms-MY" smtClean="0"/>
              <a:t>11</a:t>
            </a:fld>
            <a:endParaRPr lang="ms-MY"/>
          </a:p>
        </p:txBody>
      </p:sp>
    </p:spTree>
    <p:extLst>
      <p:ext uri="{BB962C8B-B14F-4D97-AF65-F5344CB8AC3E}">
        <p14:creationId xmlns:p14="http://schemas.microsoft.com/office/powerpoint/2010/main" val="297802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a:extLst>
              <a:ext uri="{FF2B5EF4-FFF2-40B4-BE49-F238E27FC236}">
                <a16:creationId xmlns:a16="http://schemas.microsoft.com/office/drawing/2014/main" id="{2ACC5906-324A-4B24-8F2F-D2C74E805732}"/>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7E71E5D4-20ED-442B-A0F9-F9D943670F21}"/>
              </a:ext>
            </a:extLst>
          </p:cNvPr>
          <p:cNvSpPr>
            <a:spLocks noGrp="1"/>
          </p:cNvSpPr>
          <p:nvPr>
            <p:ph type="dt" sz="half" idx="10"/>
          </p:nvPr>
        </p:nvSpPr>
        <p:spPr/>
        <p:txBody>
          <a:bodyPr/>
          <a:lstStyle/>
          <a:p>
            <a:fld id="{571C715E-F4D9-3B42-A022-47A7E39B5FFB}" type="datetimeFigureOut">
              <a:rPr lang="en-US" smtClean="0"/>
              <a:t>8/20/2020</a:t>
            </a:fld>
            <a:endParaRPr lang="en-US"/>
          </a:p>
        </p:txBody>
      </p:sp>
      <p:sp>
        <p:nvSpPr>
          <p:cNvPr id="9" name="Footer Placeholder 8">
            <a:extLst>
              <a:ext uri="{FF2B5EF4-FFF2-40B4-BE49-F238E27FC236}">
                <a16:creationId xmlns:a16="http://schemas.microsoft.com/office/drawing/2014/main" id="{480FA8EC-FF00-4220-B796-24F7FC14FFB6}"/>
              </a:ext>
            </a:extLst>
          </p:cNvPr>
          <p:cNvSpPr>
            <a:spLocks noGrp="1"/>
          </p:cNvSpPr>
          <p:nvPr>
            <p:ph type="ftr" sz="quarter" idx="11"/>
          </p:nvPr>
        </p:nvSpPr>
        <p:spPr/>
        <p:txBody>
          <a:bodyPr/>
          <a:lstStyle/>
          <a:p>
            <a:r>
              <a:rPr lang="en-US"/>
              <a:t>Rabiah Ahmad, PhD</a:t>
            </a:r>
            <a:endParaRPr lang="en-US" dirty="0"/>
          </a:p>
        </p:txBody>
      </p:sp>
      <p:sp>
        <p:nvSpPr>
          <p:cNvPr id="10" name="Slide Number Placeholder 9">
            <a:extLst>
              <a:ext uri="{FF2B5EF4-FFF2-40B4-BE49-F238E27FC236}">
                <a16:creationId xmlns:a16="http://schemas.microsoft.com/office/drawing/2014/main" id="{3FECB143-AFE5-4AEB-ABC2-5C221E559562}"/>
              </a:ext>
            </a:extLst>
          </p:cNvPr>
          <p:cNvSpPr>
            <a:spLocks noGrp="1"/>
          </p:cNvSpPr>
          <p:nvPr>
            <p:ph type="sldNum" sz="quarter" idx="12"/>
          </p:nvPr>
        </p:nvSpPr>
        <p:spPr/>
        <p:txBody>
          <a:bodyPr/>
          <a:lstStyle/>
          <a:p>
            <a:fld id="{C78D5AFA-CF35-6346-8FEC-3F20FD1CF939}" type="slidenum">
              <a:rPr lang="en-US" smtClean="0"/>
              <a:t>‹#›</a:t>
            </a:fld>
            <a:endParaRPr lang="en-US"/>
          </a:p>
        </p:txBody>
      </p:sp>
    </p:spTree>
    <p:extLst>
      <p:ext uri="{BB962C8B-B14F-4D97-AF65-F5344CB8AC3E}">
        <p14:creationId xmlns:p14="http://schemas.microsoft.com/office/powerpoint/2010/main" val="21861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1C715E-F4D9-3B42-A022-47A7E39B5FFB}"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D5AFA-CF35-6346-8FEC-3F20FD1CF939}" type="slidenum">
              <a:rPr lang="en-US" smtClean="0"/>
              <a:t>‹#›</a:t>
            </a:fld>
            <a:endParaRPr lang="en-US"/>
          </a:p>
        </p:txBody>
      </p:sp>
    </p:spTree>
    <p:extLst>
      <p:ext uri="{BB962C8B-B14F-4D97-AF65-F5344CB8AC3E}">
        <p14:creationId xmlns:p14="http://schemas.microsoft.com/office/powerpoint/2010/main" val="342944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1C715E-F4D9-3B42-A022-47A7E39B5FFB}"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D5AFA-CF35-6346-8FEC-3F20FD1CF939}" type="slidenum">
              <a:rPr lang="en-US" smtClean="0"/>
              <a:t>‹#›</a:t>
            </a:fld>
            <a:endParaRPr lang="en-US"/>
          </a:p>
        </p:txBody>
      </p:sp>
    </p:spTree>
    <p:extLst>
      <p:ext uri="{BB962C8B-B14F-4D97-AF65-F5344CB8AC3E}">
        <p14:creationId xmlns:p14="http://schemas.microsoft.com/office/powerpoint/2010/main" val="575201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23850" y="238539"/>
            <a:ext cx="8497092" cy="616455"/>
          </a:xfrm>
          <a:prstGeom prst="rect">
            <a:avLst/>
          </a:prstGeom>
        </p:spPr>
        <p:txBody>
          <a:bodyPr anchor="ctr" anchorCtr="0">
            <a:noAutofit/>
          </a:bodyPr>
          <a:lstStyle>
            <a:lvl1pPr>
              <a:lnSpc>
                <a:spcPct val="100000"/>
              </a:lnSpc>
              <a:defRPr/>
            </a:lvl1pPr>
          </a:lstStyle>
          <a:p>
            <a:r>
              <a:rPr lang="de-DE" dirty="0"/>
              <a:t>Titelmasterformat durch Klicken bearbeiten</a:t>
            </a:r>
          </a:p>
        </p:txBody>
      </p:sp>
      <p:sp>
        <p:nvSpPr>
          <p:cNvPr id="9" name="Textplatzhalter 7"/>
          <p:cNvSpPr>
            <a:spLocks noGrp="1"/>
          </p:cNvSpPr>
          <p:nvPr>
            <p:ph type="body" sz="quarter" idx="13"/>
          </p:nvPr>
        </p:nvSpPr>
        <p:spPr bwMode="gray">
          <a:xfrm>
            <a:off x="323850" y="854994"/>
            <a:ext cx="8496300" cy="336244"/>
          </a:xfrm>
          <a:prstGeom prst="rect">
            <a:avLst/>
          </a:prstGeom>
        </p:spPr>
        <p:txBody>
          <a:bodyPr lIns="0" tIns="0" rIns="0" bIns="0" anchor="t" anchorCtr="0">
            <a:noAutofit/>
          </a:bodyPr>
          <a:lstStyle>
            <a:lvl1pPr marL="0" indent="0">
              <a:buNone/>
              <a:defRPr sz="2000"/>
            </a:lvl1pPr>
          </a:lstStyle>
          <a:p>
            <a:pPr lvl="0"/>
            <a:r>
              <a:rPr lang="de-DE" dirty="0"/>
              <a:t>Textmasterformate durch Klicken bearbeiten</a:t>
            </a:r>
          </a:p>
        </p:txBody>
      </p:sp>
    </p:spTree>
    <p:extLst>
      <p:ext uri="{BB962C8B-B14F-4D97-AF65-F5344CB8AC3E}">
        <p14:creationId xmlns:p14="http://schemas.microsoft.com/office/powerpoint/2010/main" val="297404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591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771525" y="1485900"/>
            <a:ext cx="18669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2705100" y="1485900"/>
            <a:ext cx="1866900" cy="2576848"/>
          </a:xfrm>
          <a:prstGeom prst="ellipse">
            <a:avLst/>
          </a:prstGeom>
        </p:spPr>
        <p:txBody>
          <a:bodyPr/>
          <a:lstStyle/>
          <a:p>
            <a:endParaRPr lang="ru-RU"/>
          </a:p>
        </p:txBody>
      </p:sp>
      <p:sp>
        <p:nvSpPr>
          <p:cNvPr id="9" name="Рисунок 8"/>
          <p:cNvSpPr>
            <a:spLocks noGrp="1"/>
          </p:cNvSpPr>
          <p:nvPr>
            <p:ph type="pic" sz="quarter" idx="15"/>
          </p:nvPr>
        </p:nvSpPr>
        <p:spPr>
          <a:xfrm>
            <a:off x="4638675" y="1485900"/>
            <a:ext cx="1866900" cy="2576848"/>
          </a:xfrm>
          <a:prstGeom prst="ellipse">
            <a:avLst/>
          </a:prstGeom>
        </p:spPr>
        <p:txBody>
          <a:bodyPr/>
          <a:lstStyle/>
          <a:p>
            <a:endParaRPr lang="ru-RU"/>
          </a:p>
        </p:txBody>
      </p:sp>
      <p:sp>
        <p:nvSpPr>
          <p:cNvPr id="10" name="Рисунок 8"/>
          <p:cNvSpPr>
            <a:spLocks noGrp="1"/>
          </p:cNvSpPr>
          <p:nvPr>
            <p:ph type="pic" sz="quarter" idx="16"/>
          </p:nvPr>
        </p:nvSpPr>
        <p:spPr>
          <a:xfrm>
            <a:off x="6572250" y="1485900"/>
            <a:ext cx="1866900" cy="2576848"/>
          </a:xfrm>
          <a:prstGeom prst="ellipse">
            <a:avLst/>
          </a:prstGeom>
        </p:spPr>
        <p:txBody>
          <a:bodyPr/>
          <a:lstStyle/>
          <a:p>
            <a:endParaRPr lang="ru-RU"/>
          </a:p>
        </p:txBody>
      </p:sp>
    </p:spTree>
    <p:extLst>
      <p:ext uri="{BB962C8B-B14F-4D97-AF65-F5344CB8AC3E}">
        <p14:creationId xmlns:p14="http://schemas.microsoft.com/office/powerpoint/2010/main" val="525660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_02">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DC2055F-AE3F-46BE-B57E-A0F1A86D1C36}"/>
              </a:ext>
            </a:extLst>
          </p:cNvPr>
          <p:cNvGrpSpPr/>
          <p:nvPr userDrawn="1"/>
        </p:nvGrpSpPr>
        <p:grpSpPr>
          <a:xfrm>
            <a:off x="-1296229" y="-2049517"/>
            <a:ext cx="6687922"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grpSp>
    </p:spTree>
    <p:extLst>
      <p:ext uri="{BB962C8B-B14F-4D97-AF65-F5344CB8AC3E}">
        <p14:creationId xmlns:p14="http://schemas.microsoft.com/office/powerpoint/2010/main" val="535711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3AFAD68-BFAF-48F1-A547-8097DA209E4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AF813F-2A67-40C8-8CBD-76927C5F10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16E9D2-AF09-4624-BDE5-6978135B17A1}"/>
              </a:ext>
            </a:extLst>
          </p:cNvPr>
          <p:cNvSpPr>
            <a:spLocks noGrp="1"/>
          </p:cNvSpPr>
          <p:nvPr>
            <p:ph type="sldNum" sz="quarter" idx="12"/>
          </p:nvPr>
        </p:nvSpPr>
        <p:spPr/>
        <p:txBody>
          <a:bodyPr/>
          <a:lstStyle/>
          <a:p>
            <a:fld id="{9EC71654-96A5-4280-94F3-931C61A9F92C}" type="slidenum">
              <a:rPr lang="en-US" noProof="0" smtClean="0"/>
              <a:pPr/>
              <a:t>‹#›</a:t>
            </a:fld>
            <a:endParaRPr lang="en-US" noProof="0" dirty="0"/>
          </a:p>
        </p:txBody>
      </p:sp>
      <p:sp>
        <p:nvSpPr>
          <p:cNvPr id="11" name="Rectangle 10">
            <a:extLst>
              <a:ext uri="{FF2B5EF4-FFF2-40B4-BE49-F238E27FC236}">
                <a16:creationId xmlns:a16="http://schemas.microsoft.com/office/drawing/2014/main" id="{7C734BA7-FA00-40E6-92B2-2203D103F38E}"/>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bg1"/>
              </a:solidFill>
            </a:endParaRPr>
          </a:p>
        </p:txBody>
      </p:sp>
    </p:spTree>
    <p:extLst>
      <p:ext uri="{BB962C8B-B14F-4D97-AF65-F5344CB8AC3E}">
        <p14:creationId xmlns:p14="http://schemas.microsoft.com/office/powerpoint/2010/main" val="4031964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57007C7-9142-4BDE-A920-B8C176A7C79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B3F4023-5875-4A1C-BE4D-BD75F6C19896}"/>
              </a:ext>
            </a:extLst>
          </p:cNvPr>
          <p:cNvSpPr>
            <a:spLocks noGrp="1"/>
          </p:cNvSpPr>
          <p:nvPr>
            <p:ph type="ftr" sz="quarter" idx="11"/>
          </p:nvPr>
        </p:nvSpPr>
        <p:spPr/>
        <p:txBody>
          <a:bodyPr/>
          <a:lstStyle/>
          <a:p>
            <a:r>
              <a:rPr lang="en-US"/>
              <a:t>4</a:t>
            </a:r>
          </a:p>
        </p:txBody>
      </p:sp>
      <p:sp>
        <p:nvSpPr>
          <p:cNvPr id="6" name="Slide Number Placeholder 5">
            <a:extLst>
              <a:ext uri="{FF2B5EF4-FFF2-40B4-BE49-F238E27FC236}">
                <a16:creationId xmlns:a16="http://schemas.microsoft.com/office/drawing/2014/main" id="{25B46471-EA37-4582-9539-E8C86A30A8AD}"/>
              </a:ext>
            </a:extLst>
          </p:cNvPr>
          <p:cNvSpPr>
            <a:spLocks noGrp="1"/>
          </p:cNvSpPr>
          <p:nvPr>
            <p:ph type="sldNum" sz="quarter" idx="12"/>
          </p:nvPr>
        </p:nvSpPr>
        <p:spPr/>
        <p:txBody>
          <a:bodyPr/>
          <a:lstStyle/>
          <a:p>
            <a:fld id="{9EC71654-96A5-4280-94F3-931C61A9F92C}" type="slidenum">
              <a:rPr lang="en-US" noProof="0" smtClean="0"/>
              <a:pPr/>
              <a:t>‹#›</a:t>
            </a:fld>
            <a:endParaRPr lang="en-US" noProof="0" dirty="0"/>
          </a:p>
        </p:txBody>
      </p:sp>
      <p:pic>
        <p:nvPicPr>
          <p:cNvPr id="8" name="Picture 7">
            <a:extLst>
              <a:ext uri="{FF2B5EF4-FFF2-40B4-BE49-F238E27FC236}">
                <a16:creationId xmlns:a16="http://schemas.microsoft.com/office/drawing/2014/main" id="{C6292A6D-9564-4E40-9992-7315E8439BF3}"/>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352230" y="6260510"/>
            <a:ext cx="806570" cy="414929"/>
          </a:xfrm>
          <a:prstGeom prst="rect">
            <a:avLst/>
          </a:prstGeom>
        </p:spPr>
      </p:pic>
      <p:sp>
        <p:nvSpPr>
          <p:cNvPr id="9" name="Oval 8">
            <a:extLst>
              <a:ext uri="{FF2B5EF4-FFF2-40B4-BE49-F238E27FC236}">
                <a16:creationId xmlns:a16="http://schemas.microsoft.com/office/drawing/2014/main" id="{2C109375-7FF7-4520-9F05-501D67723859}"/>
              </a:ext>
            </a:extLst>
          </p:cNvPr>
          <p:cNvSpPr/>
          <p:nvPr userDrawn="1"/>
        </p:nvSpPr>
        <p:spPr>
          <a:xfrm>
            <a:off x="8528752" y="6409400"/>
            <a:ext cx="210038"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229681058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E8536F9-DF73-4E7A-B23C-B7537AA59BA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6F2691C-A84B-45DB-8DE1-160F0ACC14E8}"/>
              </a:ext>
            </a:extLst>
          </p:cNvPr>
          <p:cNvSpPr>
            <a:spLocks noGrp="1"/>
          </p:cNvSpPr>
          <p:nvPr>
            <p:ph type="ftr" sz="quarter" idx="11"/>
          </p:nvPr>
        </p:nvSpPr>
        <p:spPr/>
        <p:txBody>
          <a:bodyPr/>
          <a:lstStyle/>
          <a:p>
            <a:r>
              <a:rPr lang="en-US"/>
              <a:t>4</a:t>
            </a:r>
          </a:p>
        </p:txBody>
      </p:sp>
      <p:sp>
        <p:nvSpPr>
          <p:cNvPr id="7" name="Slide Number Placeholder 6">
            <a:extLst>
              <a:ext uri="{FF2B5EF4-FFF2-40B4-BE49-F238E27FC236}">
                <a16:creationId xmlns:a16="http://schemas.microsoft.com/office/drawing/2014/main" id="{AE2D6770-EEA6-4CA1-8100-7543011A9617}"/>
              </a:ext>
            </a:extLst>
          </p:cNvPr>
          <p:cNvSpPr>
            <a:spLocks noGrp="1"/>
          </p:cNvSpPr>
          <p:nvPr>
            <p:ph type="sldNum" sz="quarter" idx="12"/>
          </p:nvPr>
        </p:nvSpPr>
        <p:spPr/>
        <p:txBody>
          <a:bodyPr/>
          <a:lstStyle/>
          <a:p>
            <a:fld id="{9EC71654-96A5-4280-94F3-931C61A9F92C}" type="slidenum">
              <a:rPr lang="en-US" noProof="0" smtClean="0"/>
              <a:pPr/>
              <a:t>‹#›</a:t>
            </a:fld>
            <a:endParaRPr lang="en-US" noProof="0" dirty="0"/>
          </a:p>
        </p:txBody>
      </p:sp>
      <p:grpSp>
        <p:nvGrpSpPr>
          <p:cNvPr id="8" name="Group 7">
            <a:extLst>
              <a:ext uri="{FF2B5EF4-FFF2-40B4-BE49-F238E27FC236}">
                <a16:creationId xmlns:a16="http://schemas.microsoft.com/office/drawing/2014/main" id="{733512FA-96DF-44AA-BD85-5D855A096609}"/>
              </a:ext>
            </a:extLst>
          </p:cNvPr>
          <p:cNvGrpSpPr/>
          <p:nvPr userDrawn="1"/>
        </p:nvGrpSpPr>
        <p:grpSpPr>
          <a:xfrm rot="8650774" flipH="1" flipV="1">
            <a:off x="5572533" y="-1843126"/>
            <a:ext cx="3327168" cy="5482435"/>
            <a:chOff x="11114088" y="2241550"/>
            <a:chExt cx="1905000" cy="2354263"/>
          </a:xfrm>
          <a:solidFill>
            <a:schemeClr val="bg2">
              <a:alpha val="53000"/>
            </a:schemeClr>
          </a:solidFill>
        </p:grpSpPr>
        <p:sp>
          <p:nvSpPr>
            <p:cNvPr id="9" name="Freeform 5">
              <a:extLst>
                <a:ext uri="{FF2B5EF4-FFF2-40B4-BE49-F238E27FC236}">
                  <a16:creationId xmlns:a16="http://schemas.microsoft.com/office/drawing/2014/main" id="{B95C7640-250F-4C34-BA5C-5CDD4DF663F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10" name="Freeform 6">
              <a:extLst>
                <a:ext uri="{FF2B5EF4-FFF2-40B4-BE49-F238E27FC236}">
                  <a16:creationId xmlns:a16="http://schemas.microsoft.com/office/drawing/2014/main" id="{E7A63061-C3D7-42DA-9AA2-32D2F7709358}"/>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11" name="Freeform 7">
              <a:extLst>
                <a:ext uri="{FF2B5EF4-FFF2-40B4-BE49-F238E27FC236}">
                  <a16:creationId xmlns:a16="http://schemas.microsoft.com/office/drawing/2014/main" id="{22F6C2C0-B52E-4BAA-BD56-5C8F24E69EA8}"/>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grpSp>
    </p:spTree>
    <p:extLst>
      <p:ext uri="{BB962C8B-B14F-4D97-AF65-F5344CB8AC3E}">
        <p14:creationId xmlns:p14="http://schemas.microsoft.com/office/powerpoint/2010/main" val="1091798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4757738" y="2173288"/>
            <a:ext cx="3857625" cy="2090808"/>
          </a:xfrm>
        </p:spPr>
        <p:txBody>
          <a:bodyPr anchor="b">
            <a:noAutofit/>
          </a:bodyPr>
          <a:lstStyle>
            <a:lvl1pPr algn="l">
              <a:defRPr sz="405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4757738" y="4279974"/>
            <a:ext cx="3857625" cy="503167"/>
          </a:xfrm>
        </p:spPr>
        <p:txBody>
          <a:bodyPr>
            <a:noAutofit/>
          </a:bodyPr>
          <a:lstStyle>
            <a:lvl1pPr marL="0" indent="0" algn="l">
              <a:buNone/>
              <a:defRPr sz="135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533109" y="728548"/>
            <a:ext cx="3979246"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296229" y="-2049517"/>
            <a:ext cx="6687922"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4852334" y="4233582"/>
            <a:ext cx="189925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32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1C715E-F4D9-3B42-A022-47A7E39B5FFB}"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D5AFA-CF35-6346-8FEC-3F20FD1CF939}" type="slidenum">
              <a:rPr lang="en-US" smtClean="0"/>
              <a:t>‹#›</a:t>
            </a:fld>
            <a:endParaRPr lang="en-US"/>
          </a:p>
        </p:txBody>
      </p:sp>
      <p:sp>
        <p:nvSpPr>
          <p:cNvPr id="7" name="Title 6">
            <a:extLst>
              <a:ext uri="{FF2B5EF4-FFF2-40B4-BE49-F238E27FC236}">
                <a16:creationId xmlns:a16="http://schemas.microsoft.com/office/drawing/2014/main" id="{59E4E9F2-C466-4931-B76A-4055C388A0A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9747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_02">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DC2055F-AE3F-46BE-B57E-A0F1A86D1C36}"/>
              </a:ext>
            </a:extLst>
          </p:cNvPr>
          <p:cNvGrpSpPr/>
          <p:nvPr userDrawn="1"/>
        </p:nvGrpSpPr>
        <p:grpSpPr>
          <a:xfrm>
            <a:off x="-1296229" y="-2049517"/>
            <a:ext cx="6687922"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grpSp>
    </p:spTree>
    <p:extLst>
      <p:ext uri="{BB962C8B-B14F-4D97-AF65-F5344CB8AC3E}">
        <p14:creationId xmlns:p14="http://schemas.microsoft.com/office/powerpoint/2010/main" val="2927863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623888" y="182566"/>
            <a:ext cx="7886700" cy="940181"/>
          </a:xfrm>
        </p:spPr>
        <p:txBody>
          <a:bodyPr anchor="b">
            <a:noAutofit/>
          </a:bodyPr>
          <a:lstStyle>
            <a:lvl1pPr algn="ctr">
              <a:defRPr sz="3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1604541" y="1154832"/>
            <a:ext cx="5925394" cy="764460"/>
          </a:xfrm>
        </p:spPr>
        <p:txBody>
          <a:bodyPr>
            <a:noAutofit/>
          </a:bodyPr>
          <a:lstStyle>
            <a:lvl1pPr marL="0" indent="0" algn="ctr">
              <a:buNone/>
              <a:defRPr sz="1350" cap="none"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8528752" y="6409400"/>
            <a:ext cx="210038"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8522773" y="6455742"/>
            <a:ext cx="220845" cy="187367"/>
          </a:xfrm>
        </p:spPr>
        <p:txBody>
          <a:bodyPr lIns="0" tIns="0" rIns="0" bIns="0"/>
          <a:lstStyle>
            <a:lvl1pPr algn="ctr">
              <a:defRPr sz="675">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244781" y="2270379"/>
            <a:ext cx="46548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1800"/>
            </a:lvl1pPr>
          </a:lstStyle>
          <a:p>
            <a:r>
              <a:rPr lang="en-US" noProof="0"/>
              <a:t>Click icon to add picture</a:t>
            </a:r>
            <a:endParaRPr lang="en-US" noProof="0" dirty="0"/>
          </a:p>
        </p:txBody>
      </p:sp>
      <p:pic>
        <p:nvPicPr>
          <p:cNvPr id="4" name="Picture 3">
            <a:extLst>
              <a:ext uri="{FF2B5EF4-FFF2-40B4-BE49-F238E27FC236}">
                <a16:creationId xmlns:a16="http://schemas.microsoft.com/office/drawing/2014/main" id="{E77BC6B7-1B55-4D4A-AE76-95000BFABFA8}"/>
              </a:ext>
            </a:extLst>
          </p:cNvPr>
          <p:cNvPicPr>
            <a:picLocks noChangeAspect="1"/>
          </p:cNvPicPr>
          <p:nvPr userDrawn="1"/>
        </p:nvPicPr>
        <p:blipFill>
          <a:blip r:embed="rId2"/>
          <a:stretch>
            <a:fillRect/>
          </a:stretch>
        </p:blipFill>
        <p:spPr>
          <a:xfrm>
            <a:off x="8489769" y="53390"/>
            <a:ext cx="644708" cy="920576"/>
          </a:xfrm>
          <a:prstGeom prst="rect">
            <a:avLst/>
          </a:prstGeom>
        </p:spPr>
      </p:pic>
    </p:spTree>
    <p:extLst>
      <p:ext uri="{BB962C8B-B14F-4D97-AF65-F5344CB8AC3E}">
        <p14:creationId xmlns:p14="http://schemas.microsoft.com/office/powerpoint/2010/main" val="12912275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5572533" y="-1843126"/>
            <a:ext cx="3327168"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386954" y="246621"/>
            <a:ext cx="8362950" cy="920336"/>
          </a:xfrm>
        </p:spPr>
        <p:txBody>
          <a:bodyPr lIns="0" tIns="0" rIns="0" bIns="0" anchor="b">
            <a:noAutofit/>
          </a:bodyPr>
          <a:lstStyle>
            <a:lvl1pPr>
              <a:defRPr sz="24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8528752" y="6409400"/>
            <a:ext cx="210038"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8522773" y="6455742"/>
            <a:ext cx="220845" cy="187367"/>
          </a:xfrm>
        </p:spPr>
        <p:txBody>
          <a:bodyPr lIns="0" tIns="0" rIns="0" bIns="0"/>
          <a:lstStyle>
            <a:lvl1pPr algn="ctr">
              <a:defRPr sz="675">
                <a:solidFill>
                  <a:schemeClr val="bg1"/>
                </a:solidFill>
                <a:latin typeface="+mn-lt"/>
              </a:defRPr>
            </a:lvl1pPr>
          </a:lstStyle>
          <a:p>
            <a:fld id="{9EC71654-96A5-4280-94F3-931C61A9F92C}" type="slidenum">
              <a:rPr lang="en-US" noProof="0" smtClean="0"/>
              <a:pPr/>
              <a:t>‹#›</a:t>
            </a:fld>
            <a:endParaRPr lang="en-US" noProof="0" dirty="0"/>
          </a:p>
        </p:txBody>
      </p:sp>
      <p:pic>
        <p:nvPicPr>
          <p:cNvPr id="2" name="Picture 1">
            <a:extLst>
              <a:ext uri="{FF2B5EF4-FFF2-40B4-BE49-F238E27FC236}">
                <a16:creationId xmlns:a16="http://schemas.microsoft.com/office/drawing/2014/main" id="{78DA7976-EF6B-4757-AE18-BAA34FC20A0B}"/>
              </a:ext>
            </a:extLst>
          </p:cNvPr>
          <p:cNvPicPr>
            <a:picLocks noChangeAspect="1"/>
          </p:cNvPicPr>
          <p:nvPr userDrawn="1"/>
        </p:nvPicPr>
        <p:blipFill>
          <a:blip r:embed="rId2"/>
          <a:stretch>
            <a:fillRect/>
          </a:stretch>
        </p:blipFill>
        <p:spPr>
          <a:xfrm>
            <a:off x="8434692" y="93786"/>
            <a:ext cx="644708" cy="920576"/>
          </a:xfrm>
          <a:prstGeom prst="rect">
            <a:avLst/>
          </a:prstGeom>
        </p:spPr>
      </p:pic>
    </p:spTree>
    <p:extLst>
      <p:ext uri="{BB962C8B-B14F-4D97-AF65-F5344CB8AC3E}">
        <p14:creationId xmlns:p14="http://schemas.microsoft.com/office/powerpoint/2010/main" val="3190599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565509" y="708296"/>
            <a:ext cx="4000522"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4757738" y="2173288"/>
            <a:ext cx="3857625" cy="2090808"/>
          </a:xfrm>
        </p:spPr>
        <p:txBody>
          <a:bodyPr anchor="b">
            <a:noAutofit/>
          </a:bodyPr>
          <a:lstStyle>
            <a:lvl1pPr algn="l">
              <a:defRPr sz="405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4757738" y="4279974"/>
            <a:ext cx="3857625" cy="503167"/>
          </a:xfrm>
        </p:spPr>
        <p:txBody>
          <a:bodyPr>
            <a:noAutofit/>
          </a:bodyPr>
          <a:lstStyle>
            <a:lvl1pPr marL="0" indent="0" algn="l">
              <a:buNone/>
              <a:defRPr sz="1350" b="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296229" y="-2049517"/>
            <a:ext cx="6687922"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4852334" y="4233582"/>
            <a:ext cx="1899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178971D-9E57-482B-BB17-C0AE9CA4FE90}"/>
              </a:ext>
            </a:extLst>
          </p:cNvPr>
          <p:cNvPicPr>
            <a:picLocks noChangeAspect="1"/>
          </p:cNvPicPr>
          <p:nvPr userDrawn="1"/>
        </p:nvPicPr>
        <p:blipFill>
          <a:blip r:embed="rId2"/>
          <a:stretch>
            <a:fillRect/>
          </a:stretch>
        </p:blipFill>
        <p:spPr>
          <a:xfrm>
            <a:off x="8461265" y="55398"/>
            <a:ext cx="644708" cy="920576"/>
          </a:xfrm>
          <a:prstGeom prst="rect">
            <a:avLst/>
          </a:prstGeom>
        </p:spPr>
      </p:pic>
    </p:spTree>
    <p:extLst>
      <p:ext uri="{BB962C8B-B14F-4D97-AF65-F5344CB8AC3E}">
        <p14:creationId xmlns:p14="http://schemas.microsoft.com/office/powerpoint/2010/main" val="4123125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623888" y="182566"/>
            <a:ext cx="7886700" cy="940181"/>
          </a:xfrm>
        </p:spPr>
        <p:txBody>
          <a:bodyPr anchor="b">
            <a:noAutofit/>
          </a:bodyPr>
          <a:lstStyle>
            <a:lvl1pPr algn="ctr">
              <a:defRPr sz="3000" b="1" cap="all" baseline="0">
                <a:solidFill>
                  <a:schemeClr val="bg1"/>
                </a:solidFill>
              </a:defRPr>
            </a:lvl1pPr>
          </a:lstStyle>
          <a:p>
            <a:r>
              <a:rPr lang="en-US" noProof="0"/>
              <a:t>Click to edit Master title style</a:t>
            </a:r>
            <a:endParaRPr lang="en-US" noProof="0" dirty="0"/>
          </a:p>
        </p:txBody>
      </p:sp>
      <p:sp>
        <p:nvSpPr>
          <p:cNvPr id="11" name="Oval 10">
            <a:extLst>
              <a:ext uri="{FF2B5EF4-FFF2-40B4-BE49-F238E27FC236}">
                <a16:creationId xmlns:a16="http://schemas.microsoft.com/office/drawing/2014/main" id="{8931D2A9-0B92-4197-8802-80424C14EA7E}"/>
              </a:ext>
            </a:extLst>
          </p:cNvPr>
          <p:cNvSpPr/>
          <p:nvPr userDrawn="1"/>
        </p:nvSpPr>
        <p:spPr>
          <a:xfrm>
            <a:off x="8528752" y="6409400"/>
            <a:ext cx="210038"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8522773" y="6455742"/>
            <a:ext cx="220845" cy="187367"/>
          </a:xfrm>
        </p:spPr>
        <p:txBody>
          <a:bodyPr lIns="0" tIns="0" rIns="0" bIns="0"/>
          <a:lstStyle>
            <a:lvl1pPr algn="ctr">
              <a:defRPr sz="675">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13387" y="2819338"/>
            <a:ext cx="8917229" cy="8077326"/>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623888" y="1153351"/>
            <a:ext cx="7886700" cy="648543"/>
          </a:xfrm>
        </p:spPr>
        <p:txBody>
          <a:bodyPr>
            <a:normAutofit/>
          </a:bodyPr>
          <a:lstStyle>
            <a:lvl1pPr marL="0" indent="0" algn="ctr">
              <a:buNone/>
              <a:defRPr sz="135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Click to edit Master text styles</a:t>
            </a:r>
          </a:p>
        </p:txBody>
      </p:sp>
      <p:pic>
        <p:nvPicPr>
          <p:cNvPr id="3" name="Picture 2">
            <a:extLst>
              <a:ext uri="{FF2B5EF4-FFF2-40B4-BE49-F238E27FC236}">
                <a16:creationId xmlns:a16="http://schemas.microsoft.com/office/drawing/2014/main" id="{01A4862A-F6E9-4CA1-8863-B56928877014}"/>
              </a:ext>
            </a:extLst>
          </p:cNvPr>
          <p:cNvPicPr>
            <a:picLocks noChangeAspect="1"/>
          </p:cNvPicPr>
          <p:nvPr userDrawn="1"/>
        </p:nvPicPr>
        <p:blipFill>
          <a:blip r:embed="rId2"/>
          <a:stretch>
            <a:fillRect/>
          </a:stretch>
        </p:blipFill>
        <p:spPr>
          <a:xfrm>
            <a:off x="8489769" y="54742"/>
            <a:ext cx="644708" cy="920576"/>
          </a:xfrm>
          <a:prstGeom prst="rect">
            <a:avLst/>
          </a:prstGeom>
        </p:spPr>
      </p:pic>
    </p:spTree>
    <p:extLst>
      <p:ext uri="{BB962C8B-B14F-4D97-AF65-F5344CB8AC3E}">
        <p14:creationId xmlns:p14="http://schemas.microsoft.com/office/powerpoint/2010/main" val="18551418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5572533" y="-1843126"/>
            <a:ext cx="3327168"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8528752" y="6409400"/>
            <a:ext cx="210038"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3" y="6455742"/>
            <a:ext cx="220845" cy="187367"/>
          </a:xfrm>
        </p:spPr>
        <p:txBody>
          <a:bodyPr lIns="0" tIns="0" rIns="0" bIns="0"/>
          <a:lstStyle>
            <a:lvl1pPr algn="ctr">
              <a:defRPr sz="675">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386954" y="1825625"/>
            <a:ext cx="8128397"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386954" y="246621"/>
            <a:ext cx="8362950" cy="920336"/>
          </a:xfrm>
        </p:spPr>
        <p:txBody>
          <a:bodyPr lIns="0" tIns="0" rIns="0" bIns="0" anchor="b">
            <a:noAutofit/>
          </a:bodyPr>
          <a:lstStyle>
            <a:lvl1pPr>
              <a:defRPr sz="2400" b="1" cap="all" baseline="0"/>
            </a:lvl1pPr>
          </a:lstStyle>
          <a:p>
            <a:r>
              <a:rPr lang="en-US" noProof="0"/>
              <a:t>Click to edit Master title style</a:t>
            </a:r>
            <a:endParaRPr lang="en-US" noProof="0" dirty="0"/>
          </a:p>
        </p:txBody>
      </p:sp>
      <p:pic>
        <p:nvPicPr>
          <p:cNvPr id="2" name="Picture 1">
            <a:extLst>
              <a:ext uri="{FF2B5EF4-FFF2-40B4-BE49-F238E27FC236}">
                <a16:creationId xmlns:a16="http://schemas.microsoft.com/office/drawing/2014/main" id="{AAC110C1-D353-4960-836A-0F642C37EBBC}"/>
              </a:ext>
            </a:extLst>
          </p:cNvPr>
          <p:cNvPicPr>
            <a:picLocks noChangeAspect="1"/>
          </p:cNvPicPr>
          <p:nvPr userDrawn="1"/>
        </p:nvPicPr>
        <p:blipFill>
          <a:blip r:embed="rId2"/>
          <a:stretch>
            <a:fillRect/>
          </a:stretch>
        </p:blipFill>
        <p:spPr>
          <a:xfrm>
            <a:off x="8434692" y="115427"/>
            <a:ext cx="644708" cy="920576"/>
          </a:xfrm>
          <a:prstGeom prst="rect">
            <a:avLst/>
          </a:prstGeom>
        </p:spPr>
      </p:pic>
    </p:spTree>
    <p:extLst>
      <p:ext uri="{BB962C8B-B14F-4D97-AF65-F5344CB8AC3E}">
        <p14:creationId xmlns:p14="http://schemas.microsoft.com/office/powerpoint/2010/main" val="2355508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5572533" y="-1843126"/>
            <a:ext cx="3327168"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8528752" y="6409400"/>
            <a:ext cx="210038"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3" y="6455742"/>
            <a:ext cx="220845" cy="187367"/>
          </a:xfrm>
        </p:spPr>
        <p:txBody>
          <a:bodyPr lIns="0" tIns="0" rIns="0" bIns="0"/>
          <a:lstStyle>
            <a:lvl1pPr algn="ctr">
              <a:defRPr sz="675">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386954" y="1825625"/>
            <a:ext cx="4127897"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4629150" y="1825625"/>
            <a:ext cx="38862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386954" y="246621"/>
            <a:ext cx="8362950" cy="920336"/>
          </a:xfrm>
        </p:spPr>
        <p:txBody>
          <a:bodyPr lIns="0" tIns="0" rIns="0" bIns="0" anchor="b">
            <a:noAutofit/>
          </a:bodyPr>
          <a:lstStyle>
            <a:lvl1pPr>
              <a:defRPr sz="2400" b="1" cap="all" baseline="0"/>
            </a:lvl1pPr>
          </a:lstStyle>
          <a:p>
            <a:r>
              <a:rPr lang="en-US" noProof="0"/>
              <a:t>Click to edit Master title style</a:t>
            </a:r>
            <a:endParaRPr lang="en-US" noProof="0" dirty="0"/>
          </a:p>
        </p:txBody>
      </p:sp>
      <p:pic>
        <p:nvPicPr>
          <p:cNvPr id="2" name="Picture 1">
            <a:extLst>
              <a:ext uri="{FF2B5EF4-FFF2-40B4-BE49-F238E27FC236}">
                <a16:creationId xmlns:a16="http://schemas.microsoft.com/office/drawing/2014/main" id="{A06ECC73-A262-4651-A2CC-3E31834B1391}"/>
              </a:ext>
            </a:extLst>
          </p:cNvPr>
          <p:cNvPicPr>
            <a:picLocks noChangeAspect="1"/>
          </p:cNvPicPr>
          <p:nvPr userDrawn="1"/>
        </p:nvPicPr>
        <p:blipFill>
          <a:blip r:embed="rId2"/>
          <a:stretch>
            <a:fillRect/>
          </a:stretch>
        </p:blipFill>
        <p:spPr>
          <a:xfrm>
            <a:off x="8434692" y="93786"/>
            <a:ext cx="644708" cy="920576"/>
          </a:xfrm>
          <a:prstGeom prst="rect">
            <a:avLst/>
          </a:prstGeom>
        </p:spPr>
      </p:pic>
    </p:spTree>
    <p:extLst>
      <p:ext uri="{BB962C8B-B14F-4D97-AF65-F5344CB8AC3E}">
        <p14:creationId xmlns:p14="http://schemas.microsoft.com/office/powerpoint/2010/main" val="1136255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5572533" y="-1843126"/>
            <a:ext cx="3327168"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8528752" y="6409400"/>
            <a:ext cx="210038"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3" y="6455742"/>
            <a:ext cx="220845" cy="187367"/>
          </a:xfrm>
        </p:spPr>
        <p:txBody>
          <a:bodyPr lIns="0" tIns="0" rIns="0" bIns="0"/>
          <a:lstStyle>
            <a:lvl1pPr algn="ctr">
              <a:defRPr sz="675">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386955" y="1681163"/>
            <a:ext cx="3868340" cy="823912"/>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386955" y="2505075"/>
            <a:ext cx="3868340"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4629151" y="1681163"/>
            <a:ext cx="3887391" cy="823912"/>
          </a:xfrm>
        </p:spPr>
        <p:txBody>
          <a:bodyPr anchor="b"/>
          <a:lstStyle>
            <a:lvl1pPr marL="0" indent="0">
              <a:buNone/>
              <a:defRPr sz="1800" b="1">
                <a:solidFill>
                  <a:schemeClr val="accent5"/>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4629151" y="2505075"/>
            <a:ext cx="3887391"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386954" y="246621"/>
            <a:ext cx="8362950" cy="920336"/>
          </a:xfrm>
        </p:spPr>
        <p:txBody>
          <a:bodyPr lIns="0" tIns="0" rIns="0" bIns="0" anchor="b">
            <a:noAutofit/>
          </a:bodyPr>
          <a:lstStyle>
            <a:lvl1pPr>
              <a:defRPr sz="2400" b="1" cap="all" baseline="0"/>
            </a:lvl1pPr>
          </a:lstStyle>
          <a:p>
            <a:r>
              <a:rPr lang="en-US" noProof="0"/>
              <a:t>Click to edit Master title style</a:t>
            </a:r>
            <a:endParaRPr lang="en-US" noProof="0" dirty="0"/>
          </a:p>
        </p:txBody>
      </p:sp>
      <p:pic>
        <p:nvPicPr>
          <p:cNvPr id="2" name="Picture 1">
            <a:extLst>
              <a:ext uri="{FF2B5EF4-FFF2-40B4-BE49-F238E27FC236}">
                <a16:creationId xmlns:a16="http://schemas.microsoft.com/office/drawing/2014/main" id="{F909C0D8-D794-40E7-A78D-1A0104AF9AC1}"/>
              </a:ext>
            </a:extLst>
          </p:cNvPr>
          <p:cNvPicPr>
            <a:picLocks noChangeAspect="1"/>
          </p:cNvPicPr>
          <p:nvPr userDrawn="1"/>
        </p:nvPicPr>
        <p:blipFill>
          <a:blip r:embed="rId2"/>
          <a:stretch>
            <a:fillRect/>
          </a:stretch>
        </p:blipFill>
        <p:spPr>
          <a:xfrm>
            <a:off x="8462816" y="108512"/>
            <a:ext cx="644708" cy="920576"/>
          </a:xfrm>
          <a:prstGeom prst="rect">
            <a:avLst/>
          </a:prstGeom>
        </p:spPr>
      </p:pic>
    </p:spTree>
    <p:extLst>
      <p:ext uri="{BB962C8B-B14F-4D97-AF65-F5344CB8AC3E}">
        <p14:creationId xmlns:p14="http://schemas.microsoft.com/office/powerpoint/2010/main" val="3174207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859B3E-12DC-4046-AB86-6CB3B9E77CA6}"/>
              </a:ext>
            </a:extLst>
          </p:cNvPr>
          <p:cNvPicPr>
            <a:picLocks noChangeAspect="1"/>
          </p:cNvPicPr>
          <p:nvPr userDrawn="1"/>
        </p:nvPicPr>
        <p:blipFill>
          <a:blip r:embed="rId2"/>
          <a:stretch>
            <a:fillRect/>
          </a:stretch>
        </p:blipFill>
        <p:spPr>
          <a:xfrm>
            <a:off x="8465299" y="91042"/>
            <a:ext cx="644708" cy="920576"/>
          </a:xfrm>
          <a:prstGeom prst="rect">
            <a:avLst/>
          </a:prstGeom>
        </p:spPr>
      </p:pic>
    </p:spTree>
    <p:extLst>
      <p:ext uri="{BB962C8B-B14F-4D97-AF65-F5344CB8AC3E}">
        <p14:creationId xmlns:p14="http://schemas.microsoft.com/office/powerpoint/2010/main" val="3334403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8528752" y="6409400"/>
            <a:ext cx="210038"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3" y="6455742"/>
            <a:ext cx="220845" cy="187367"/>
          </a:xfrm>
        </p:spPr>
        <p:txBody>
          <a:bodyPr lIns="0" tIns="0" rIns="0" bIns="0"/>
          <a:lstStyle>
            <a:lvl1pPr algn="ctr">
              <a:defRPr sz="675">
                <a:solidFill>
                  <a:schemeClr val="bg1"/>
                </a:solidFill>
                <a:latin typeface="+mn-lt"/>
              </a:defRPr>
            </a:lvl1pPr>
          </a:lstStyle>
          <a:p>
            <a:fld id="{9EC71654-96A5-4280-94F3-931C61A9F92C}" type="slidenum">
              <a:rPr lang="en-US" noProof="0" smtClean="0"/>
              <a:pPr/>
              <a:t>‹#›</a:t>
            </a:fld>
            <a:endParaRPr lang="en-US" noProof="0" dirty="0"/>
          </a:p>
        </p:txBody>
      </p:sp>
      <p:pic>
        <p:nvPicPr>
          <p:cNvPr id="2" name="Picture 1">
            <a:extLst>
              <a:ext uri="{FF2B5EF4-FFF2-40B4-BE49-F238E27FC236}">
                <a16:creationId xmlns:a16="http://schemas.microsoft.com/office/drawing/2014/main" id="{5F149D5A-F148-4977-9A26-0664A1390CCB}"/>
              </a:ext>
            </a:extLst>
          </p:cNvPr>
          <p:cNvPicPr>
            <a:picLocks noChangeAspect="1"/>
          </p:cNvPicPr>
          <p:nvPr userDrawn="1"/>
        </p:nvPicPr>
        <p:blipFill>
          <a:blip r:embed="rId2"/>
          <a:stretch>
            <a:fillRect/>
          </a:stretch>
        </p:blipFill>
        <p:spPr>
          <a:xfrm>
            <a:off x="8434693" y="93786"/>
            <a:ext cx="644708" cy="920576"/>
          </a:xfrm>
          <a:prstGeom prst="rect">
            <a:avLst/>
          </a:prstGeom>
        </p:spPr>
      </p:pic>
    </p:spTree>
    <p:extLst>
      <p:ext uri="{BB962C8B-B14F-4D97-AF65-F5344CB8AC3E}">
        <p14:creationId xmlns:p14="http://schemas.microsoft.com/office/powerpoint/2010/main" val="4030620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1C715E-F4D9-3B42-A022-47A7E39B5FFB}"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D5AFA-CF35-6346-8FEC-3F20FD1CF939}" type="slidenum">
              <a:rPr lang="en-US" smtClean="0"/>
              <a:t>‹#›</a:t>
            </a:fld>
            <a:endParaRPr lang="en-US"/>
          </a:p>
        </p:txBody>
      </p:sp>
    </p:spTree>
    <p:extLst>
      <p:ext uri="{BB962C8B-B14F-4D97-AF65-F5344CB8AC3E}">
        <p14:creationId xmlns:p14="http://schemas.microsoft.com/office/powerpoint/2010/main" val="368089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23850" y="238541"/>
            <a:ext cx="8497092" cy="616455"/>
          </a:xfrm>
          <a:prstGeom prst="rect">
            <a:avLst/>
          </a:prstGeom>
        </p:spPr>
        <p:txBody>
          <a:bodyPr anchor="ctr" anchorCtr="0">
            <a:noAutofit/>
          </a:bodyPr>
          <a:lstStyle>
            <a:lvl1pPr>
              <a:lnSpc>
                <a:spcPct val="100000"/>
              </a:lnSpc>
              <a:defRPr/>
            </a:lvl1pPr>
          </a:lstStyle>
          <a:p>
            <a:r>
              <a:rPr lang="de-DE" dirty="0"/>
              <a:t>Titelmasterformat durch Klicken bearbeiten</a:t>
            </a:r>
          </a:p>
        </p:txBody>
      </p:sp>
      <p:sp>
        <p:nvSpPr>
          <p:cNvPr id="9" name="Textplatzhalter 7"/>
          <p:cNvSpPr>
            <a:spLocks noGrp="1"/>
          </p:cNvSpPr>
          <p:nvPr>
            <p:ph type="body" sz="quarter" idx="13"/>
          </p:nvPr>
        </p:nvSpPr>
        <p:spPr bwMode="gray">
          <a:xfrm>
            <a:off x="323850" y="854994"/>
            <a:ext cx="8496300" cy="336244"/>
          </a:xfrm>
          <a:prstGeom prst="rect">
            <a:avLst/>
          </a:prstGeom>
        </p:spPr>
        <p:txBody>
          <a:bodyPr lIns="0" tIns="0" rIns="0" bIns="0" anchor="t" anchorCtr="0">
            <a:noAutofit/>
          </a:bodyPr>
          <a:lstStyle>
            <a:lvl1pPr marL="0" indent="0">
              <a:buNone/>
              <a:defRPr sz="1500"/>
            </a:lvl1pPr>
          </a:lstStyle>
          <a:p>
            <a:pPr lvl="0"/>
            <a:r>
              <a:rPr lang="de-DE" dirty="0"/>
              <a:t>Textmasterformate durch Klicken bearbeiten</a:t>
            </a:r>
          </a:p>
        </p:txBody>
      </p:sp>
    </p:spTree>
    <p:extLst>
      <p:ext uri="{BB962C8B-B14F-4D97-AF65-F5344CB8AC3E}">
        <p14:creationId xmlns:p14="http://schemas.microsoft.com/office/powerpoint/2010/main" val="12841108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771525" y="1485900"/>
            <a:ext cx="18669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2705100" y="1485900"/>
            <a:ext cx="1866900" cy="2576848"/>
          </a:xfrm>
          <a:prstGeom prst="ellipse">
            <a:avLst/>
          </a:prstGeom>
        </p:spPr>
        <p:txBody>
          <a:bodyPr/>
          <a:lstStyle/>
          <a:p>
            <a:endParaRPr lang="ru-RU"/>
          </a:p>
        </p:txBody>
      </p:sp>
      <p:sp>
        <p:nvSpPr>
          <p:cNvPr id="9" name="Рисунок 8"/>
          <p:cNvSpPr>
            <a:spLocks noGrp="1"/>
          </p:cNvSpPr>
          <p:nvPr>
            <p:ph type="pic" sz="quarter" idx="15"/>
          </p:nvPr>
        </p:nvSpPr>
        <p:spPr>
          <a:xfrm>
            <a:off x="4638675" y="1485900"/>
            <a:ext cx="1866900" cy="2576848"/>
          </a:xfrm>
          <a:prstGeom prst="ellipse">
            <a:avLst/>
          </a:prstGeom>
        </p:spPr>
        <p:txBody>
          <a:bodyPr/>
          <a:lstStyle/>
          <a:p>
            <a:endParaRPr lang="ru-RU"/>
          </a:p>
        </p:txBody>
      </p:sp>
      <p:sp>
        <p:nvSpPr>
          <p:cNvPr id="10" name="Рисунок 8"/>
          <p:cNvSpPr>
            <a:spLocks noGrp="1"/>
          </p:cNvSpPr>
          <p:nvPr>
            <p:ph type="pic" sz="quarter" idx="16"/>
          </p:nvPr>
        </p:nvSpPr>
        <p:spPr>
          <a:xfrm>
            <a:off x="6572250" y="1485900"/>
            <a:ext cx="1866900" cy="2576848"/>
          </a:xfrm>
          <a:prstGeom prst="ellipse">
            <a:avLst/>
          </a:prstGeom>
        </p:spPr>
        <p:txBody>
          <a:bodyPr/>
          <a:lstStyle/>
          <a:p>
            <a:endParaRPr lang="ru-RU"/>
          </a:p>
        </p:txBody>
      </p:sp>
    </p:spTree>
    <p:extLst>
      <p:ext uri="{BB962C8B-B14F-4D97-AF65-F5344CB8AC3E}">
        <p14:creationId xmlns:p14="http://schemas.microsoft.com/office/powerpoint/2010/main" val="4182177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771525" y="1485900"/>
            <a:ext cx="18669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2705100" y="1485900"/>
            <a:ext cx="1866900" cy="2576848"/>
          </a:xfrm>
          <a:prstGeom prst="ellipse">
            <a:avLst/>
          </a:prstGeom>
        </p:spPr>
        <p:txBody>
          <a:bodyPr/>
          <a:lstStyle/>
          <a:p>
            <a:endParaRPr lang="ru-RU"/>
          </a:p>
        </p:txBody>
      </p:sp>
      <p:sp>
        <p:nvSpPr>
          <p:cNvPr id="9" name="Рисунок 8"/>
          <p:cNvSpPr>
            <a:spLocks noGrp="1"/>
          </p:cNvSpPr>
          <p:nvPr>
            <p:ph type="pic" sz="quarter" idx="15"/>
          </p:nvPr>
        </p:nvSpPr>
        <p:spPr>
          <a:xfrm>
            <a:off x="4638675" y="1485900"/>
            <a:ext cx="1866900" cy="2576848"/>
          </a:xfrm>
          <a:prstGeom prst="ellipse">
            <a:avLst/>
          </a:prstGeom>
        </p:spPr>
        <p:txBody>
          <a:bodyPr/>
          <a:lstStyle/>
          <a:p>
            <a:endParaRPr lang="ru-RU"/>
          </a:p>
        </p:txBody>
      </p:sp>
      <p:sp>
        <p:nvSpPr>
          <p:cNvPr id="10" name="Рисунок 8"/>
          <p:cNvSpPr>
            <a:spLocks noGrp="1"/>
          </p:cNvSpPr>
          <p:nvPr>
            <p:ph type="pic" sz="quarter" idx="16"/>
          </p:nvPr>
        </p:nvSpPr>
        <p:spPr>
          <a:xfrm>
            <a:off x="6572250" y="1485900"/>
            <a:ext cx="1866900" cy="2576848"/>
          </a:xfrm>
          <a:prstGeom prst="ellipse">
            <a:avLst/>
          </a:prstGeom>
        </p:spPr>
        <p:txBody>
          <a:bodyPr/>
          <a:lstStyle/>
          <a:p>
            <a:endParaRPr lang="ru-RU"/>
          </a:p>
        </p:txBody>
      </p:sp>
    </p:spTree>
    <p:extLst>
      <p:ext uri="{BB962C8B-B14F-4D97-AF65-F5344CB8AC3E}">
        <p14:creationId xmlns:p14="http://schemas.microsoft.com/office/powerpoint/2010/main" val="2438757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37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8658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771525" y="1485900"/>
            <a:ext cx="18669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2705100" y="1485900"/>
            <a:ext cx="1866900" cy="2576848"/>
          </a:xfrm>
          <a:prstGeom prst="ellipse">
            <a:avLst/>
          </a:prstGeom>
        </p:spPr>
        <p:txBody>
          <a:bodyPr/>
          <a:lstStyle/>
          <a:p>
            <a:endParaRPr lang="ru-RU"/>
          </a:p>
        </p:txBody>
      </p:sp>
      <p:sp>
        <p:nvSpPr>
          <p:cNvPr id="9" name="Рисунок 8"/>
          <p:cNvSpPr>
            <a:spLocks noGrp="1"/>
          </p:cNvSpPr>
          <p:nvPr>
            <p:ph type="pic" sz="quarter" idx="15"/>
          </p:nvPr>
        </p:nvSpPr>
        <p:spPr>
          <a:xfrm>
            <a:off x="4638675" y="1485900"/>
            <a:ext cx="1866900" cy="2576848"/>
          </a:xfrm>
          <a:prstGeom prst="ellipse">
            <a:avLst/>
          </a:prstGeom>
        </p:spPr>
        <p:txBody>
          <a:bodyPr/>
          <a:lstStyle/>
          <a:p>
            <a:endParaRPr lang="ru-RU"/>
          </a:p>
        </p:txBody>
      </p:sp>
      <p:sp>
        <p:nvSpPr>
          <p:cNvPr id="10" name="Рисунок 8"/>
          <p:cNvSpPr>
            <a:spLocks noGrp="1"/>
          </p:cNvSpPr>
          <p:nvPr>
            <p:ph type="pic" sz="quarter" idx="16"/>
          </p:nvPr>
        </p:nvSpPr>
        <p:spPr>
          <a:xfrm>
            <a:off x="6572250" y="1485900"/>
            <a:ext cx="1866900" cy="2576848"/>
          </a:xfrm>
          <a:prstGeom prst="ellipse">
            <a:avLst/>
          </a:prstGeom>
        </p:spPr>
        <p:txBody>
          <a:bodyPr/>
          <a:lstStyle/>
          <a:p>
            <a:endParaRPr lang="ru-RU"/>
          </a:p>
        </p:txBody>
      </p:sp>
    </p:spTree>
    <p:extLst>
      <p:ext uri="{BB962C8B-B14F-4D97-AF65-F5344CB8AC3E}">
        <p14:creationId xmlns:p14="http://schemas.microsoft.com/office/powerpoint/2010/main" val="26004384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771525" y="1485900"/>
            <a:ext cx="18669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2705100" y="1485900"/>
            <a:ext cx="1866900" cy="2576848"/>
          </a:xfrm>
          <a:prstGeom prst="ellipse">
            <a:avLst/>
          </a:prstGeom>
        </p:spPr>
        <p:txBody>
          <a:bodyPr/>
          <a:lstStyle/>
          <a:p>
            <a:endParaRPr lang="ru-RU"/>
          </a:p>
        </p:txBody>
      </p:sp>
      <p:sp>
        <p:nvSpPr>
          <p:cNvPr id="9" name="Рисунок 8"/>
          <p:cNvSpPr>
            <a:spLocks noGrp="1"/>
          </p:cNvSpPr>
          <p:nvPr>
            <p:ph type="pic" sz="quarter" idx="15"/>
          </p:nvPr>
        </p:nvSpPr>
        <p:spPr>
          <a:xfrm>
            <a:off x="4638675" y="1485900"/>
            <a:ext cx="1866900" cy="2576848"/>
          </a:xfrm>
          <a:prstGeom prst="ellipse">
            <a:avLst/>
          </a:prstGeom>
        </p:spPr>
        <p:txBody>
          <a:bodyPr/>
          <a:lstStyle/>
          <a:p>
            <a:endParaRPr lang="ru-RU"/>
          </a:p>
        </p:txBody>
      </p:sp>
      <p:sp>
        <p:nvSpPr>
          <p:cNvPr id="10" name="Рисунок 8"/>
          <p:cNvSpPr>
            <a:spLocks noGrp="1"/>
          </p:cNvSpPr>
          <p:nvPr>
            <p:ph type="pic" sz="quarter" idx="16"/>
          </p:nvPr>
        </p:nvSpPr>
        <p:spPr>
          <a:xfrm>
            <a:off x="6572250" y="1485900"/>
            <a:ext cx="1866900" cy="2576848"/>
          </a:xfrm>
          <a:prstGeom prst="ellipse">
            <a:avLst/>
          </a:prstGeom>
        </p:spPr>
        <p:txBody>
          <a:bodyPr/>
          <a:lstStyle/>
          <a:p>
            <a:endParaRPr lang="ru-RU"/>
          </a:p>
        </p:txBody>
      </p:sp>
    </p:spTree>
    <p:extLst>
      <p:ext uri="{BB962C8B-B14F-4D97-AF65-F5344CB8AC3E}">
        <p14:creationId xmlns:p14="http://schemas.microsoft.com/office/powerpoint/2010/main" val="1596198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771525" y="1485900"/>
            <a:ext cx="18669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2705100" y="1485900"/>
            <a:ext cx="1866900" cy="2576848"/>
          </a:xfrm>
          <a:prstGeom prst="ellipse">
            <a:avLst/>
          </a:prstGeom>
        </p:spPr>
        <p:txBody>
          <a:bodyPr/>
          <a:lstStyle/>
          <a:p>
            <a:endParaRPr lang="ru-RU"/>
          </a:p>
        </p:txBody>
      </p:sp>
      <p:sp>
        <p:nvSpPr>
          <p:cNvPr id="9" name="Рисунок 8"/>
          <p:cNvSpPr>
            <a:spLocks noGrp="1"/>
          </p:cNvSpPr>
          <p:nvPr>
            <p:ph type="pic" sz="quarter" idx="15"/>
          </p:nvPr>
        </p:nvSpPr>
        <p:spPr>
          <a:xfrm>
            <a:off x="4638675" y="1485900"/>
            <a:ext cx="1866900" cy="2576848"/>
          </a:xfrm>
          <a:prstGeom prst="ellipse">
            <a:avLst/>
          </a:prstGeom>
        </p:spPr>
        <p:txBody>
          <a:bodyPr/>
          <a:lstStyle/>
          <a:p>
            <a:endParaRPr lang="ru-RU"/>
          </a:p>
        </p:txBody>
      </p:sp>
      <p:sp>
        <p:nvSpPr>
          <p:cNvPr id="10" name="Рисунок 8"/>
          <p:cNvSpPr>
            <a:spLocks noGrp="1"/>
          </p:cNvSpPr>
          <p:nvPr>
            <p:ph type="pic" sz="quarter" idx="16"/>
          </p:nvPr>
        </p:nvSpPr>
        <p:spPr>
          <a:xfrm>
            <a:off x="6572250" y="1485900"/>
            <a:ext cx="1866900" cy="2576848"/>
          </a:xfrm>
          <a:prstGeom prst="ellipse">
            <a:avLst/>
          </a:prstGeom>
        </p:spPr>
        <p:txBody>
          <a:bodyPr/>
          <a:lstStyle/>
          <a:p>
            <a:endParaRPr lang="ru-RU"/>
          </a:p>
        </p:txBody>
      </p:sp>
    </p:spTree>
    <p:extLst>
      <p:ext uri="{BB962C8B-B14F-4D97-AF65-F5344CB8AC3E}">
        <p14:creationId xmlns:p14="http://schemas.microsoft.com/office/powerpoint/2010/main" val="5515563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250257" y="356631"/>
            <a:ext cx="8643486" cy="471365"/>
          </a:xfrm>
          <a:prstGeom prst="rect">
            <a:avLst/>
          </a:prstGeom>
        </p:spPr>
        <p:txBody>
          <a:bodyPr wrap="none" lIns="0" tIns="0" rIns="0" bIns="0" anchor="ctr">
            <a:noAutofit/>
          </a:bodyPr>
          <a:lstStyle>
            <a:lvl1pPr algn="ctr">
              <a:defRPr sz="18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250259" y="825953"/>
            <a:ext cx="8643485" cy="267661"/>
          </a:xfrm>
          <a:prstGeom prst="rect">
            <a:avLst/>
          </a:prstGeom>
        </p:spPr>
        <p:txBody>
          <a:bodyPr wrap="square" lIns="0" tIns="0" rIns="0" bIns="0" anchor="ctr">
            <a:noAutofit/>
          </a:bodyPr>
          <a:lstStyle>
            <a:lvl1pPr marL="0" indent="0" algn="ctr">
              <a:buNone/>
              <a:defRPr sz="900" b="1" i="0" baseline="0">
                <a:solidFill>
                  <a:schemeClr val="bg1">
                    <a:lumMod val="50000"/>
                  </a:schemeClr>
                </a:solidFill>
                <a:latin typeface="+mn-lt"/>
              </a:defRPr>
            </a:lvl1pPr>
            <a:lvl2pPr marL="342892" indent="0">
              <a:buNone/>
              <a:defRPr sz="900"/>
            </a:lvl2pPr>
            <a:lvl3pPr marL="685784" indent="0">
              <a:buNone/>
              <a:defRPr sz="750"/>
            </a:lvl3pPr>
            <a:lvl4pPr marL="1028675"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2" indent="0">
              <a:buNone/>
              <a:defRPr sz="675"/>
            </a:lvl9pPr>
          </a:lstStyle>
          <a:p>
            <a:pPr lvl="0"/>
            <a:r>
              <a:rPr lang="en-US" dirty="0"/>
              <a:t>Subtext Goes Here</a:t>
            </a:r>
          </a:p>
        </p:txBody>
      </p:sp>
    </p:spTree>
    <p:extLst>
      <p:ext uri="{BB962C8B-B14F-4D97-AF65-F5344CB8AC3E}">
        <p14:creationId xmlns:p14="http://schemas.microsoft.com/office/powerpoint/2010/main" val="3944995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771525" y="1485900"/>
            <a:ext cx="18669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2705100" y="1485900"/>
            <a:ext cx="1866900" cy="2576848"/>
          </a:xfrm>
          <a:prstGeom prst="ellipse">
            <a:avLst/>
          </a:prstGeom>
        </p:spPr>
        <p:txBody>
          <a:bodyPr/>
          <a:lstStyle/>
          <a:p>
            <a:endParaRPr lang="ru-RU"/>
          </a:p>
        </p:txBody>
      </p:sp>
      <p:sp>
        <p:nvSpPr>
          <p:cNvPr id="9" name="Рисунок 8"/>
          <p:cNvSpPr>
            <a:spLocks noGrp="1"/>
          </p:cNvSpPr>
          <p:nvPr>
            <p:ph type="pic" sz="quarter" idx="15"/>
          </p:nvPr>
        </p:nvSpPr>
        <p:spPr>
          <a:xfrm>
            <a:off x="4638675" y="1485900"/>
            <a:ext cx="1866900" cy="2576848"/>
          </a:xfrm>
          <a:prstGeom prst="ellipse">
            <a:avLst/>
          </a:prstGeom>
        </p:spPr>
        <p:txBody>
          <a:bodyPr/>
          <a:lstStyle/>
          <a:p>
            <a:endParaRPr lang="ru-RU"/>
          </a:p>
        </p:txBody>
      </p:sp>
      <p:sp>
        <p:nvSpPr>
          <p:cNvPr id="10" name="Рисунок 8"/>
          <p:cNvSpPr>
            <a:spLocks noGrp="1"/>
          </p:cNvSpPr>
          <p:nvPr>
            <p:ph type="pic" sz="quarter" idx="16"/>
          </p:nvPr>
        </p:nvSpPr>
        <p:spPr>
          <a:xfrm>
            <a:off x="6572250" y="1485900"/>
            <a:ext cx="1866900" cy="2576848"/>
          </a:xfrm>
          <a:prstGeom prst="ellipse">
            <a:avLst/>
          </a:prstGeom>
        </p:spPr>
        <p:txBody>
          <a:bodyPr/>
          <a:lstStyle/>
          <a:p>
            <a:endParaRPr lang="ru-RU"/>
          </a:p>
        </p:txBody>
      </p:sp>
    </p:spTree>
    <p:extLst>
      <p:ext uri="{BB962C8B-B14F-4D97-AF65-F5344CB8AC3E}">
        <p14:creationId xmlns:p14="http://schemas.microsoft.com/office/powerpoint/2010/main" val="805492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1C715E-F4D9-3B42-A022-47A7E39B5FFB}"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D5AFA-CF35-6346-8FEC-3F20FD1CF939}" type="slidenum">
              <a:rPr lang="en-US" smtClean="0"/>
              <a:t>‹#›</a:t>
            </a:fld>
            <a:endParaRPr lang="en-US"/>
          </a:p>
        </p:txBody>
      </p:sp>
    </p:spTree>
    <p:extLst>
      <p:ext uri="{BB962C8B-B14F-4D97-AF65-F5344CB8AC3E}">
        <p14:creationId xmlns:p14="http://schemas.microsoft.com/office/powerpoint/2010/main" val="2619282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771525" y="1485900"/>
            <a:ext cx="18669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2705100" y="1485900"/>
            <a:ext cx="1866900" cy="2576848"/>
          </a:xfrm>
          <a:prstGeom prst="ellipse">
            <a:avLst/>
          </a:prstGeom>
        </p:spPr>
        <p:txBody>
          <a:bodyPr/>
          <a:lstStyle/>
          <a:p>
            <a:endParaRPr lang="ru-RU"/>
          </a:p>
        </p:txBody>
      </p:sp>
      <p:sp>
        <p:nvSpPr>
          <p:cNvPr id="9" name="Рисунок 8"/>
          <p:cNvSpPr>
            <a:spLocks noGrp="1"/>
          </p:cNvSpPr>
          <p:nvPr>
            <p:ph type="pic" sz="quarter" idx="15"/>
          </p:nvPr>
        </p:nvSpPr>
        <p:spPr>
          <a:xfrm>
            <a:off x="4638675" y="1485900"/>
            <a:ext cx="1866900" cy="2576848"/>
          </a:xfrm>
          <a:prstGeom prst="ellipse">
            <a:avLst/>
          </a:prstGeom>
        </p:spPr>
        <p:txBody>
          <a:bodyPr/>
          <a:lstStyle/>
          <a:p>
            <a:endParaRPr lang="ru-RU"/>
          </a:p>
        </p:txBody>
      </p:sp>
      <p:sp>
        <p:nvSpPr>
          <p:cNvPr id="10" name="Рисунок 8"/>
          <p:cNvSpPr>
            <a:spLocks noGrp="1"/>
          </p:cNvSpPr>
          <p:nvPr>
            <p:ph type="pic" sz="quarter" idx="16"/>
          </p:nvPr>
        </p:nvSpPr>
        <p:spPr>
          <a:xfrm>
            <a:off x="6572250" y="1485900"/>
            <a:ext cx="1866900" cy="2576848"/>
          </a:xfrm>
          <a:prstGeom prst="ellipse">
            <a:avLst/>
          </a:prstGeom>
        </p:spPr>
        <p:txBody>
          <a:bodyPr/>
          <a:lstStyle/>
          <a:p>
            <a:endParaRPr lang="ru-RU"/>
          </a:p>
        </p:txBody>
      </p:sp>
    </p:spTree>
    <p:extLst>
      <p:ext uri="{BB962C8B-B14F-4D97-AF65-F5344CB8AC3E}">
        <p14:creationId xmlns:p14="http://schemas.microsoft.com/office/powerpoint/2010/main" val="1240489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3AFAD68-BFAF-48F1-A547-8097DA209E4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AF813F-2A67-40C8-8CBD-76927C5F10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16E9D2-AF09-4624-BDE5-6978135B17A1}"/>
              </a:ext>
            </a:extLst>
          </p:cNvPr>
          <p:cNvSpPr>
            <a:spLocks noGrp="1"/>
          </p:cNvSpPr>
          <p:nvPr>
            <p:ph type="sldNum" sz="quarter" idx="12"/>
          </p:nvPr>
        </p:nvSpPr>
        <p:spPr/>
        <p:txBody>
          <a:bodyPr/>
          <a:lstStyle/>
          <a:p>
            <a:fld id="{9EC71654-96A5-4280-94F3-931C61A9F92C}" type="slidenum">
              <a:rPr lang="en-US" noProof="0" smtClean="0"/>
              <a:pPr/>
              <a:t>‹#›</a:t>
            </a:fld>
            <a:endParaRPr lang="en-US" noProof="0" dirty="0"/>
          </a:p>
        </p:txBody>
      </p:sp>
      <p:sp>
        <p:nvSpPr>
          <p:cNvPr id="11" name="Rectangle 10">
            <a:extLst>
              <a:ext uri="{FF2B5EF4-FFF2-40B4-BE49-F238E27FC236}">
                <a16:creationId xmlns:a16="http://schemas.microsoft.com/office/drawing/2014/main" id="{7C734BA7-FA00-40E6-92B2-2203D103F38E}"/>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bg1"/>
              </a:solidFill>
            </a:endParaRPr>
          </a:p>
        </p:txBody>
      </p:sp>
      <p:pic>
        <p:nvPicPr>
          <p:cNvPr id="15" name="Picture 14">
            <a:extLst>
              <a:ext uri="{FF2B5EF4-FFF2-40B4-BE49-F238E27FC236}">
                <a16:creationId xmlns:a16="http://schemas.microsoft.com/office/drawing/2014/main" id="{E2BE7C70-BD37-40FF-B17E-7F38CCB5EF87}"/>
              </a:ext>
            </a:extLst>
          </p:cNvPr>
          <p:cNvPicPr>
            <a:picLocks noChangeAspect="1"/>
          </p:cNvPicPr>
          <p:nvPr userDrawn="1"/>
        </p:nvPicPr>
        <p:blipFill>
          <a:blip r:embed="rId2"/>
          <a:stretch>
            <a:fillRect/>
          </a:stretch>
        </p:blipFill>
        <p:spPr>
          <a:xfrm>
            <a:off x="8496338" y="41390"/>
            <a:ext cx="594048" cy="776191"/>
          </a:xfrm>
          <a:prstGeom prst="rect">
            <a:avLst/>
          </a:prstGeom>
        </p:spPr>
      </p:pic>
    </p:spTree>
    <p:extLst>
      <p:ext uri="{BB962C8B-B14F-4D97-AF65-F5344CB8AC3E}">
        <p14:creationId xmlns:p14="http://schemas.microsoft.com/office/powerpoint/2010/main" val="26286284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57007C7-9142-4BDE-A920-B8C176A7C79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B3F4023-5875-4A1C-BE4D-BD75F6C19896}"/>
              </a:ext>
            </a:extLst>
          </p:cNvPr>
          <p:cNvSpPr>
            <a:spLocks noGrp="1"/>
          </p:cNvSpPr>
          <p:nvPr>
            <p:ph type="ftr" sz="quarter" idx="11"/>
          </p:nvPr>
        </p:nvSpPr>
        <p:spPr/>
        <p:txBody>
          <a:bodyPr/>
          <a:lstStyle/>
          <a:p>
            <a:r>
              <a:rPr lang="en-US"/>
              <a:t>4</a:t>
            </a:r>
          </a:p>
        </p:txBody>
      </p:sp>
      <p:sp>
        <p:nvSpPr>
          <p:cNvPr id="6" name="Slide Number Placeholder 5">
            <a:extLst>
              <a:ext uri="{FF2B5EF4-FFF2-40B4-BE49-F238E27FC236}">
                <a16:creationId xmlns:a16="http://schemas.microsoft.com/office/drawing/2014/main" id="{25B46471-EA37-4582-9539-E8C86A30A8AD}"/>
              </a:ext>
            </a:extLst>
          </p:cNvPr>
          <p:cNvSpPr>
            <a:spLocks noGrp="1"/>
          </p:cNvSpPr>
          <p:nvPr>
            <p:ph type="sldNum" sz="quarter" idx="12"/>
          </p:nvPr>
        </p:nvSpPr>
        <p:spPr/>
        <p:txBody>
          <a:bodyPr/>
          <a:lstStyle/>
          <a:p>
            <a:fld id="{9EC71654-96A5-4280-94F3-931C61A9F92C}" type="slidenum">
              <a:rPr lang="en-US" noProof="0" smtClean="0"/>
              <a:pPr/>
              <a:t>‹#›</a:t>
            </a:fld>
            <a:endParaRPr lang="en-US" noProof="0" dirty="0"/>
          </a:p>
        </p:txBody>
      </p:sp>
      <p:pic>
        <p:nvPicPr>
          <p:cNvPr id="8" name="Picture 7">
            <a:extLst>
              <a:ext uri="{FF2B5EF4-FFF2-40B4-BE49-F238E27FC236}">
                <a16:creationId xmlns:a16="http://schemas.microsoft.com/office/drawing/2014/main" id="{C6292A6D-9564-4E40-9992-7315E8439BF3}"/>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352230" y="6260510"/>
            <a:ext cx="806570" cy="414929"/>
          </a:xfrm>
          <a:prstGeom prst="rect">
            <a:avLst/>
          </a:prstGeom>
        </p:spPr>
      </p:pic>
      <p:sp>
        <p:nvSpPr>
          <p:cNvPr id="9" name="Oval 8">
            <a:extLst>
              <a:ext uri="{FF2B5EF4-FFF2-40B4-BE49-F238E27FC236}">
                <a16:creationId xmlns:a16="http://schemas.microsoft.com/office/drawing/2014/main" id="{2C109375-7FF7-4520-9F05-501D67723859}"/>
              </a:ext>
            </a:extLst>
          </p:cNvPr>
          <p:cNvSpPr/>
          <p:nvPr userDrawn="1"/>
        </p:nvSpPr>
        <p:spPr>
          <a:xfrm>
            <a:off x="8528752" y="6409400"/>
            <a:ext cx="210038"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pic>
        <p:nvPicPr>
          <p:cNvPr id="15" name="Picture 14">
            <a:extLst>
              <a:ext uri="{FF2B5EF4-FFF2-40B4-BE49-F238E27FC236}">
                <a16:creationId xmlns:a16="http://schemas.microsoft.com/office/drawing/2014/main" id="{99754340-7918-448C-A943-9AEF43E7C923}"/>
              </a:ext>
            </a:extLst>
          </p:cNvPr>
          <p:cNvPicPr>
            <a:picLocks noChangeAspect="1"/>
          </p:cNvPicPr>
          <p:nvPr userDrawn="1"/>
        </p:nvPicPr>
        <p:blipFill>
          <a:blip r:embed="rId3"/>
          <a:stretch>
            <a:fillRect/>
          </a:stretch>
        </p:blipFill>
        <p:spPr>
          <a:xfrm>
            <a:off x="8469333" y="49759"/>
            <a:ext cx="644708" cy="920576"/>
          </a:xfrm>
          <a:prstGeom prst="rect">
            <a:avLst/>
          </a:prstGeom>
        </p:spPr>
      </p:pic>
    </p:spTree>
    <p:extLst>
      <p:ext uri="{BB962C8B-B14F-4D97-AF65-F5344CB8AC3E}">
        <p14:creationId xmlns:p14="http://schemas.microsoft.com/office/powerpoint/2010/main" val="3513800419"/>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E8536F9-DF73-4E7A-B23C-B7537AA59BA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6F2691C-A84B-45DB-8DE1-160F0ACC14E8}"/>
              </a:ext>
            </a:extLst>
          </p:cNvPr>
          <p:cNvSpPr>
            <a:spLocks noGrp="1"/>
          </p:cNvSpPr>
          <p:nvPr>
            <p:ph type="ftr" sz="quarter" idx="11"/>
          </p:nvPr>
        </p:nvSpPr>
        <p:spPr/>
        <p:txBody>
          <a:bodyPr/>
          <a:lstStyle/>
          <a:p>
            <a:r>
              <a:rPr lang="en-US"/>
              <a:t>4</a:t>
            </a:r>
          </a:p>
        </p:txBody>
      </p:sp>
      <p:sp>
        <p:nvSpPr>
          <p:cNvPr id="7" name="Slide Number Placeholder 6">
            <a:extLst>
              <a:ext uri="{FF2B5EF4-FFF2-40B4-BE49-F238E27FC236}">
                <a16:creationId xmlns:a16="http://schemas.microsoft.com/office/drawing/2014/main" id="{AE2D6770-EEA6-4CA1-8100-7543011A9617}"/>
              </a:ext>
            </a:extLst>
          </p:cNvPr>
          <p:cNvSpPr>
            <a:spLocks noGrp="1"/>
          </p:cNvSpPr>
          <p:nvPr>
            <p:ph type="sldNum" sz="quarter" idx="12"/>
          </p:nvPr>
        </p:nvSpPr>
        <p:spPr/>
        <p:txBody>
          <a:bodyPr/>
          <a:lstStyle/>
          <a:p>
            <a:fld id="{9EC71654-96A5-4280-94F3-931C61A9F92C}" type="slidenum">
              <a:rPr lang="en-US" noProof="0" smtClean="0"/>
              <a:pPr/>
              <a:t>‹#›</a:t>
            </a:fld>
            <a:endParaRPr lang="en-US" noProof="0" dirty="0"/>
          </a:p>
        </p:txBody>
      </p:sp>
      <p:grpSp>
        <p:nvGrpSpPr>
          <p:cNvPr id="8" name="Group 7">
            <a:extLst>
              <a:ext uri="{FF2B5EF4-FFF2-40B4-BE49-F238E27FC236}">
                <a16:creationId xmlns:a16="http://schemas.microsoft.com/office/drawing/2014/main" id="{733512FA-96DF-44AA-BD85-5D855A096609}"/>
              </a:ext>
            </a:extLst>
          </p:cNvPr>
          <p:cNvGrpSpPr/>
          <p:nvPr userDrawn="1"/>
        </p:nvGrpSpPr>
        <p:grpSpPr>
          <a:xfrm rot="8650774" flipH="1" flipV="1">
            <a:off x="5572533" y="-1843126"/>
            <a:ext cx="3327168" cy="5482435"/>
            <a:chOff x="11114088" y="2241550"/>
            <a:chExt cx="1905000" cy="2354263"/>
          </a:xfrm>
          <a:solidFill>
            <a:schemeClr val="bg2">
              <a:alpha val="53000"/>
            </a:schemeClr>
          </a:solidFill>
        </p:grpSpPr>
        <p:sp>
          <p:nvSpPr>
            <p:cNvPr id="9" name="Freeform 5">
              <a:extLst>
                <a:ext uri="{FF2B5EF4-FFF2-40B4-BE49-F238E27FC236}">
                  <a16:creationId xmlns:a16="http://schemas.microsoft.com/office/drawing/2014/main" id="{B95C7640-250F-4C34-BA5C-5CDD4DF663F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10" name="Freeform 6">
              <a:extLst>
                <a:ext uri="{FF2B5EF4-FFF2-40B4-BE49-F238E27FC236}">
                  <a16:creationId xmlns:a16="http://schemas.microsoft.com/office/drawing/2014/main" id="{E7A63061-C3D7-42DA-9AA2-32D2F7709358}"/>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11" name="Freeform 7">
              <a:extLst>
                <a:ext uri="{FF2B5EF4-FFF2-40B4-BE49-F238E27FC236}">
                  <a16:creationId xmlns:a16="http://schemas.microsoft.com/office/drawing/2014/main" id="{22F6C2C0-B52E-4BAA-BD56-5C8F24E69EA8}"/>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grpSp>
      <p:pic>
        <p:nvPicPr>
          <p:cNvPr id="15" name="Picture 14">
            <a:extLst>
              <a:ext uri="{FF2B5EF4-FFF2-40B4-BE49-F238E27FC236}">
                <a16:creationId xmlns:a16="http://schemas.microsoft.com/office/drawing/2014/main" id="{DB04037E-626D-4DE1-880E-3574FA781A11}"/>
              </a:ext>
            </a:extLst>
          </p:cNvPr>
          <p:cNvPicPr>
            <a:picLocks noChangeAspect="1"/>
          </p:cNvPicPr>
          <p:nvPr userDrawn="1"/>
        </p:nvPicPr>
        <p:blipFill>
          <a:blip r:embed="rId2"/>
          <a:stretch>
            <a:fillRect/>
          </a:stretch>
        </p:blipFill>
        <p:spPr>
          <a:xfrm>
            <a:off x="8434693" y="78804"/>
            <a:ext cx="644708" cy="920576"/>
          </a:xfrm>
          <a:prstGeom prst="rect">
            <a:avLst/>
          </a:prstGeom>
        </p:spPr>
      </p:pic>
    </p:spTree>
    <p:extLst>
      <p:ext uri="{BB962C8B-B14F-4D97-AF65-F5344CB8AC3E}">
        <p14:creationId xmlns:p14="http://schemas.microsoft.com/office/powerpoint/2010/main" val="2346099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4757738" y="2173288"/>
            <a:ext cx="3857625" cy="2090808"/>
          </a:xfrm>
        </p:spPr>
        <p:txBody>
          <a:bodyPr anchor="b">
            <a:noAutofit/>
          </a:bodyPr>
          <a:lstStyle>
            <a:lvl1pPr algn="l">
              <a:defRPr sz="405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4757738" y="4279974"/>
            <a:ext cx="3857625" cy="503167"/>
          </a:xfrm>
        </p:spPr>
        <p:txBody>
          <a:bodyPr>
            <a:noAutofit/>
          </a:bodyPr>
          <a:lstStyle>
            <a:lvl1pPr marL="0" indent="0" algn="l">
              <a:buNone/>
              <a:defRPr sz="135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533109" y="728548"/>
            <a:ext cx="3979246"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296229" y="-2049517"/>
            <a:ext cx="6687922"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4852334" y="4233582"/>
            <a:ext cx="1899252"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552DFB9-643C-41E5-A7AD-BB5F338D087C}"/>
              </a:ext>
            </a:extLst>
          </p:cNvPr>
          <p:cNvPicPr>
            <a:picLocks noChangeAspect="1"/>
          </p:cNvPicPr>
          <p:nvPr userDrawn="1"/>
        </p:nvPicPr>
        <p:blipFill>
          <a:blip r:embed="rId2"/>
          <a:stretch>
            <a:fillRect/>
          </a:stretch>
        </p:blipFill>
        <p:spPr>
          <a:xfrm>
            <a:off x="8449163" y="107178"/>
            <a:ext cx="644708" cy="920576"/>
          </a:xfrm>
          <a:prstGeom prst="rect">
            <a:avLst/>
          </a:prstGeom>
        </p:spPr>
      </p:pic>
    </p:spTree>
    <p:extLst>
      <p:ext uri="{BB962C8B-B14F-4D97-AF65-F5344CB8AC3E}">
        <p14:creationId xmlns:p14="http://schemas.microsoft.com/office/powerpoint/2010/main" val="40313817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Slide_02">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DC2055F-AE3F-46BE-B57E-A0F1A86D1C36}"/>
              </a:ext>
            </a:extLst>
          </p:cNvPr>
          <p:cNvGrpSpPr/>
          <p:nvPr userDrawn="1"/>
        </p:nvGrpSpPr>
        <p:grpSpPr>
          <a:xfrm>
            <a:off x="-1296229" y="-2049517"/>
            <a:ext cx="6687922"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grpSp>
      <p:pic>
        <p:nvPicPr>
          <p:cNvPr id="6" name="Picture 5">
            <a:extLst>
              <a:ext uri="{FF2B5EF4-FFF2-40B4-BE49-F238E27FC236}">
                <a16:creationId xmlns:a16="http://schemas.microsoft.com/office/drawing/2014/main" id="{8496BBC9-D713-40D8-A167-F39CF6D41C82}"/>
              </a:ext>
            </a:extLst>
          </p:cNvPr>
          <p:cNvPicPr>
            <a:picLocks noChangeAspect="1"/>
          </p:cNvPicPr>
          <p:nvPr userDrawn="1"/>
        </p:nvPicPr>
        <p:blipFill>
          <a:blip r:embed="rId2"/>
          <a:stretch>
            <a:fillRect/>
          </a:stretch>
        </p:blipFill>
        <p:spPr>
          <a:xfrm>
            <a:off x="8469333" y="29584"/>
            <a:ext cx="644708" cy="920576"/>
          </a:xfrm>
          <a:prstGeom prst="rect">
            <a:avLst/>
          </a:prstGeom>
        </p:spPr>
      </p:pic>
    </p:spTree>
    <p:extLst>
      <p:ext uri="{BB962C8B-B14F-4D97-AF65-F5344CB8AC3E}">
        <p14:creationId xmlns:p14="http://schemas.microsoft.com/office/powerpoint/2010/main" val="7376405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3">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623888" y="182566"/>
            <a:ext cx="7886700" cy="940181"/>
          </a:xfrm>
        </p:spPr>
        <p:txBody>
          <a:bodyPr anchor="b">
            <a:noAutofit/>
          </a:bodyPr>
          <a:lstStyle>
            <a:lvl1pPr algn="ctr">
              <a:defRPr sz="3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1604541" y="1154832"/>
            <a:ext cx="5925394" cy="764460"/>
          </a:xfrm>
        </p:spPr>
        <p:txBody>
          <a:bodyPr>
            <a:noAutofit/>
          </a:bodyPr>
          <a:lstStyle>
            <a:lvl1pPr marL="0" indent="0" algn="ctr">
              <a:buNone/>
              <a:defRPr sz="1350" cap="none"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8528752" y="6409400"/>
            <a:ext cx="210038"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8522773" y="6455742"/>
            <a:ext cx="220845" cy="187367"/>
          </a:xfrm>
        </p:spPr>
        <p:txBody>
          <a:bodyPr lIns="0" tIns="0" rIns="0" bIns="0"/>
          <a:lstStyle>
            <a:lvl1pPr algn="ctr">
              <a:defRPr sz="675">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244781" y="2270379"/>
            <a:ext cx="46548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1800"/>
            </a:lvl1pPr>
          </a:lstStyle>
          <a:p>
            <a:r>
              <a:rPr lang="en-US" noProof="0"/>
              <a:t>Click icon to add picture</a:t>
            </a:r>
            <a:endParaRPr lang="en-US" noProof="0" dirty="0"/>
          </a:p>
        </p:txBody>
      </p:sp>
      <p:pic>
        <p:nvPicPr>
          <p:cNvPr id="4" name="Picture 3">
            <a:extLst>
              <a:ext uri="{FF2B5EF4-FFF2-40B4-BE49-F238E27FC236}">
                <a16:creationId xmlns:a16="http://schemas.microsoft.com/office/drawing/2014/main" id="{E77BC6B7-1B55-4D4A-AE76-95000BFABFA8}"/>
              </a:ext>
            </a:extLst>
          </p:cNvPr>
          <p:cNvPicPr>
            <a:picLocks noChangeAspect="1"/>
          </p:cNvPicPr>
          <p:nvPr userDrawn="1"/>
        </p:nvPicPr>
        <p:blipFill>
          <a:blip r:embed="rId2"/>
          <a:stretch>
            <a:fillRect/>
          </a:stretch>
        </p:blipFill>
        <p:spPr>
          <a:xfrm>
            <a:off x="8489769" y="53390"/>
            <a:ext cx="644708" cy="920576"/>
          </a:xfrm>
          <a:prstGeom prst="rect">
            <a:avLst/>
          </a:prstGeom>
        </p:spPr>
      </p:pic>
    </p:spTree>
    <p:extLst>
      <p:ext uri="{BB962C8B-B14F-4D97-AF65-F5344CB8AC3E}">
        <p14:creationId xmlns:p14="http://schemas.microsoft.com/office/powerpoint/2010/main" val="153814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5572533" y="-1843126"/>
            <a:ext cx="3327168"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386954" y="246621"/>
            <a:ext cx="8362950" cy="920336"/>
          </a:xfrm>
        </p:spPr>
        <p:txBody>
          <a:bodyPr lIns="0" tIns="0" rIns="0" bIns="0" anchor="b">
            <a:noAutofit/>
          </a:bodyPr>
          <a:lstStyle>
            <a:lvl1pPr>
              <a:defRPr sz="24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8528752" y="6409400"/>
            <a:ext cx="210038"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8522773" y="6455742"/>
            <a:ext cx="220845" cy="187367"/>
          </a:xfrm>
        </p:spPr>
        <p:txBody>
          <a:bodyPr lIns="0" tIns="0" rIns="0" bIns="0"/>
          <a:lstStyle>
            <a:lvl1pPr algn="ctr">
              <a:defRPr sz="675">
                <a:solidFill>
                  <a:schemeClr val="bg1"/>
                </a:solidFill>
                <a:latin typeface="+mn-lt"/>
              </a:defRPr>
            </a:lvl1pPr>
          </a:lstStyle>
          <a:p>
            <a:fld id="{9EC71654-96A5-4280-94F3-931C61A9F92C}" type="slidenum">
              <a:rPr lang="en-US" noProof="0" smtClean="0"/>
              <a:pPr/>
              <a:t>‹#›</a:t>
            </a:fld>
            <a:endParaRPr lang="en-US" noProof="0" dirty="0"/>
          </a:p>
        </p:txBody>
      </p:sp>
      <p:pic>
        <p:nvPicPr>
          <p:cNvPr id="2" name="Picture 1">
            <a:extLst>
              <a:ext uri="{FF2B5EF4-FFF2-40B4-BE49-F238E27FC236}">
                <a16:creationId xmlns:a16="http://schemas.microsoft.com/office/drawing/2014/main" id="{78DA7976-EF6B-4757-AE18-BAA34FC20A0B}"/>
              </a:ext>
            </a:extLst>
          </p:cNvPr>
          <p:cNvPicPr>
            <a:picLocks noChangeAspect="1"/>
          </p:cNvPicPr>
          <p:nvPr userDrawn="1"/>
        </p:nvPicPr>
        <p:blipFill>
          <a:blip r:embed="rId2"/>
          <a:stretch>
            <a:fillRect/>
          </a:stretch>
        </p:blipFill>
        <p:spPr>
          <a:xfrm>
            <a:off x="8434692" y="93786"/>
            <a:ext cx="644708" cy="920576"/>
          </a:xfrm>
          <a:prstGeom prst="rect">
            <a:avLst/>
          </a:prstGeom>
        </p:spPr>
      </p:pic>
    </p:spTree>
    <p:extLst>
      <p:ext uri="{BB962C8B-B14F-4D97-AF65-F5344CB8AC3E}">
        <p14:creationId xmlns:p14="http://schemas.microsoft.com/office/powerpoint/2010/main" val="3574550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565509" y="708296"/>
            <a:ext cx="4000522"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4757738" y="2173288"/>
            <a:ext cx="3857625" cy="2090808"/>
          </a:xfrm>
        </p:spPr>
        <p:txBody>
          <a:bodyPr anchor="b">
            <a:noAutofit/>
          </a:bodyPr>
          <a:lstStyle>
            <a:lvl1pPr algn="l">
              <a:defRPr sz="405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4757738" y="4279974"/>
            <a:ext cx="3857625" cy="503167"/>
          </a:xfrm>
        </p:spPr>
        <p:txBody>
          <a:bodyPr>
            <a:noAutofit/>
          </a:bodyPr>
          <a:lstStyle>
            <a:lvl1pPr marL="0" indent="0" algn="l">
              <a:buNone/>
              <a:defRPr sz="1350" b="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296229" y="-2049517"/>
            <a:ext cx="6687922"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4852334" y="4233582"/>
            <a:ext cx="1899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178971D-9E57-482B-BB17-C0AE9CA4FE90}"/>
              </a:ext>
            </a:extLst>
          </p:cNvPr>
          <p:cNvPicPr>
            <a:picLocks noChangeAspect="1"/>
          </p:cNvPicPr>
          <p:nvPr userDrawn="1"/>
        </p:nvPicPr>
        <p:blipFill>
          <a:blip r:embed="rId2"/>
          <a:stretch>
            <a:fillRect/>
          </a:stretch>
        </p:blipFill>
        <p:spPr>
          <a:xfrm>
            <a:off x="8461265" y="55398"/>
            <a:ext cx="644708" cy="920576"/>
          </a:xfrm>
          <a:prstGeom prst="rect">
            <a:avLst/>
          </a:prstGeom>
        </p:spPr>
      </p:pic>
    </p:spTree>
    <p:extLst>
      <p:ext uri="{BB962C8B-B14F-4D97-AF65-F5344CB8AC3E}">
        <p14:creationId xmlns:p14="http://schemas.microsoft.com/office/powerpoint/2010/main" val="19798760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623888" y="182566"/>
            <a:ext cx="7886700" cy="940181"/>
          </a:xfrm>
        </p:spPr>
        <p:txBody>
          <a:bodyPr anchor="b">
            <a:noAutofit/>
          </a:bodyPr>
          <a:lstStyle>
            <a:lvl1pPr algn="ctr">
              <a:defRPr sz="3000" b="1" cap="all" baseline="0">
                <a:solidFill>
                  <a:schemeClr val="bg1"/>
                </a:solidFill>
              </a:defRPr>
            </a:lvl1pPr>
          </a:lstStyle>
          <a:p>
            <a:r>
              <a:rPr lang="en-US" noProof="0"/>
              <a:t>Click to edit Master title style</a:t>
            </a:r>
            <a:endParaRPr lang="en-US" noProof="0" dirty="0"/>
          </a:p>
        </p:txBody>
      </p:sp>
      <p:sp>
        <p:nvSpPr>
          <p:cNvPr id="11" name="Oval 10">
            <a:extLst>
              <a:ext uri="{FF2B5EF4-FFF2-40B4-BE49-F238E27FC236}">
                <a16:creationId xmlns:a16="http://schemas.microsoft.com/office/drawing/2014/main" id="{8931D2A9-0B92-4197-8802-80424C14EA7E}"/>
              </a:ext>
            </a:extLst>
          </p:cNvPr>
          <p:cNvSpPr/>
          <p:nvPr userDrawn="1"/>
        </p:nvSpPr>
        <p:spPr>
          <a:xfrm>
            <a:off x="8528752" y="6409400"/>
            <a:ext cx="210038"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8522773" y="6455742"/>
            <a:ext cx="220845" cy="187367"/>
          </a:xfrm>
        </p:spPr>
        <p:txBody>
          <a:bodyPr lIns="0" tIns="0" rIns="0" bIns="0"/>
          <a:lstStyle>
            <a:lvl1pPr algn="ctr">
              <a:defRPr sz="675">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13387" y="2819338"/>
            <a:ext cx="8917229" cy="8077326"/>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623888" y="1153351"/>
            <a:ext cx="7886700" cy="648543"/>
          </a:xfrm>
        </p:spPr>
        <p:txBody>
          <a:bodyPr>
            <a:normAutofit/>
          </a:bodyPr>
          <a:lstStyle>
            <a:lvl1pPr marL="0" indent="0" algn="ctr">
              <a:buNone/>
              <a:defRPr sz="135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Click to edit Master text styles</a:t>
            </a:r>
          </a:p>
        </p:txBody>
      </p:sp>
      <p:pic>
        <p:nvPicPr>
          <p:cNvPr id="3" name="Picture 2">
            <a:extLst>
              <a:ext uri="{FF2B5EF4-FFF2-40B4-BE49-F238E27FC236}">
                <a16:creationId xmlns:a16="http://schemas.microsoft.com/office/drawing/2014/main" id="{01A4862A-F6E9-4CA1-8863-B56928877014}"/>
              </a:ext>
            </a:extLst>
          </p:cNvPr>
          <p:cNvPicPr>
            <a:picLocks noChangeAspect="1"/>
          </p:cNvPicPr>
          <p:nvPr userDrawn="1"/>
        </p:nvPicPr>
        <p:blipFill>
          <a:blip r:embed="rId2"/>
          <a:stretch>
            <a:fillRect/>
          </a:stretch>
        </p:blipFill>
        <p:spPr>
          <a:xfrm>
            <a:off x="8489769" y="54742"/>
            <a:ext cx="644708" cy="920576"/>
          </a:xfrm>
          <a:prstGeom prst="rect">
            <a:avLst/>
          </a:prstGeom>
        </p:spPr>
      </p:pic>
    </p:spTree>
    <p:extLst>
      <p:ext uri="{BB962C8B-B14F-4D97-AF65-F5344CB8AC3E}">
        <p14:creationId xmlns:p14="http://schemas.microsoft.com/office/powerpoint/2010/main" val="4987432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1C715E-F4D9-3B42-A022-47A7E39B5FFB}" type="datetimeFigureOut">
              <a:rPr lang="en-US" smtClean="0"/>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8D5AFA-CF35-6346-8FEC-3F20FD1CF939}" type="slidenum">
              <a:rPr lang="en-US" smtClean="0"/>
              <a:t>‹#›</a:t>
            </a:fld>
            <a:endParaRPr lang="en-US"/>
          </a:p>
        </p:txBody>
      </p:sp>
    </p:spTree>
    <p:extLst>
      <p:ext uri="{BB962C8B-B14F-4D97-AF65-F5344CB8AC3E}">
        <p14:creationId xmlns:p14="http://schemas.microsoft.com/office/powerpoint/2010/main" val="11664267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5572533" y="-1843126"/>
            <a:ext cx="3327168"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8528752" y="6409400"/>
            <a:ext cx="210038"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3" y="6455742"/>
            <a:ext cx="220845" cy="187367"/>
          </a:xfrm>
        </p:spPr>
        <p:txBody>
          <a:bodyPr lIns="0" tIns="0" rIns="0" bIns="0"/>
          <a:lstStyle>
            <a:lvl1pPr algn="ctr">
              <a:defRPr sz="675">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386954" y="1825625"/>
            <a:ext cx="8128397"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386954" y="246621"/>
            <a:ext cx="8362950" cy="920336"/>
          </a:xfrm>
        </p:spPr>
        <p:txBody>
          <a:bodyPr lIns="0" tIns="0" rIns="0" bIns="0" anchor="b">
            <a:noAutofit/>
          </a:bodyPr>
          <a:lstStyle>
            <a:lvl1pPr>
              <a:defRPr sz="2400" b="1" cap="all" baseline="0"/>
            </a:lvl1pPr>
          </a:lstStyle>
          <a:p>
            <a:r>
              <a:rPr lang="en-US" noProof="0"/>
              <a:t>Click to edit Master title style</a:t>
            </a:r>
            <a:endParaRPr lang="en-US" noProof="0" dirty="0"/>
          </a:p>
        </p:txBody>
      </p:sp>
      <p:pic>
        <p:nvPicPr>
          <p:cNvPr id="2" name="Picture 1">
            <a:extLst>
              <a:ext uri="{FF2B5EF4-FFF2-40B4-BE49-F238E27FC236}">
                <a16:creationId xmlns:a16="http://schemas.microsoft.com/office/drawing/2014/main" id="{AAC110C1-D353-4960-836A-0F642C37EBBC}"/>
              </a:ext>
            </a:extLst>
          </p:cNvPr>
          <p:cNvPicPr>
            <a:picLocks noChangeAspect="1"/>
          </p:cNvPicPr>
          <p:nvPr userDrawn="1"/>
        </p:nvPicPr>
        <p:blipFill>
          <a:blip r:embed="rId2"/>
          <a:stretch>
            <a:fillRect/>
          </a:stretch>
        </p:blipFill>
        <p:spPr>
          <a:xfrm>
            <a:off x="8434692" y="115427"/>
            <a:ext cx="644708" cy="920576"/>
          </a:xfrm>
          <a:prstGeom prst="rect">
            <a:avLst/>
          </a:prstGeom>
        </p:spPr>
      </p:pic>
    </p:spTree>
    <p:extLst>
      <p:ext uri="{BB962C8B-B14F-4D97-AF65-F5344CB8AC3E}">
        <p14:creationId xmlns:p14="http://schemas.microsoft.com/office/powerpoint/2010/main" val="1464601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5572533" y="-1843126"/>
            <a:ext cx="3327168"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8528752" y="6409400"/>
            <a:ext cx="210038"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3" y="6455742"/>
            <a:ext cx="220845" cy="187367"/>
          </a:xfrm>
        </p:spPr>
        <p:txBody>
          <a:bodyPr lIns="0" tIns="0" rIns="0" bIns="0"/>
          <a:lstStyle>
            <a:lvl1pPr algn="ctr">
              <a:defRPr sz="675">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386954" y="1825625"/>
            <a:ext cx="4127897"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4629150" y="1825625"/>
            <a:ext cx="38862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386954" y="246621"/>
            <a:ext cx="8362950" cy="920336"/>
          </a:xfrm>
        </p:spPr>
        <p:txBody>
          <a:bodyPr lIns="0" tIns="0" rIns="0" bIns="0" anchor="b">
            <a:noAutofit/>
          </a:bodyPr>
          <a:lstStyle>
            <a:lvl1pPr>
              <a:defRPr sz="2400" b="1" cap="all" baseline="0"/>
            </a:lvl1pPr>
          </a:lstStyle>
          <a:p>
            <a:r>
              <a:rPr lang="en-US" noProof="0"/>
              <a:t>Click to edit Master title style</a:t>
            </a:r>
            <a:endParaRPr lang="en-US" noProof="0" dirty="0"/>
          </a:p>
        </p:txBody>
      </p:sp>
      <p:pic>
        <p:nvPicPr>
          <p:cNvPr id="2" name="Picture 1">
            <a:extLst>
              <a:ext uri="{FF2B5EF4-FFF2-40B4-BE49-F238E27FC236}">
                <a16:creationId xmlns:a16="http://schemas.microsoft.com/office/drawing/2014/main" id="{A06ECC73-A262-4651-A2CC-3E31834B1391}"/>
              </a:ext>
            </a:extLst>
          </p:cNvPr>
          <p:cNvPicPr>
            <a:picLocks noChangeAspect="1"/>
          </p:cNvPicPr>
          <p:nvPr userDrawn="1"/>
        </p:nvPicPr>
        <p:blipFill>
          <a:blip r:embed="rId2"/>
          <a:stretch>
            <a:fillRect/>
          </a:stretch>
        </p:blipFill>
        <p:spPr>
          <a:xfrm>
            <a:off x="8434692" y="93786"/>
            <a:ext cx="644708" cy="920576"/>
          </a:xfrm>
          <a:prstGeom prst="rect">
            <a:avLst/>
          </a:prstGeom>
        </p:spPr>
      </p:pic>
    </p:spTree>
    <p:extLst>
      <p:ext uri="{BB962C8B-B14F-4D97-AF65-F5344CB8AC3E}">
        <p14:creationId xmlns:p14="http://schemas.microsoft.com/office/powerpoint/2010/main" val="28378750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5572533" y="-1843126"/>
            <a:ext cx="3327168"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8528752" y="6409400"/>
            <a:ext cx="210038"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3" y="6455742"/>
            <a:ext cx="220845" cy="187367"/>
          </a:xfrm>
        </p:spPr>
        <p:txBody>
          <a:bodyPr lIns="0" tIns="0" rIns="0" bIns="0"/>
          <a:lstStyle>
            <a:lvl1pPr algn="ctr">
              <a:defRPr sz="675">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386955" y="1681163"/>
            <a:ext cx="3868340" cy="823912"/>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386955" y="2505075"/>
            <a:ext cx="3868340"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4629151" y="1681163"/>
            <a:ext cx="3887391" cy="823912"/>
          </a:xfrm>
        </p:spPr>
        <p:txBody>
          <a:bodyPr anchor="b"/>
          <a:lstStyle>
            <a:lvl1pPr marL="0" indent="0">
              <a:buNone/>
              <a:defRPr sz="1800" b="1">
                <a:solidFill>
                  <a:schemeClr val="accent5"/>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4629151" y="2505075"/>
            <a:ext cx="3887391"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386954" y="246621"/>
            <a:ext cx="8362950" cy="920336"/>
          </a:xfrm>
        </p:spPr>
        <p:txBody>
          <a:bodyPr lIns="0" tIns="0" rIns="0" bIns="0" anchor="b">
            <a:noAutofit/>
          </a:bodyPr>
          <a:lstStyle>
            <a:lvl1pPr>
              <a:defRPr sz="2400" b="1" cap="all" baseline="0"/>
            </a:lvl1pPr>
          </a:lstStyle>
          <a:p>
            <a:r>
              <a:rPr lang="en-US" noProof="0"/>
              <a:t>Click to edit Master title style</a:t>
            </a:r>
            <a:endParaRPr lang="en-US" noProof="0" dirty="0"/>
          </a:p>
        </p:txBody>
      </p:sp>
      <p:pic>
        <p:nvPicPr>
          <p:cNvPr id="2" name="Picture 1">
            <a:extLst>
              <a:ext uri="{FF2B5EF4-FFF2-40B4-BE49-F238E27FC236}">
                <a16:creationId xmlns:a16="http://schemas.microsoft.com/office/drawing/2014/main" id="{F909C0D8-D794-40E7-A78D-1A0104AF9AC1}"/>
              </a:ext>
            </a:extLst>
          </p:cNvPr>
          <p:cNvPicPr>
            <a:picLocks noChangeAspect="1"/>
          </p:cNvPicPr>
          <p:nvPr userDrawn="1"/>
        </p:nvPicPr>
        <p:blipFill>
          <a:blip r:embed="rId2"/>
          <a:stretch>
            <a:fillRect/>
          </a:stretch>
        </p:blipFill>
        <p:spPr>
          <a:xfrm>
            <a:off x="8462816" y="108512"/>
            <a:ext cx="644708" cy="920576"/>
          </a:xfrm>
          <a:prstGeom prst="rect">
            <a:avLst/>
          </a:prstGeom>
        </p:spPr>
      </p:pic>
    </p:spTree>
    <p:extLst>
      <p:ext uri="{BB962C8B-B14F-4D97-AF65-F5344CB8AC3E}">
        <p14:creationId xmlns:p14="http://schemas.microsoft.com/office/powerpoint/2010/main" val="26865035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859B3E-12DC-4046-AB86-6CB3B9E77CA6}"/>
              </a:ext>
            </a:extLst>
          </p:cNvPr>
          <p:cNvPicPr>
            <a:picLocks noChangeAspect="1"/>
          </p:cNvPicPr>
          <p:nvPr userDrawn="1"/>
        </p:nvPicPr>
        <p:blipFill>
          <a:blip r:embed="rId2"/>
          <a:stretch>
            <a:fillRect/>
          </a:stretch>
        </p:blipFill>
        <p:spPr>
          <a:xfrm>
            <a:off x="8465299" y="91042"/>
            <a:ext cx="644708" cy="920576"/>
          </a:xfrm>
          <a:prstGeom prst="rect">
            <a:avLst/>
          </a:prstGeom>
        </p:spPr>
      </p:pic>
    </p:spTree>
    <p:extLst>
      <p:ext uri="{BB962C8B-B14F-4D97-AF65-F5344CB8AC3E}">
        <p14:creationId xmlns:p14="http://schemas.microsoft.com/office/powerpoint/2010/main" val="18298636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8528752" y="6409400"/>
            <a:ext cx="210038"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3" y="6455742"/>
            <a:ext cx="220845" cy="187367"/>
          </a:xfrm>
        </p:spPr>
        <p:txBody>
          <a:bodyPr lIns="0" tIns="0" rIns="0" bIns="0"/>
          <a:lstStyle>
            <a:lvl1pPr algn="ctr">
              <a:defRPr sz="675">
                <a:solidFill>
                  <a:schemeClr val="bg1"/>
                </a:solidFill>
                <a:latin typeface="+mn-lt"/>
              </a:defRPr>
            </a:lvl1pPr>
          </a:lstStyle>
          <a:p>
            <a:fld id="{9EC71654-96A5-4280-94F3-931C61A9F92C}" type="slidenum">
              <a:rPr lang="en-US" noProof="0" smtClean="0"/>
              <a:pPr/>
              <a:t>‹#›</a:t>
            </a:fld>
            <a:endParaRPr lang="en-US" noProof="0" dirty="0"/>
          </a:p>
        </p:txBody>
      </p:sp>
      <p:pic>
        <p:nvPicPr>
          <p:cNvPr id="2" name="Picture 1">
            <a:extLst>
              <a:ext uri="{FF2B5EF4-FFF2-40B4-BE49-F238E27FC236}">
                <a16:creationId xmlns:a16="http://schemas.microsoft.com/office/drawing/2014/main" id="{5F149D5A-F148-4977-9A26-0664A1390CCB}"/>
              </a:ext>
            </a:extLst>
          </p:cNvPr>
          <p:cNvPicPr>
            <a:picLocks noChangeAspect="1"/>
          </p:cNvPicPr>
          <p:nvPr userDrawn="1"/>
        </p:nvPicPr>
        <p:blipFill>
          <a:blip r:embed="rId2"/>
          <a:stretch>
            <a:fillRect/>
          </a:stretch>
        </p:blipFill>
        <p:spPr>
          <a:xfrm>
            <a:off x="8434693" y="93786"/>
            <a:ext cx="644708" cy="920576"/>
          </a:xfrm>
          <a:prstGeom prst="rect">
            <a:avLst/>
          </a:prstGeom>
        </p:spPr>
      </p:pic>
    </p:spTree>
    <p:extLst>
      <p:ext uri="{BB962C8B-B14F-4D97-AF65-F5344CB8AC3E}">
        <p14:creationId xmlns:p14="http://schemas.microsoft.com/office/powerpoint/2010/main" val="10159582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23850" y="238541"/>
            <a:ext cx="8497092" cy="616455"/>
          </a:xfrm>
          <a:prstGeom prst="rect">
            <a:avLst/>
          </a:prstGeom>
        </p:spPr>
        <p:txBody>
          <a:bodyPr anchor="ctr" anchorCtr="0">
            <a:noAutofit/>
          </a:bodyPr>
          <a:lstStyle>
            <a:lvl1pPr>
              <a:lnSpc>
                <a:spcPct val="100000"/>
              </a:lnSpc>
              <a:defRPr/>
            </a:lvl1pPr>
          </a:lstStyle>
          <a:p>
            <a:r>
              <a:rPr lang="de-DE" dirty="0"/>
              <a:t>Titelmasterformat durch Klicken bearbeiten</a:t>
            </a:r>
          </a:p>
        </p:txBody>
      </p:sp>
      <p:sp>
        <p:nvSpPr>
          <p:cNvPr id="9" name="Textplatzhalter 7"/>
          <p:cNvSpPr>
            <a:spLocks noGrp="1"/>
          </p:cNvSpPr>
          <p:nvPr>
            <p:ph type="body" sz="quarter" idx="13"/>
          </p:nvPr>
        </p:nvSpPr>
        <p:spPr bwMode="gray">
          <a:xfrm>
            <a:off x="323850" y="854994"/>
            <a:ext cx="8496300" cy="336244"/>
          </a:xfrm>
          <a:prstGeom prst="rect">
            <a:avLst/>
          </a:prstGeom>
        </p:spPr>
        <p:txBody>
          <a:bodyPr lIns="0" tIns="0" rIns="0" bIns="0" anchor="t" anchorCtr="0">
            <a:noAutofit/>
          </a:bodyPr>
          <a:lstStyle>
            <a:lvl1pPr marL="0" indent="0">
              <a:buNone/>
              <a:defRPr sz="1500"/>
            </a:lvl1pPr>
          </a:lstStyle>
          <a:p>
            <a:pPr lvl="0"/>
            <a:r>
              <a:rPr lang="de-DE" dirty="0"/>
              <a:t>Textmasterformate durch Klicken bearbeiten</a:t>
            </a:r>
          </a:p>
        </p:txBody>
      </p:sp>
    </p:spTree>
    <p:extLst>
      <p:ext uri="{BB962C8B-B14F-4D97-AF65-F5344CB8AC3E}">
        <p14:creationId xmlns:p14="http://schemas.microsoft.com/office/powerpoint/2010/main" val="1599324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771525" y="1485900"/>
            <a:ext cx="18669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2705100" y="1485900"/>
            <a:ext cx="1866900" cy="2576848"/>
          </a:xfrm>
          <a:prstGeom prst="ellipse">
            <a:avLst/>
          </a:prstGeom>
        </p:spPr>
        <p:txBody>
          <a:bodyPr/>
          <a:lstStyle/>
          <a:p>
            <a:endParaRPr lang="ru-RU"/>
          </a:p>
        </p:txBody>
      </p:sp>
      <p:sp>
        <p:nvSpPr>
          <p:cNvPr id="9" name="Рисунок 8"/>
          <p:cNvSpPr>
            <a:spLocks noGrp="1"/>
          </p:cNvSpPr>
          <p:nvPr>
            <p:ph type="pic" sz="quarter" idx="15"/>
          </p:nvPr>
        </p:nvSpPr>
        <p:spPr>
          <a:xfrm>
            <a:off x="4638675" y="1485900"/>
            <a:ext cx="1866900" cy="2576848"/>
          </a:xfrm>
          <a:prstGeom prst="ellipse">
            <a:avLst/>
          </a:prstGeom>
        </p:spPr>
        <p:txBody>
          <a:bodyPr/>
          <a:lstStyle/>
          <a:p>
            <a:endParaRPr lang="ru-RU"/>
          </a:p>
        </p:txBody>
      </p:sp>
      <p:sp>
        <p:nvSpPr>
          <p:cNvPr id="10" name="Рисунок 8"/>
          <p:cNvSpPr>
            <a:spLocks noGrp="1"/>
          </p:cNvSpPr>
          <p:nvPr>
            <p:ph type="pic" sz="quarter" idx="16"/>
          </p:nvPr>
        </p:nvSpPr>
        <p:spPr>
          <a:xfrm>
            <a:off x="6572250" y="1485900"/>
            <a:ext cx="1866900" cy="2576848"/>
          </a:xfrm>
          <a:prstGeom prst="ellipse">
            <a:avLst/>
          </a:prstGeom>
        </p:spPr>
        <p:txBody>
          <a:bodyPr/>
          <a:lstStyle/>
          <a:p>
            <a:endParaRPr lang="ru-RU"/>
          </a:p>
        </p:txBody>
      </p:sp>
    </p:spTree>
    <p:extLst>
      <p:ext uri="{BB962C8B-B14F-4D97-AF65-F5344CB8AC3E}">
        <p14:creationId xmlns:p14="http://schemas.microsoft.com/office/powerpoint/2010/main" val="25637236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771525" y="1485900"/>
            <a:ext cx="18669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2705100" y="1485900"/>
            <a:ext cx="1866900" cy="2576848"/>
          </a:xfrm>
          <a:prstGeom prst="ellipse">
            <a:avLst/>
          </a:prstGeom>
        </p:spPr>
        <p:txBody>
          <a:bodyPr/>
          <a:lstStyle/>
          <a:p>
            <a:endParaRPr lang="ru-RU"/>
          </a:p>
        </p:txBody>
      </p:sp>
      <p:sp>
        <p:nvSpPr>
          <p:cNvPr id="9" name="Рисунок 8"/>
          <p:cNvSpPr>
            <a:spLocks noGrp="1"/>
          </p:cNvSpPr>
          <p:nvPr>
            <p:ph type="pic" sz="quarter" idx="15"/>
          </p:nvPr>
        </p:nvSpPr>
        <p:spPr>
          <a:xfrm>
            <a:off x="4638675" y="1485900"/>
            <a:ext cx="1866900" cy="2576848"/>
          </a:xfrm>
          <a:prstGeom prst="ellipse">
            <a:avLst/>
          </a:prstGeom>
        </p:spPr>
        <p:txBody>
          <a:bodyPr/>
          <a:lstStyle/>
          <a:p>
            <a:endParaRPr lang="ru-RU"/>
          </a:p>
        </p:txBody>
      </p:sp>
      <p:sp>
        <p:nvSpPr>
          <p:cNvPr id="10" name="Рисунок 8"/>
          <p:cNvSpPr>
            <a:spLocks noGrp="1"/>
          </p:cNvSpPr>
          <p:nvPr>
            <p:ph type="pic" sz="quarter" idx="16"/>
          </p:nvPr>
        </p:nvSpPr>
        <p:spPr>
          <a:xfrm>
            <a:off x="6572250" y="1485900"/>
            <a:ext cx="1866900" cy="2576848"/>
          </a:xfrm>
          <a:prstGeom prst="ellipse">
            <a:avLst/>
          </a:prstGeom>
        </p:spPr>
        <p:txBody>
          <a:bodyPr/>
          <a:lstStyle/>
          <a:p>
            <a:endParaRPr lang="ru-RU"/>
          </a:p>
        </p:txBody>
      </p:sp>
    </p:spTree>
    <p:extLst>
      <p:ext uri="{BB962C8B-B14F-4D97-AF65-F5344CB8AC3E}">
        <p14:creationId xmlns:p14="http://schemas.microsoft.com/office/powerpoint/2010/main" val="39933104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7379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2922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1C715E-F4D9-3B42-A022-47A7E39B5FFB}" type="datetimeFigureOut">
              <a:rPr lang="en-US" smtClean="0"/>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8D5AFA-CF35-6346-8FEC-3F20FD1CF939}" type="slidenum">
              <a:rPr lang="en-US" smtClean="0"/>
              <a:t>‹#›</a:t>
            </a:fld>
            <a:endParaRPr lang="en-US"/>
          </a:p>
        </p:txBody>
      </p:sp>
    </p:spTree>
    <p:extLst>
      <p:ext uri="{BB962C8B-B14F-4D97-AF65-F5344CB8AC3E}">
        <p14:creationId xmlns:p14="http://schemas.microsoft.com/office/powerpoint/2010/main" val="27518459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771525" y="1485900"/>
            <a:ext cx="18669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2705100" y="1485900"/>
            <a:ext cx="1866900" cy="2576848"/>
          </a:xfrm>
          <a:prstGeom prst="ellipse">
            <a:avLst/>
          </a:prstGeom>
        </p:spPr>
        <p:txBody>
          <a:bodyPr/>
          <a:lstStyle/>
          <a:p>
            <a:endParaRPr lang="ru-RU"/>
          </a:p>
        </p:txBody>
      </p:sp>
      <p:sp>
        <p:nvSpPr>
          <p:cNvPr id="9" name="Рисунок 8"/>
          <p:cNvSpPr>
            <a:spLocks noGrp="1"/>
          </p:cNvSpPr>
          <p:nvPr>
            <p:ph type="pic" sz="quarter" idx="15"/>
          </p:nvPr>
        </p:nvSpPr>
        <p:spPr>
          <a:xfrm>
            <a:off x="4638675" y="1485900"/>
            <a:ext cx="1866900" cy="2576848"/>
          </a:xfrm>
          <a:prstGeom prst="ellipse">
            <a:avLst/>
          </a:prstGeom>
        </p:spPr>
        <p:txBody>
          <a:bodyPr/>
          <a:lstStyle/>
          <a:p>
            <a:endParaRPr lang="ru-RU"/>
          </a:p>
        </p:txBody>
      </p:sp>
      <p:sp>
        <p:nvSpPr>
          <p:cNvPr id="10" name="Рисунок 8"/>
          <p:cNvSpPr>
            <a:spLocks noGrp="1"/>
          </p:cNvSpPr>
          <p:nvPr>
            <p:ph type="pic" sz="quarter" idx="16"/>
          </p:nvPr>
        </p:nvSpPr>
        <p:spPr>
          <a:xfrm>
            <a:off x="6572250" y="1485900"/>
            <a:ext cx="1866900" cy="2576848"/>
          </a:xfrm>
          <a:prstGeom prst="ellipse">
            <a:avLst/>
          </a:prstGeom>
        </p:spPr>
        <p:txBody>
          <a:bodyPr/>
          <a:lstStyle/>
          <a:p>
            <a:endParaRPr lang="ru-RU"/>
          </a:p>
        </p:txBody>
      </p:sp>
    </p:spTree>
    <p:extLst>
      <p:ext uri="{BB962C8B-B14F-4D97-AF65-F5344CB8AC3E}">
        <p14:creationId xmlns:p14="http://schemas.microsoft.com/office/powerpoint/2010/main" val="13638405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771525" y="1485900"/>
            <a:ext cx="18669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2705100" y="1485900"/>
            <a:ext cx="1866900" cy="2576848"/>
          </a:xfrm>
          <a:prstGeom prst="ellipse">
            <a:avLst/>
          </a:prstGeom>
        </p:spPr>
        <p:txBody>
          <a:bodyPr/>
          <a:lstStyle/>
          <a:p>
            <a:endParaRPr lang="ru-RU"/>
          </a:p>
        </p:txBody>
      </p:sp>
      <p:sp>
        <p:nvSpPr>
          <p:cNvPr id="9" name="Рисунок 8"/>
          <p:cNvSpPr>
            <a:spLocks noGrp="1"/>
          </p:cNvSpPr>
          <p:nvPr>
            <p:ph type="pic" sz="quarter" idx="15"/>
          </p:nvPr>
        </p:nvSpPr>
        <p:spPr>
          <a:xfrm>
            <a:off x="4638675" y="1485900"/>
            <a:ext cx="1866900" cy="2576848"/>
          </a:xfrm>
          <a:prstGeom prst="ellipse">
            <a:avLst/>
          </a:prstGeom>
        </p:spPr>
        <p:txBody>
          <a:bodyPr/>
          <a:lstStyle/>
          <a:p>
            <a:endParaRPr lang="ru-RU"/>
          </a:p>
        </p:txBody>
      </p:sp>
      <p:sp>
        <p:nvSpPr>
          <p:cNvPr id="10" name="Рисунок 8"/>
          <p:cNvSpPr>
            <a:spLocks noGrp="1"/>
          </p:cNvSpPr>
          <p:nvPr>
            <p:ph type="pic" sz="quarter" idx="16"/>
          </p:nvPr>
        </p:nvSpPr>
        <p:spPr>
          <a:xfrm>
            <a:off x="6572250" y="1485900"/>
            <a:ext cx="1866900" cy="2576848"/>
          </a:xfrm>
          <a:prstGeom prst="ellipse">
            <a:avLst/>
          </a:prstGeom>
        </p:spPr>
        <p:txBody>
          <a:bodyPr/>
          <a:lstStyle/>
          <a:p>
            <a:endParaRPr lang="ru-RU"/>
          </a:p>
        </p:txBody>
      </p:sp>
    </p:spTree>
    <p:extLst>
      <p:ext uri="{BB962C8B-B14F-4D97-AF65-F5344CB8AC3E}">
        <p14:creationId xmlns:p14="http://schemas.microsoft.com/office/powerpoint/2010/main" val="29105470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771525" y="1485900"/>
            <a:ext cx="18669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2705100" y="1485900"/>
            <a:ext cx="1866900" cy="2576848"/>
          </a:xfrm>
          <a:prstGeom prst="ellipse">
            <a:avLst/>
          </a:prstGeom>
        </p:spPr>
        <p:txBody>
          <a:bodyPr/>
          <a:lstStyle/>
          <a:p>
            <a:endParaRPr lang="ru-RU"/>
          </a:p>
        </p:txBody>
      </p:sp>
      <p:sp>
        <p:nvSpPr>
          <p:cNvPr id="9" name="Рисунок 8"/>
          <p:cNvSpPr>
            <a:spLocks noGrp="1"/>
          </p:cNvSpPr>
          <p:nvPr>
            <p:ph type="pic" sz="quarter" idx="15"/>
          </p:nvPr>
        </p:nvSpPr>
        <p:spPr>
          <a:xfrm>
            <a:off x="4638675" y="1485900"/>
            <a:ext cx="1866900" cy="2576848"/>
          </a:xfrm>
          <a:prstGeom prst="ellipse">
            <a:avLst/>
          </a:prstGeom>
        </p:spPr>
        <p:txBody>
          <a:bodyPr/>
          <a:lstStyle/>
          <a:p>
            <a:endParaRPr lang="ru-RU"/>
          </a:p>
        </p:txBody>
      </p:sp>
      <p:sp>
        <p:nvSpPr>
          <p:cNvPr id="10" name="Рисунок 8"/>
          <p:cNvSpPr>
            <a:spLocks noGrp="1"/>
          </p:cNvSpPr>
          <p:nvPr>
            <p:ph type="pic" sz="quarter" idx="16"/>
          </p:nvPr>
        </p:nvSpPr>
        <p:spPr>
          <a:xfrm>
            <a:off x="6572250" y="1485900"/>
            <a:ext cx="1866900" cy="2576848"/>
          </a:xfrm>
          <a:prstGeom prst="ellipse">
            <a:avLst/>
          </a:prstGeom>
        </p:spPr>
        <p:txBody>
          <a:bodyPr/>
          <a:lstStyle/>
          <a:p>
            <a:endParaRPr lang="ru-RU"/>
          </a:p>
        </p:txBody>
      </p:sp>
    </p:spTree>
    <p:extLst>
      <p:ext uri="{BB962C8B-B14F-4D97-AF65-F5344CB8AC3E}">
        <p14:creationId xmlns:p14="http://schemas.microsoft.com/office/powerpoint/2010/main" val="37219555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250257" y="356631"/>
            <a:ext cx="8643486" cy="471365"/>
          </a:xfrm>
          <a:prstGeom prst="rect">
            <a:avLst/>
          </a:prstGeom>
        </p:spPr>
        <p:txBody>
          <a:bodyPr wrap="none" lIns="0" tIns="0" rIns="0" bIns="0" anchor="ctr">
            <a:noAutofit/>
          </a:bodyPr>
          <a:lstStyle>
            <a:lvl1pPr algn="ctr">
              <a:defRPr sz="18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250259" y="825953"/>
            <a:ext cx="8643485" cy="267661"/>
          </a:xfrm>
          <a:prstGeom prst="rect">
            <a:avLst/>
          </a:prstGeom>
        </p:spPr>
        <p:txBody>
          <a:bodyPr wrap="square" lIns="0" tIns="0" rIns="0" bIns="0" anchor="ctr">
            <a:noAutofit/>
          </a:bodyPr>
          <a:lstStyle>
            <a:lvl1pPr marL="0" indent="0" algn="ctr">
              <a:buNone/>
              <a:defRPr sz="900" b="1" i="0" baseline="0">
                <a:solidFill>
                  <a:schemeClr val="bg1">
                    <a:lumMod val="50000"/>
                  </a:schemeClr>
                </a:solidFill>
                <a:latin typeface="+mn-lt"/>
              </a:defRPr>
            </a:lvl1pPr>
            <a:lvl2pPr marL="342892" indent="0">
              <a:buNone/>
              <a:defRPr sz="900"/>
            </a:lvl2pPr>
            <a:lvl3pPr marL="685784" indent="0">
              <a:buNone/>
              <a:defRPr sz="750"/>
            </a:lvl3pPr>
            <a:lvl4pPr marL="1028675"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2" indent="0">
              <a:buNone/>
              <a:defRPr sz="675"/>
            </a:lvl9pPr>
          </a:lstStyle>
          <a:p>
            <a:pPr lvl="0"/>
            <a:r>
              <a:rPr lang="en-US" dirty="0"/>
              <a:t>Subtext Goes Here</a:t>
            </a:r>
          </a:p>
        </p:txBody>
      </p:sp>
    </p:spTree>
    <p:extLst>
      <p:ext uri="{BB962C8B-B14F-4D97-AF65-F5344CB8AC3E}">
        <p14:creationId xmlns:p14="http://schemas.microsoft.com/office/powerpoint/2010/main" val="36829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771525" y="1485900"/>
            <a:ext cx="18669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2705100" y="1485900"/>
            <a:ext cx="1866900" cy="2576848"/>
          </a:xfrm>
          <a:prstGeom prst="ellipse">
            <a:avLst/>
          </a:prstGeom>
        </p:spPr>
        <p:txBody>
          <a:bodyPr/>
          <a:lstStyle/>
          <a:p>
            <a:endParaRPr lang="ru-RU"/>
          </a:p>
        </p:txBody>
      </p:sp>
      <p:sp>
        <p:nvSpPr>
          <p:cNvPr id="9" name="Рисунок 8"/>
          <p:cNvSpPr>
            <a:spLocks noGrp="1"/>
          </p:cNvSpPr>
          <p:nvPr>
            <p:ph type="pic" sz="quarter" idx="15"/>
          </p:nvPr>
        </p:nvSpPr>
        <p:spPr>
          <a:xfrm>
            <a:off x="4638675" y="1485900"/>
            <a:ext cx="1866900" cy="2576848"/>
          </a:xfrm>
          <a:prstGeom prst="ellipse">
            <a:avLst/>
          </a:prstGeom>
        </p:spPr>
        <p:txBody>
          <a:bodyPr/>
          <a:lstStyle/>
          <a:p>
            <a:endParaRPr lang="ru-RU"/>
          </a:p>
        </p:txBody>
      </p:sp>
      <p:sp>
        <p:nvSpPr>
          <p:cNvPr id="10" name="Рисунок 8"/>
          <p:cNvSpPr>
            <a:spLocks noGrp="1"/>
          </p:cNvSpPr>
          <p:nvPr>
            <p:ph type="pic" sz="quarter" idx="16"/>
          </p:nvPr>
        </p:nvSpPr>
        <p:spPr>
          <a:xfrm>
            <a:off x="6572250" y="1485900"/>
            <a:ext cx="1866900" cy="2576848"/>
          </a:xfrm>
          <a:prstGeom prst="ellipse">
            <a:avLst/>
          </a:prstGeom>
        </p:spPr>
        <p:txBody>
          <a:bodyPr/>
          <a:lstStyle/>
          <a:p>
            <a:endParaRPr lang="ru-RU"/>
          </a:p>
        </p:txBody>
      </p:sp>
    </p:spTree>
    <p:extLst>
      <p:ext uri="{BB962C8B-B14F-4D97-AF65-F5344CB8AC3E}">
        <p14:creationId xmlns:p14="http://schemas.microsoft.com/office/powerpoint/2010/main" val="6025212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771525" y="1485900"/>
            <a:ext cx="18669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2705100" y="1485900"/>
            <a:ext cx="1866900" cy="2576848"/>
          </a:xfrm>
          <a:prstGeom prst="ellipse">
            <a:avLst/>
          </a:prstGeom>
        </p:spPr>
        <p:txBody>
          <a:bodyPr/>
          <a:lstStyle/>
          <a:p>
            <a:endParaRPr lang="ru-RU"/>
          </a:p>
        </p:txBody>
      </p:sp>
      <p:sp>
        <p:nvSpPr>
          <p:cNvPr id="9" name="Рисунок 8"/>
          <p:cNvSpPr>
            <a:spLocks noGrp="1"/>
          </p:cNvSpPr>
          <p:nvPr>
            <p:ph type="pic" sz="quarter" idx="15"/>
          </p:nvPr>
        </p:nvSpPr>
        <p:spPr>
          <a:xfrm>
            <a:off x="4638675" y="1485900"/>
            <a:ext cx="1866900" cy="2576848"/>
          </a:xfrm>
          <a:prstGeom prst="ellipse">
            <a:avLst/>
          </a:prstGeom>
        </p:spPr>
        <p:txBody>
          <a:bodyPr/>
          <a:lstStyle/>
          <a:p>
            <a:endParaRPr lang="ru-RU"/>
          </a:p>
        </p:txBody>
      </p:sp>
      <p:sp>
        <p:nvSpPr>
          <p:cNvPr id="10" name="Рисунок 8"/>
          <p:cNvSpPr>
            <a:spLocks noGrp="1"/>
          </p:cNvSpPr>
          <p:nvPr>
            <p:ph type="pic" sz="quarter" idx="16"/>
          </p:nvPr>
        </p:nvSpPr>
        <p:spPr>
          <a:xfrm>
            <a:off x="6572250" y="1485900"/>
            <a:ext cx="1866900" cy="2576848"/>
          </a:xfrm>
          <a:prstGeom prst="ellipse">
            <a:avLst/>
          </a:prstGeom>
        </p:spPr>
        <p:txBody>
          <a:bodyPr/>
          <a:lstStyle/>
          <a:p>
            <a:endParaRPr lang="ru-RU"/>
          </a:p>
        </p:txBody>
      </p:sp>
    </p:spTree>
    <p:extLst>
      <p:ext uri="{BB962C8B-B14F-4D97-AF65-F5344CB8AC3E}">
        <p14:creationId xmlns:p14="http://schemas.microsoft.com/office/powerpoint/2010/main" val="2185647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C715E-F4D9-3B42-A022-47A7E39B5FFB}" type="datetimeFigureOut">
              <a:rPr lang="en-US" smtClean="0"/>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8D5AFA-CF35-6346-8FEC-3F20FD1CF939}" type="slidenum">
              <a:rPr lang="en-US" smtClean="0"/>
              <a:t>‹#›</a:t>
            </a:fld>
            <a:endParaRPr lang="en-US"/>
          </a:p>
        </p:txBody>
      </p:sp>
    </p:spTree>
    <p:extLst>
      <p:ext uri="{BB962C8B-B14F-4D97-AF65-F5344CB8AC3E}">
        <p14:creationId xmlns:p14="http://schemas.microsoft.com/office/powerpoint/2010/main" val="2854857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1C715E-F4D9-3B42-A022-47A7E39B5FFB}"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D5AFA-CF35-6346-8FEC-3F20FD1CF939}" type="slidenum">
              <a:rPr lang="en-US" smtClean="0"/>
              <a:t>‹#›</a:t>
            </a:fld>
            <a:endParaRPr lang="en-US"/>
          </a:p>
        </p:txBody>
      </p:sp>
    </p:spTree>
    <p:extLst>
      <p:ext uri="{BB962C8B-B14F-4D97-AF65-F5344CB8AC3E}">
        <p14:creationId xmlns:p14="http://schemas.microsoft.com/office/powerpoint/2010/main" val="171966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1C715E-F4D9-3B42-A022-47A7E39B5FFB}"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D5AFA-CF35-6346-8FEC-3F20FD1CF939}" type="slidenum">
              <a:rPr lang="en-US" smtClean="0"/>
              <a:t>‹#›</a:t>
            </a:fld>
            <a:endParaRPr lang="en-US"/>
          </a:p>
        </p:txBody>
      </p:sp>
    </p:spTree>
    <p:extLst>
      <p:ext uri="{BB962C8B-B14F-4D97-AF65-F5344CB8AC3E}">
        <p14:creationId xmlns:p14="http://schemas.microsoft.com/office/powerpoint/2010/main" val="315874882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1.jp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C715E-F4D9-3B42-A022-47A7E39B5FFB}" type="datetimeFigureOut">
              <a:rPr lang="en-US" smtClean="0"/>
              <a:t>8/20/2020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Rabiah Ahmad, PhD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D5AFA-CF35-6346-8FEC-3F20FD1CF939}" type="slidenum">
              <a:rPr lang="en-US" smtClean="0"/>
              <a:t>‹#›</a:t>
            </a:fld>
            <a:endParaRPr lang="en-US"/>
          </a:p>
        </p:txBody>
      </p:sp>
      <p:pic>
        <p:nvPicPr>
          <p:cNvPr id="9" name="Picture 6">
            <a:extLst>
              <a:ext uri="{FF2B5EF4-FFF2-40B4-BE49-F238E27FC236}">
                <a16:creationId xmlns:a16="http://schemas.microsoft.com/office/drawing/2014/main" id="{136DB9E6-0454-49E9-81F3-C0AE2836C1D2}"/>
              </a:ext>
            </a:extLst>
          </p:cNvPr>
          <p:cNvPicPr>
            <a:picLocks noChangeAspect="1"/>
          </p:cNvPicPr>
          <p:nvPr userDrawn="1"/>
        </p:nvPicPr>
        <p:blipFill>
          <a:blip r:embed="rId68"/>
          <a:stretch>
            <a:fillRect/>
          </a:stretch>
        </p:blipFill>
        <p:spPr>
          <a:xfrm>
            <a:off x="8040598" y="22479"/>
            <a:ext cx="1030313" cy="1097375"/>
          </a:xfrm>
          <a:prstGeom prst="rect">
            <a:avLst/>
          </a:prstGeom>
        </p:spPr>
      </p:pic>
    </p:spTree>
    <p:extLst>
      <p:ext uri="{BB962C8B-B14F-4D97-AF65-F5344CB8AC3E}">
        <p14:creationId xmlns:p14="http://schemas.microsoft.com/office/powerpoint/2010/main" val="4134971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5" r:id="rId14"/>
    <p:sldLayoutId id="2147483667" r:id="rId15"/>
    <p:sldLayoutId id="2147483670" r:id="rId16"/>
    <p:sldLayoutId id="2147483671" r:id="rId17"/>
    <p:sldLayoutId id="2147483676"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5" r:id="rId41"/>
    <p:sldLayoutId id="2147483706" r:id="rId42"/>
    <p:sldLayoutId id="2147483711" r:id="rId43"/>
    <p:sldLayoutId id="2147483715" r:id="rId44"/>
    <p:sldLayoutId id="2147483716" r:id="rId45"/>
    <p:sldLayoutId id="2147483717" r:id="rId46"/>
    <p:sldLayoutId id="2147483718" r:id="rId47"/>
    <p:sldLayoutId id="2147483719" r:id="rId48"/>
    <p:sldLayoutId id="2147483720" r:id="rId49"/>
    <p:sldLayoutId id="2147483721" r:id="rId50"/>
    <p:sldLayoutId id="2147483722" r:id="rId51"/>
    <p:sldLayoutId id="2147483723" r:id="rId52"/>
    <p:sldLayoutId id="2147483724" r:id="rId53"/>
    <p:sldLayoutId id="2147483725" r:id="rId54"/>
    <p:sldLayoutId id="2147483727" r:id="rId55"/>
    <p:sldLayoutId id="2147483728" r:id="rId56"/>
    <p:sldLayoutId id="2147483729" r:id="rId57"/>
    <p:sldLayoutId id="2147483730" r:id="rId58"/>
    <p:sldLayoutId id="2147483731" r:id="rId59"/>
    <p:sldLayoutId id="2147483732" r:id="rId60"/>
    <p:sldLayoutId id="2147483733" r:id="rId61"/>
    <p:sldLayoutId id="2147483734" r:id="rId62"/>
    <p:sldLayoutId id="2147483735" r:id="rId63"/>
    <p:sldLayoutId id="2147483736" r:id="rId64"/>
    <p:sldLayoutId id="2147483737" r:id="rId6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3864" y="3555291"/>
            <a:ext cx="8776271" cy="1957613"/>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ＭＳ Ｐゴシック" pitchFamily="-105" charset="-128"/>
                <a:cs typeface="ＭＳ Ｐゴシック" pitchFamily="-105" charset="-128"/>
              </a:defRPr>
            </a:lvl1pPr>
            <a:lvl2pPr algn="ctr" defTabSz="457200" rtl="0" eaLnBrk="1" fontAlgn="base" hangingPunct="1">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2pPr>
            <a:lvl3pPr algn="ctr" defTabSz="457200" rtl="0" eaLnBrk="1" fontAlgn="base" hangingPunct="1">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3pPr>
            <a:lvl4pPr algn="ctr" defTabSz="457200" rtl="0" eaLnBrk="1" fontAlgn="base" hangingPunct="1">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4pPr>
            <a:lvl5pPr algn="ctr" defTabSz="457200" rtl="0" eaLnBrk="1" fontAlgn="base" hangingPunct="1">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5pPr>
            <a:lvl6pPr marL="457200" algn="ctr" defTabSz="457200" rtl="0" eaLnBrk="1" fontAlgn="base" hangingPunct="1">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6pPr>
            <a:lvl7pPr marL="914400" algn="ctr" defTabSz="457200" rtl="0" eaLnBrk="1" fontAlgn="base" hangingPunct="1">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7pPr>
            <a:lvl8pPr marL="1371600" algn="ctr" defTabSz="457200" rtl="0" eaLnBrk="1" fontAlgn="base" hangingPunct="1">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8pPr>
            <a:lvl9pPr marL="1828800" algn="ctr" defTabSz="457200" rtl="0" eaLnBrk="1" fontAlgn="base" hangingPunct="1">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9pPr>
          </a:lstStyle>
          <a:p>
            <a:r>
              <a:rPr lang="en-US" sz="3200" b="1" dirty="0">
                <a:latin typeface="Arial Nova Cond" panose="020B0506020202020204" pitchFamily="34" charset="0"/>
                <a:ea typeface="Nirmala UI" panose="020B0502040204020203" pitchFamily="34" charset="0"/>
                <a:cs typeface="Nirmala UI" panose="020B0502040204020203" pitchFamily="34" charset="0"/>
              </a:rPr>
              <a:t>REALTEQS, YOUR INNOVATIVE ONE STOP PLATFORM FOR ALL YOUR CONSTRUCTION AND REAL ESTATE SOLUTIONS</a:t>
            </a:r>
          </a:p>
        </p:txBody>
      </p:sp>
      <p:sp>
        <p:nvSpPr>
          <p:cNvPr id="7" name="Rectangle 6"/>
          <p:cNvSpPr/>
          <p:nvPr/>
        </p:nvSpPr>
        <p:spPr>
          <a:xfrm>
            <a:off x="183865" y="3889145"/>
            <a:ext cx="9143999" cy="2677656"/>
          </a:xfrm>
          <a:prstGeom prst="rect">
            <a:avLst/>
          </a:prstGeom>
        </p:spPr>
        <p:txBody>
          <a:bodyPr wrap="square">
            <a:spAutoFit/>
          </a:bodyPr>
          <a:lstStyle/>
          <a:p>
            <a:pPr algn="ctr">
              <a:buNone/>
            </a:pPr>
            <a:endParaRPr lang="en-US" sz="2400" b="1" dirty="0"/>
          </a:p>
          <a:p>
            <a:pPr algn="ctr">
              <a:buNone/>
            </a:pPr>
            <a:endParaRPr lang="en-US" b="1" dirty="0"/>
          </a:p>
          <a:p>
            <a:pPr algn="ctr">
              <a:buNone/>
            </a:pPr>
            <a:endParaRPr lang="en-US" b="1" dirty="0"/>
          </a:p>
          <a:p>
            <a:pPr algn="ctr">
              <a:buNone/>
            </a:pPr>
            <a:endParaRPr lang="en-US" b="1" dirty="0"/>
          </a:p>
          <a:p>
            <a:pPr algn="ctr">
              <a:buNone/>
            </a:pPr>
            <a:endParaRPr lang="en-US" b="1" dirty="0"/>
          </a:p>
          <a:p>
            <a:pPr algn="ctr"/>
            <a:r>
              <a:rPr lang="en-US" b="1" dirty="0"/>
              <a:t>HARVARD BUSINESS ANALYTICS PROGRAM</a:t>
            </a:r>
          </a:p>
          <a:p>
            <a:pPr algn="ctr"/>
            <a:r>
              <a:rPr lang="en-US" b="1" dirty="0"/>
              <a:t>STUDENT PITCH COMPETITION SEPTEMBER 2020</a:t>
            </a:r>
          </a:p>
          <a:p>
            <a:pPr algn="ctr"/>
            <a:r>
              <a:rPr lang="en-US" b="1" dirty="0"/>
              <a:t>STEPHEN YOHANNAN</a:t>
            </a:r>
          </a:p>
          <a:p>
            <a:pPr algn="ctr"/>
            <a:r>
              <a:rPr lang="en-US" b="1" dirty="0"/>
              <a:t>www.realteqs.com</a:t>
            </a:r>
          </a:p>
        </p:txBody>
      </p:sp>
      <p:pic>
        <p:nvPicPr>
          <p:cNvPr id="13" name="Picture 12" descr="A close up of a mans face&#10;&#10;Description automatically generated">
            <a:extLst>
              <a:ext uri="{FF2B5EF4-FFF2-40B4-BE49-F238E27FC236}">
                <a16:creationId xmlns:a16="http://schemas.microsoft.com/office/drawing/2014/main" id="{D8D85B04-2D6C-4CC5-868B-5B6CDABDB7CA}"/>
              </a:ext>
            </a:extLst>
          </p:cNvPr>
          <p:cNvPicPr>
            <a:picLocks noChangeAspect="1"/>
          </p:cNvPicPr>
          <p:nvPr/>
        </p:nvPicPr>
        <p:blipFill>
          <a:blip r:embed="rId2"/>
          <a:stretch>
            <a:fillRect/>
          </a:stretch>
        </p:blipFill>
        <p:spPr>
          <a:xfrm>
            <a:off x="1934817" y="107864"/>
            <a:ext cx="5314122" cy="3491589"/>
          </a:xfrm>
          <a:prstGeom prst="rect">
            <a:avLst/>
          </a:prstGeom>
        </p:spPr>
      </p:pic>
      <p:pic>
        <p:nvPicPr>
          <p:cNvPr id="15" name="Picture 14" descr="A close up of a logo&#10;&#10;Description automatically generated">
            <a:extLst>
              <a:ext uri="{FF2B5EF4-FFF2-40B4-BE49-F238E27FC236}">
                <a16:creationId xmlns:a16="http://schemas.microsoft.com/office/drawing/2014/main" id="{BA8AA382-2A6B-4E6A-928B-F6704D79D111}"/>
              </a:ext>
            </a:extLst>
          </p:cNvPr>
          <p:cNvPicPr>
            <a:picLocks noChangeAspect="1"/>
          </p:cNvPicPr>
          <p:nvPr/>
        </p:nvPicPr>
        <p:blipFill>
          <a:blip r:embed="rId3"/>
          <a:stretch>
            <a:fillRect/>
          </a:stretch>
        </p:blipFill>
        <p:spPr>
          <a:xfrm>
            <a:off x="4228410" y="1304227"/>
            <a:ext cx="726936" cy="821634"/>
          </a:xfrm>
          <a:prstGeom prst="rect">
            <a:avLst/>
          </a:prstGeom>
          <a:gradFill>
            <a:gsLst>
              <a:gs pos="70000">
                <a:schemeClr val="accent1">
                  <a:lumMod val="5000"/>
                  <a:lumOff val="95000"/>
                </a:schemeClr>
              </a:gs>
              <a:gs pos="83000">
                <a:schemeClr val="accent1">
                  <a:lumMod val="45000"/>
                  <a:lumOff val="55000"/>
                </a:schemeClr>
              </a:gs>
              <a:gs pos="90000">
                <a:schemeClr val="accent1">
                  <a:lumMod val="41000"/>
                </a:schemeClr>
              </a:gs>
            </a:gsLst>
            <a:lin ang="5400000" scaled="1"/>
          </a:gradFill>
        </p:spPr>
      </p:pic>
    </p:spTree>
    <p:extLst>
      <p:ext uri="{BB962C8B-B14F-4D97-AF65-F5344CB8AC3E}">
        <p14:creationId xmlns:p14="http://schemas.microsoft.com/office/powerpoint/2010/main" val="30090472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0C516A-6B63-4E77-A4DE-A53A36191EF3}"/>
              </a:ext>
            </a:extLst>
          </p:cNvPr>
          <p:cNvGrpSpPr/>
          <p:nvPr/>
        </p:nvGrpSpPr>
        <p:grpSpPr>
          <a:xfrm>
            <a:off x="0" y="6394051"/>
            <a:ext cx="393193" cy="491799"/>
            <a:chOff x="0" y="6394051"/>
            <a:chExt cx="393193" cy="491799"/>
          </a:xfrm>
        </p:grpSpPr>
        <p:sp>
          <p:nvSpPr>
            <p:cNvPr id="96" name="Rektangel 13">
              <a:extLst>
                <a:ext uri="{FF2B5EF4-FFF2-40B4-BE49-F238E27FC236}">
                  <a16:creationId xmlns:a16="http://schemas.microsoft.com/office/drawing/2014/main" id="{92ADDB34-BCD9-45E6-BD44-9C4CC2ABE0A6}"/>
                </a:ext>
              </a:extLst>
            </p:cNvPr>
            <p:cNvSpPr>
              <a:spLocks noChangeArrowheads="1"/>
            </p:cNvSpPr>
            <p:nvPr/>
          </p:nvSpPr>
          <p:spPr bwMode="auto">
            <a:xfrm>
              <a:off x="1" y="6394051"/>
              <a:ext cx="393192" cy="266700"/>
            </a:xfrm>
            <a:prstGeom prst="rect">
              <a:avLst/>
            </a:prstGeom>
            <a:gradFill flip="none" rotWithShape="1">
              <a:gsLst>
                <a:gs pos="0">
                  <a:schemeClr val="bg1">
                    <a:lumMod val="85000"/>
                  </a:schemeClr>
                </a:gs>
                <a:gs pos="100000">
                  <a:schemeClr val="bg1">
                    <a:lumMod val="95000"/>
                  </a:schemeClr>
                </a:gs>
              </a:gsLst>
              <a:lin ang="0" scaled="0"/>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chemeClr val="tx2"/>
                  </a:solidFill>
                  <a:latin typeface="+mn-lt"/>
                  <a:ea typeface="+mn-ea"/>
                  <a:cs typeface="+mn-cs"/>
                </a:rPr>
                <a:t>9</a:t>
              </a:r>
            </a:p>
          </p:txBody>
        </p:sp>
        <p:sp>
          <p:nvSpPr>
            <p:cNvPr id="97" name="Rektangel 13">
              <a:extLst>
                <a:ext uri="{FF2B5EF4-FFF2-40B4-BE49-F238E27FC236}">
                  <a16:creationId xmlns:a16="http://schemas.microsoft.com/office/drawing/2014/main" id="{77FAAC52-6E2C-45D9-B123-17080CD8B69F}"/>
                </a:ext>
              </a:extLst>
            </p:cNvPr>
            <p:cNvSpPr>
              <a:spLocks noChangeArrowheads="1"/>
            </p:cNvSpPr>
            <p:nvPr/>
          </p:nvSpPr>
          <p:spPr bwMode="auto">
            <a:xfrm>
              <a:off x="0" y="6660751"/>
              <a:ext cx="390812" cy="225099"/>
            </a:xfrm>
            <a:prstGeom prst="rect">
              <a:avLst/>
            </a:prstGeom>
            <a:gradFill flip="none" rotWithShape="1">
              <a:gsLst>
                <a:gs pos="0">
                  <a:schemeClr val="tx2">
                    <a:lumMod val="75000"/>
                  </a:schemeClr>
                </a:gs>
                <a:gs pos="100000">
                  <a:schemeClr val="accent1">
                    <a:lumMod val="75000"/>
                  </a:schemeClr>
                </a:gs>
              </a:gsLst>
              <a:lin ang="0" scaled="0"/>
              <a:tileRect/>
            </a:gra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grpSp>
      <p:grpSp>
        <p:nvGrpSpPr>
          <p:cNvPr id="62" name="Group 61">
            <a:extLst>
              <a:ext uri="{FF2B5EF4-FFF2-40B4-BE49-F238E27FC236}">
                <a16:creationId xmlns:a16="http://schemas.microsoft.com/office/drawing/2014/main" id="{B7278878-ADB7-4A6C-A816-113A34B256FC}"/>
              </a:ext>
            </a:extLst>
          </p:cNvPr>
          <p:cNvGrpSpPr/>
          <p:nvPr/>
        </p:nvGrpSpPr>
        <p:grpSpPr>
          <a:xfrm>
            <a:off x="350390" y="293860"/>
            <a:ext cx="8734232" cy="6437038"/>
            <a:chOff x="299036" y="283080"/>
            <a:chExt cx="8734232" cy="6437038"/>
          </a:xfrm>
        </p:grpSpPr>
        <p:grpSp>
          <p:nvGrpSpPr>
            <p:cNvPr id="56" name="Group 55">
              <a:extLst>
                <a:ext uri="{FF2B5EF4-FFF2-40B4-BE49-F238E27FC236}">
                  <a16:creationId xmlns:a16="http://schemas.microsoft.com/office/drawing/2014/main" id="{76BF08D5-791A-42D1-9C6F-76F259B08A0D}"/>
                </a:ext>
              </a:extLst>
            </p:cNvPr>
            <p:cNvGrpSpPr/>
            <p:nvPr/>
          </p:nvGrpSpPr>
          <p:grpSpPr>
            <a:xfrm>
              <a:off x="650543" y="977589"/>
              <a:ext cx="409778" cy="5449282"/>
              <a:chOff x="1301086" y="977589"/>
              <a:chExt cx="409778" cy="5449282"/>
            </a:xfrm>
          </p:grpSpPr>
          <p:cxnSp>
            <p:nvCxnSpPr>
              <p:cNvPr id="14" name="Straight Connector 13">
                <a:extLst>
                  <a:ext uri="{FF2B5EF4-FFF2-40B4-BE49-F238E27FC236}">
                    <a16:creationId xmlns:a16="http://schemas.microsoft.com/office/drawing/2014/main" id="{4A31DED4-0422-4FFC-8A1C-3B01BADDB80C}"/>
                  </a:ext>
                </a:extLst>
              </p:cNvPr>
              <p:cNvCxnSpPr>
                <a:cxnSpLocks/>
              </p:cNvCxnSpPr>
              <p:nvPr/>
            </p:nvCxnSpPr>
            <p:spPr>
              <a:xfrm flipV="1">
                <a:off x="1301086" y="977589"/>
                <a:ext cx="0" cy="5449282"/>
              </a:xfrm>
              <a:prstGeom prst="line">
                <a:avLst/>
              </a:prstGeom>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5D6F0D3B-1D88-4C0C-9ACA-42299864184D}"/>
                  </a:ext>
                </a:extLst>
              </p:cNvPr>
              <p:cNvCxnSpPr>
                <a:cxnSpLocks/>
              </p:cNvCxnSpPr>
              <p:nvPr/>
            </p:nvCxnSpPr>
            <p:spPr>
              <a:xfrm>
                <a:off x="1319629" y="6426871"/>
                <a:ext cx="39123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46" name="Group 45">
              <a:extLst>
                <a:ext uri="{FF2B5EF4-FFF2-40B4-BE49-F238E27FC236}">
                  <a16:creationId xmlns:a16="http://schemas.microsoft.com/office/drawing/2014/main" id="{0E970B14-E350-46EC-B440-4EF994C909A0}"/>
                </a:ext>
              </a:extLst>
            </p:cNvPr>
            <p:cNvGrpSpPr/>
            <p:nvPr/>
          </p:nvGrpSpPr>
          <p:grpSpPr>
            <a:xfrm>
              <a:off x="299036" y="283080"/>
              <a:ext cx="8734232" cy="6437038"/>
              <a:chOff x="712979" y="422275"/>
              <a:chExt cx="9263888" cy="7018313"/>
            </a:xfrm>
          </p:grpSpPr>
          <p:grpSp>
            <p:nvGrpSpPr>
              <p:cNvPr id="10" name="Group 9">
                <a:extLst>
                  <a:ext uri="{FF2B5EF4-FFF2-40B4-BE49-F238E27FC236}">
                    <a16:creationId xmlns:a16="http://schemas.microsoft.com/office/drawing/2014/main" id="{1766597E-0398-4D55-8E40-6FADF36FCE10}"/>
                  </a:ext>
                </a:extLst>
              </p:cNvPr>
              <p:cNvGrpSpPr/>
              <p:nvPr/>
            </p:nvGrpSpPr>
            <p:grpSpPr>
              <a:xfrm>
                <a:off x="712979" y="422275"/>
                <a:ext cx="2524705" cy="778886"/>
                <a:chOff x="3179928" y="466526"/>
                <a:chExt cx="2928472" cy="846503"/>
              </a:xfrm>
              <a:gradFill>
                <a:gsLst>
                  <a:gs pos="5000">
                    <a:srgbClr val="00B050"/>
                  </a:gs>
                  <a:gs pos="70000">
                    <a:schemeClr val="accent1">
                      <a:tint val="50000"/>
                      <a:shade val="100000"/>
                      <a:satMod val="350000"/>
                    </a:schemeClr>
                  </a:gs>
                </a:gsLst>
                <a:lin ang="16200000" scaled="0"/>
              </a:gradFill>
            </p:grpSpPr>
            <p:sp>
              <p:nvSpPr>
                <p:cNvPr id="12" name="Freeform: Shape 11">
                  <a:extLst>
                    <a:ext uri="{FF2B5EF4-FFF2-40B4-BE49-F238E27FC236}">
                      <a16:creationId xmlns:a16="http://schemas.microsoft.com/office/drawing/2014/main" id="{FD47FEB4-B3FB-430C-A154-9C82D252536F}"/>
                    </a:ext>
                  </a:extLst>
                </p:cNvPr>
                <p:cNvSpPr/>
                <p:nvPr/>
              </p:nvSpPr>
              <p:spPr>
                <a:xfrm>
                  <a:off x="4002888" y="475015"/>
                  <a:ext cx="2105512" cy="838014"/>
                </a:xfrm>
                <a:custGeom>
                  <a:avLst/>
                  <a:gdLst>
                    <a:gd name="connsiteX0" fmla="*/ 0 w 2105513"/>
                    <a:gd name="connsiteY0" fmla="*/ 0 h 691486"/>
                    <a:gd name="connsiteX1" fmla="*/ 2105513 w 2105513"/>
                    <a:gd name="connsiteY1" fmla="*/ 0 h 691486"/>
                    <a:gd name="connsiteX2" fmla="*/ 2105513 w 2105513"/>
                    <a:gd name="connsiteY2" fmla="*/ 691486 h 691486"/>
                    <a:gd name="connsiteX3" fmla="*/ 0 w 2105513"/>
                    <a:gd name="connsiteY3" fmla="*/ 691486 h 691486"/>
                    <a:gd name="connsiteX4" fmla="*/ 47116 w 2105513"/>
                    <a:gd name="connsiteY4" fmla="*/ 634599 h 691486"/>
                    <a:gd name="connsiteX5" fmla="*/ 135687 w 2105513"/>
                    <a:gd name="connsiteY5" fmla="*/ 345743 h 691486"/>
                    <a:gd name="connsiteX6" fmla="*/ 47116 w 2105513"/>
                    <a:gd name="connsiteY6" fmla="*/ 56887 h 6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513" h="691486">
                      <a:moveTo>
                        <a:pt x="0" y="0"/>
                      </a:moveTo>
                      <a:lnTo>
                        <a:pt x="2105513" y="0"/>
                      </a:lnTo>
                      <a:lnTo>
                        <a:pt x="2105513" y="691486"/>
                      </a:lnTo>
                      <a:lnTo>
                        <a:pt x="0" y="691486"/>
                      </a:lnTo>
                      <a:lnTo>
                        <a:pt x="47116" y="634599"/>
                      </a:lnTo>
                      <a:cubicBezTo>
                        <a:pt x="103035" y="552143"/>
                        <a:pt x="135687" y="452742"/>
                        <a:pt x="135687" y="345743"/>
                      </a:cubicBezTo>
                      <a:cubicBezTo>
                        <a:pt x="135687" y="238744"/>
                        <a:pt x="103035" y="139343"/>
                        <a:pt x="47116" y="56887"/>
                      </a:cubicBezTo>
                      <a:close/>
                    </a:path>
                  </a:pathLst>
                </a:custGeom>
                <a:gradFill>
                  <a:gsLst>
                    <a:gs pos="53000">
                      <a:srgbClr val="44546B"/>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600" b="1" dirty="0"/>
                    <a:t>REALTEQS GROUP</a:t>
                  </a:r>
                </a:p>
              </p:txBody>
            </p:sp>
            <p:sp>
              <p:nvSpPr>
                <p:cNvPr id="9" name="Oval 8">
                  <a:extLst>
                    <a:ext uri="{FF2B5EF4-FFF2-40B4-BE49-F238E27FC236}">
                      <a16:creationId xmlns:a16="http://schemas.microsoft.com/office/drawing/2014/main" id="{00C1F088-DEE6-4312-A1EA-2E6934EDD323}"/>
                    </a:ext>
                  </a:extLst>
                </p:cNvPr>
                <p:cNvSpPr/>
                <p:nvPr/>
              </p:nvSpPr>
              <p:spPr>
                <a:xfrm>
                  <a:off x="3179928" y="466526"/>
                  <a:ext cx="822960" cy="822960"/>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highlight>
                      <a:srgbClr val="0612AA"/>
                    </a:highlight>
                  </a:endParaRPr>
                </a:p>
              </p:txBody>
            </p:sp>
          </p:grpSp>
          <p:cxnSp>
            <p:nvCxnSpPr>
              <p:cNvPr id="17" name="Straight Arrow Connector 16">
                <a:extLst>
                  <a:ext uri="{FF2B5EF4-FFF2-40B4-BE49-F238E27FC236}">
                    <a16:creationId xmlns:a16="http://schemas.microsoft.com/office/drawing/2014/main" id="{F9746F6E-6195-4AB4-BAA3-CE1D8833BFFD}"/>
                  </a:ext>
                </a:extLst>
              </p:cNvPr>
              <p:cNvCxnSpPr>
                <a:cxnSpLocks/>
              </p:cNvCxnSpPr>
              <p:nvPr/>
            </p:nvCxnSpPr>
            <p:spPr>
              <a:xfrm>
                <a:off x="1105469" y="1901355"/>
                <a:ext cx="39123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26" name="Group 25">
                <a:extLst>
                  <a:ext uri="{FF2B5EF4-FFF2-40B4-BE49-F238E27FC236}">
                    <a16:creationId xmlns:a16="http://schemas.microsoft.com/office/drawing/2014/main" id="{6BE5FC16-18B6-4768-96B8-A68C106A382E}"/>
                  </a:ext>
                </a:extLst>
              </p:cNvPr>
              <p:cNvGrpSpPr/>
              <p:nvPr/>
            </p:nvGrpSpPr>
            <p:grpSpPr>
              <a:xfrm>
                <a:off x="1496703" y="1559211"/>
                <a:ext cx="8480164" cy="5845532"/>
                <a:chOff x="22321" y="646466"/>
                <a:chExt cx="8981895" cy="6252713"/>
              </a:xfrm>
            </p:grpSpPr>
            <p:sp>
              <p:nvSpPr>
                <p:cNvPr id="11" name="Freeform: Shape 10">
                  <a:extLst>
                    <a:ext uri="{FF2B5EF4-FFF2-40B4-BE49-F238E27FC236}">
                      <a16:creationId xmlns:a16="http://schemas.microsoft.com/office/drawing/2014/main" id="{56DD5BEE-839A-48CE-8585-945116304FA6}"/>
                    </a:ext>
                  </a:extLst>
                </p:cNvPr>
                <p:cNvSpPr/>
                <p:nvPr/>
              </p:nvSpPr>
              <p:spPr>
                <a:xfrm>
                  <a:off x="753842" y="649167"/>
                  <a:ext cx="1594831" cy="636251"/>
                </a:xfrm>
                <a:custGeom>
                  <a:avLst/>
                  <a:gdLst>
                    <a:gd name="connsiteX0" fmla="*/ 0 w 2105513"/>
                    <a:gd name="connsiteY0" fmla="*/ 0 h 691486"/>
                    <a:gd name="connsiteX1" fmla="*/ 2105513 w 2105513"/>
                    <a:gd name="connsiteY1" fmla="*/ 0 h 691486"/>
                    <a:gd name="connsiteX2" fmla="*/ 2105513 w 2105513"/>
                    <a:gd name="connsiteY2" fmla="*/ 691486 h 691486"/>
                    <a:gd name="connsiteX3" fmla="*/ 0 w 2105513"/>
                    <a:gd name="connsiteY3" fmla="*/ 691486 h 691486"/>
                    <a:gd name="connsiteX4" fmla="*/ 47116 w 2105513"/>
                    <a:gd name="connsiteY4" fmla="*/ 634599 h 691486"/>
                    <a:gd name="connsiteX5" fmla="*/ 135687 w 2105513"/>
                    <a:gd name="connsiteY5" fmla="*/ 345743 h 691486"/>
                    <a:gd name="connsiteX6" fmla="*/ 47116 w 2105513"/>
                    <a:gd name="connsiteY6" fmla="*/ 56887 h 6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513" h="691486">
                      <a:moveTo>
                        <a:pt x="0" y="0"/>
                      </a:moveTo>
                      <a:lnTo>
                        <a:pt x="2105513" y="0"/>
                      </a:lnTo>
                      <a:lnTo>
                        <a:pt x="2105513" y="691486"/>
                      </a:lnTo>
                      <a:lnTo>
                        <a:pt x="0" y="691486"/>
                      </a:lnTo>
                      <a:lnTo>
                        <a:pt x="47116" y="634599"/>
                      </a:lnTo>
                      <a:cubicBezTo>
                        <a:pt x="103035" y="552143"/>
                        <a:pt x="135687" y="452742"/>
                        <a:pt x="135687" y="345743"/>
                      </a:cubicBezTo>
                      <a:cubicBezTo>
                        <a:pt x="135687" y="238744"/>
                        <a:pt x="103035" y="139343"/>
                        <a:pt x="47116" y="56887"/>
                      </a:cubicBezTo>
                      <a:close/>
                    </a:path>
                  </a:pathLst>
                </a:custGeom>
                <a:gradFill>
                  <a:gsLst>
                    <a:gs pos="74000">
                      <a:srgbClr val="44546B"/>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200" b="1" dirty="0"/>
                    <a:t>TEQSPLUS </a:t>
                  </a:r>
                </a:p>
                <a:p>
                  <a:pPr algn="ctr"/>
                  <a:r>
                    <a:rPr lang="en-US" sz="1200" b="1" dirty="0"/>
                    <a:t>SOCIAL MEDIA</a:t>
                  </a:r>
                </a:p>
              </p:txBody>
            </p:sp>
            <p:sp>
              <p:nvSpPr>
                <p:cNvPr id="19" name="Oval 18">
                  <a:extLst>
                    <a:ext uri="{FF2B5EF4-FFF2-40B4-BE49-F238E27FC236}">
                      <a16:creationId xmlns:a16="http://schemas.microsoft.com/office/drawing/2014/main" id="{2F7A83C3-3529-4562-A78E-B93973409EE0}"/>
                    </a:ext>
                  </a:extLst>
                </p:cNvPr>
                <p:cNvSpPr/>
                <p:nvPr/>
              </p:nvSpPr>
              <p:spPr>
                <a:xfrm>
                  <a:off x="22321" y="1714089"/>
                  <a:ext cx="731520" cy="731520"/>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highlight>
                      <a:srgbClr val="0612AA"/>
                    </a:highlight>
                  </a:endParaRPr>
                </a:p>
              </p:txBody>
            </p:sp>
            <p:sp>
              <p:nvSpPr>
                <p:cNvPr id="60" name="Freeform: Shape 59">
                  <a:extLst>
                    <a:ext uri="{FF2B5EF4-FFF2-40B4-BE49-F238E27FC236}">
                      <a16:creationId xmlns:a16="http://schemas.microsoft.com/office/drawing/2014/main" id="{83BB91A2-03B4-42DE-8B9B-3B1E9B440BE2}"/>
                    </a:ext>
                  </a:extLst>
                </p:cNvPr>
                <p:cNvSpPr/>
                <p:nvPr/>
              </p:nvSpPr>
              <p:spPr>
                <a:xfrm>
                  <a:off x="2484577" y="649167"/>
                  <a:ext cx="1556448" cy="649017"/>
                </a:xfrm>
                <a:custGeom>
                  <a:avLst/>
                  <a:gdLst>
                    <a:gd name="connsiteX0" fmla="*/ 0 w 2105513"/>
                    <a:gd name="connsiteY0" fmla="*/ 0 h 691486"/>
                    <a:gd name="connsiteX1" fmla="*/ 2105513 w 2105513"/>
                    <a:gd name="connsiteY1" fmla="*/ 0 h 691486"/>
                    <a:gd name="connsiteX2" fmla="*/ 2105513 w 2105513"/>
                    <a:gd name="connsiteY2" fmla="*/ 691486 h 691486"/>
                    <a:gd name="connsiteX3" fmla="*/ 0 w 2105513"/>
                    <a:gd name="connsiteY3" fmla="*/ 691486 h 691486"/>
                    <a:gd name="connsiteX4" fmla="*/ 47116 w 2105513"/>
                    <a:gd name="connsiteY4" fmla="*/ 634599 h 691486"/>
                    <a:gd name="connsiteX5" fmla="*/ 135687 w 2105513"/>
                    <a:gd name="connsiteY5" fmla="*/ 345743 h 691486"/>
                    <a:gd name="connsiteX6" fmla="*/ 47116 w 2105513"/>
                    <a:gd name="connsiteY6" fmla="*/ 56887 h 6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513" h="691486">
                      <a:moveTo>
                        <a:pt x="0" y="0"/>
                      </a:moveTo>
                      <a:lnTo>
                        <a:pt x="2105513" y="0"/>
                      </a:lnTo>
                      <a:lnTo>
                        <a:pt x="2105513" y="691486"/>
                      </a:lnTo>
                      <a:lnTo>
                        <a:pt x="0" y="691486"/>
                      </a:lnTo>
                      <a:lnTo>
                        <a:pt x="47116" y="634599"/>
                      </a:lnTo>
                      <a:cubicBezTo>
                        <a:pt x="103035" y="552143"/>
                        <a:pt x="135687" y="452742"/>
                        <a:pt x="135687" y="345743"/>
                      </a:cubicBezTo>
                      <a:cubicBezTo>
                        <a:pt x="135687" y="238744"/>
                        <a:pt x="103035" y="139343"/>
                        <a:pt x="47116" y="56887"/>
                      </a:cubicBezTo>
                      <a:close/>
                    </a:path>
                  </a:pathLst>
                </a:custGeom>
                <a:gradFill>
                  <a:gsLst>
                    <a:gs pos="74000">
                      <a:srgbClr val="44546B"/>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200" b="1" dirty="0"/>
                    <a:t>TEQSPLUS </a:t>
                  </a:r>
                </a:p>
                <a:p>
                  <a:pPr algn="ctr"/>
                  <a:r>
                    <a:rPr lang="en-US" sz="1200" b="1" dirty="0"/>
                    <a:t>CROWDSOURCING</a:t>
                  </a:r>
                </a:p>
              </p:txBody>
            </p:sp>
            <p:sp>
              <p:nvSpPr>
                <p:cNvPr id="63" name="Freeform: Shape 62">
                  <a:extLst>
                    <a:ext uri="{FF2B5EF4-FFF2-40B4-BE49-F238E27FC236}">
                      <a16:creationId xmlns:a16="http://schemas.microsoft.com/office/drawing/2014/main" id="{E02D9F36-C946-41CB-AF39-8FA9BB9D85F1}"/>
                    </a:ext>
                  </a:extLst>
                </p:cNvPr>
                <p:cNvSpPr/>
                <p:nvPr/>
              </p:nvSpPr>
              <p:spPr>
                <a:xfrm>
                  <a:off x="4147220" y="646466"/>
                  <a:ext cx="1594831" cy="651718"/>
                </a:xfrm>
                <a:custGeom>
                  <a:avLst/>
                  <a:gdLst>
                    <a:gd name="connsiteX0" fmla="*/ 0 w 2105513"/>
                    <a:gd name="connsiteY0" fmla="*/ 0 h 691486"/>
                    <a:gd name="connsiteX1" fmla="*/ 2105513 w 2105513"/>
                    <a:gd name="connsiteY1" fmla="*/ 0 h 691486"/>
                    <a:gd name="connsiteX2" fmla="*/ 2105513 w 2105513"/>
                    <a:gd name="connsiteY2" fmla="*/ 691486 h 691486"/>
                    <a:gd name="connsiteX3" fmla="*/ 0 w 2105513"/>
                    <a:gd name="connsiteY3" fmla="*/ 691486 h 691486"/>
                    <a:gd name="connsiteX4" fmla="*/ 47116 w 2105513"/>
                    <a:gd name="connsiteY4" fmla="*/ 634599 h 691486"/>
                    <a:gd name="connsiteX5" fmla="*/ 135687 w 2105513"/>
                    <a:gd name="connsiteY5" fmla="*/ 345743 h 691486"/>
                    <a:gd name="connsiteX6" fmla="*/ 47116 w 2105513"/>
                    <a:gd name="connsiteY6" fmla="*/ 56887 h 6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513" h="691486">
                      <a:moveTo>
                        <a:pt x="0" y="0"/>
                      </a:moveTo>
                      <a:lnTo>
                        <a:pt x="2105513" y="0"/>
                      </a:lnTo>
                      <a:lnTo>
                        <a:pt x="2105513" y="691486"/>
                      </a:lnTo>
                      <a:lnTo>
                        <a:pt x="0" y="691486"/>
                      </a:lnTo>
                      <a:lnTo>
                        <a:pt x="47116" y="634599"/>
                      </a:lnTo>
                      <a:cubicBezTo>
                        <a:pt x="103035" y="552143"/>
                        <a:pt x="135687" y="452742"/>
                        <a:pt x="135687" y="345743"/>
                      </a:cubicBezTo>
                      <a:cubicBezTo>
                        <a:pt x="135687" y="238744"/>
                        <a:pt x="103035" y="139343"/>
                        <a:pt x="47116" y="56887"/>
                      </a:cubicBezTo>
                      <a:close/>
                    </a:path>
                  </a:pathLst>
                </a:custGeom>
                <a:gradFill>
                  <a:gsLst>
                    <a:gs pos="74000">
                      <a:srgbClr val="44546B"/>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200" b="1" dirty="0"/>
                    <a:t>TEQSPLUS </a:t>
                  </a:r>
                </a:p>
                <a:p>
                  <a:pPr algn="ctr"/>
                  <a:r>
                    <a:rPr lang="en-US" sz="1200" b="1" dirty="0"/>
                    <a:t>LEARNING MEDIA</a:t>
                  </a:r>
                </a:p>
              </p:txBody>
            </p:sp>
            <p:sp>
              <p:nvSpPr>
                <p:cNvPr id="69" name="Freeform: Shape 68">
                  <a:extLst>
                    <a:ext uri="{FF2B5EF4-FFF2-40B4-BE49-F238E27FC236}">
                      <a16:creationId xmlns:a16="http://schemas.microsoft.com/office/drawing/2014/main" id="{A2E151D3-FBFB-4A94-B53B-233A446B31CA}"/>
                    </a:ext>
                  </a:extLst>
                </p:cNvPr>
                <p:cNvSpPr/>
                <p:nvPr/>
              </p:nvSpPr>
              <p:spPr>
                <a:xfrm>
                  <a:off x="5848191" y="655549"/>
                  <a:ext cx="1594831" cy="637025"/>
                </a:xfrm>
                <a:custGeom>
                  <a:avLst/>
                  <a:gdLst>
                    <a:gd name="connsiteX0" fmla="*/ 0 w 2105513"/>
                    <a:gd name="connsiteY0" fmla="*/ 0 h 691486"/>
                    <a:gd name="connsiteX1" fmla="*/ 2105513 w 2105513"/>
                    <a:gd name="connsiteY1" fmla="*/ 0 h 691486"/>
                    <a:gd name="connsiteX2" fmla="*/ 2105513 w 2105513"/>
                    <a:gd name="connsiteY2" fmla="*/ 691486 h 691486"/>
                    <a:gd name="connsiteX3" fmla="*/ 0 w 2105513"/>
                    <a:gd name="connsiteY3" fmla="*/ 691486 h 691486"/>
                    <a:gd name="connsiteX4" fmla="*/ 47116 w 2105513"/>
                    <a:gd name="connsiteY4" fmla="*/ 634599 h 691486"/>
                    <a:gd name="connsiteX5" fmla="*/ 135687 w 2105513"/>
                    <a:gd name="connsiteY5" fmla="*/ 345743 h 691486"/>
                    <a:gd name="connsiteX6" fmla="*/ 47116 w 2105513"/>
                    <a:gd name="connsiteY6" fmla="*/ 56887 h 6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513" h="691486">
                      <a:moveTo>
                        <a:pt x="0" y="0"/>
                      </a:moveTo>
                      <a:lnTo>
                        <a:pt x="2105513" y="0"/>
                      </a:lnTo>
                      <a:lnTo>
                        <a:pt x="2105513" y="691486"/>
                      </a:lnTo>
                      <a:lnTo>
                        <a:pt x="0" y="691486"/>
                      </a:lnTo>
                      <a:lnTo>
                        <a:pt x="47116" y="634599"/>
                      </a:lnTo>
                      <a:cubicBezTo>
                        <a:pt x="103035" y="552143"/>
                        <a:pt x="135687" y="452742"/>
                        <a:pt x="135687" y="345743"/>
                      </a:cubicBezTo>
                      <a:cubicBezTo>
                        <a:pt x="135687" y="238744"/>
                        <a:pt x="103035" y="139343"/>
                        <a:pt x="47116" y="56887"/>
                      </a:cubicBezTo>
                      <a:close/>
                    </a:path>
                  </a:pathLst>
                </a:custGeom>
                <a:gradFill>
                  <a:gsLst>
                    <a:gs pos="74000">
                      <a:srgbClr val="44546B"/>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200" b="1" dirty="0"/>
                    <a:t>TEQSPLUS </a:t>
                  </a:r>
                </a:p>
                <a:p>
                  <a:pPr algn="ctr"/>
                  <a:r>
                    <a:rPr lang="en-US" sz="1200" b="1" dirty="0"/>
                    <a:t>JOB PORTAL</a:t>
                  </a:r>
                </a:p>
              </p:txBody>
            </p:sp>
            <p:sp>
              <p:nvSpPr>
                <p:cNvPr id="70" name="Freeform: Shape 69">
                  <a:extLst>
                    <a:ext uri="{FF2B5EF4-FFF2-40B4-BE49-F238E27FC236}">
                      <a16:creationId xmlns:a16="http://schemas.microsoft.com/office/drawing/2014/main" id="{E04CE60C-1806-48BF-9FDC-CFD2501A9A26}"/>
                    </a:ext>
                  </a:extLst>
                </p:cNvPr>
                <p:cNvSpPr/>
                <p:nvPr/>
              </p:nvSpPr>
              <p:spPr>
                <a:xfrm>
                  <a:off x="7573476" y="674970"/>
                  <a:ext cx="1357171" cy="636252"/>
                </a:xfrm>
                <a:custGeom>
                  <a:avLst/>
                  <a:gdLst>
                    <a:gd name="connsiteX0" fmla="*/ 0 w 2105513"/>
                    <a:gd name="connsiteY0" fmla="*/ 0 h 691486"/>
                    <a:gd name="connsiteX1" fmla="*/ 2105513 w 2105513"/>
                    <a:gd name="connsiteY1" fmla="*/ 0 h 691486"/>
                    <a:gd name="connsiteX2" fmla="*/ 2105513 w 2105513"/>
                    <a:gd name="connsiteY2" fmla="*/ 691486 h 691486"/>
                    <a:gd name="connsiteX3" fmla="*/ 0 w 2105513"/>
                    <a:gd name="connsiteY3" fmla="*/ 691486 h 691486"/>
                    <a:gd name="connsiteX4" fmla="*/ 47116 w 2105513"/>
                    <a:gd name="connsiteY4" fmla="*/ 634599 h 691486"/>
                    <a:gd name="connsiteX5" fmla="*/ 135687 w 2105513"/>
                    <a:gd name="connsiteY5" fmla="*/ 345743 h 691486"/>
                    <a:gd name="connsiteX6" fmla="*/ 47116 w 2105513"/>
                    <a:gd name="connsiteY6" fmla="*/ 56887 h 6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513" h="691486">
                      <a:moveTo>
                        <a:pt x="0" y="0"/>
                      </a:moveTo>
                      <a:lnTo>
                        <a:pt x="2105513" y="0"/>
                      </a:lnTo>
                      <a:lnTo>
                        <a:pt x="2105513" y="691486"/>
                      </a:lnTo>
                      <a:lnTo>
                        <a:pt x="0" y="691486"/>
                      </a:lnTo>
                      <a:lnTo>
                        <a:pt x="47116" y="634599"/>
                      </a:lnTo>
                      <a:cubicBezTo>
                        <a:pt x="103035" y="552143"/>
                        <a:pt x="135687" y="452742"/>
                        <a:pt x="135687" y="345743"/>
                      </a:cubicBezTo>
                      <a:cubicBezTo>
                        <a:pt x="135687" y="238744"/>
                        <a:pt x="103035" y="139343"/>
                        <a:pt x="47116" y="56887"/>
                      </a:cubicBezTo>
                      <a:close/>
                    </a:path>
                  </a:pathLst>
                </a:custGeom>
                <a:gradFill>
                  <a:gsLst>
                    <a:gs pos="74000">
                      <a:srgbClr val="44546B"/>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200" b="1" dirty="0"/>
                    <a:t>TEQSPLUS </a:t>
                  </a:r>
                </a:p>
                <a:p>
                  <a:pPr algn="ctr"/>
                  <a:r>
                    <a:rPr lang="en-US" sz="1200" b="1" dirty="0"/>
                    <a:t>BUSINESS CHANNELS</a:t>
                  </a:r>
                </a:p>
              </p:txBody>
            </p:sp>
            <p:sp>
              <p:nvSpPr>
                <p:cNvPr id="73" name="Freeform: Shape 72">
                  <a:extLst>
                    <a:ext uri="{FF2B5EF4-FFF2-40B4-BE49-F238E27FC236}">
                      <a16:creationId xmlns:a16="http://schemas.microsoft.com/office/drawing/2014/main" id="{92C07F38-1944-4E40-890A-309E8152EE9D}"/>
                    </a:ext>
                  </a:extLst>
                </p:cNvPr>
                <p:cNvSpPr/>
                <p:nvPr/>
              </p:nvSpPr>
              <p:spPr>
                <a:xfrm>
                  <a:off x="2467504" y="1742571"/>
                  <a:ext cx="1507874" cy="649017"/>
                </a:xfrm>
                <a:custGeom>
                  <a:avLst/>
                  <a:gdLst>
                    <a:gd name="connsiteX0" fmla="*/ 0 w 2105513"/>
                    <a:gd name="connsiteY0" fmla="*/ 0 h 691486"/>
                    <a:gd name="connsiteX1" fmla="*/ 2105513 w 2105513"/>
                    <a:gd name="connsiteY1" fmla="*/ 0 h 691486"/>
                    <a:gd name="connsiteX2" fmla="*/ 2105513 w 2105513"/>
                    <a:gd name="connsiteY2" fmla="*/ 691486 h 691486"/>
                    <a:gd name="connsiteX3" fmla="*/ 0 w 2105513"/>
                    <a:gd name="connsiteY3" fmla="*/ 691486 h 691486"/>
                    <a:gd name="connsiteX4" fmla="*/ 47116 w 2105513"/>
                    <a:gd name="connsiteY4" fmla="*/ 634599 h 691486"/>
                    <a:gd name="connsiteX5" fmla="*/ 135687 w 2105513"/>
                    <a:gd name="connsiteY5" fmla="*/ 345743 h 691486"/>
                    <a:gd name="connsiteX6" fmla="*/ 47116 w 2105513"/>
                    <a:gd name="connsiteY6" fmla="*/ 56887 h 6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513" h="691486">
                      <a:moveTo>
                        <a:pt x="0" y="0"/>
                      </a:moveTo>
                      <a:lnTo>
                        <a:pt x="2105513" y="0"/>
                      </a:lnTo>
                      <a:lnTo>
                        <a:pt x="2105513" y="691486"/>
                      </a:lnTo>
                      <a:lnTo>
                        <a:pt x="0" y="691486"/>
                      </a:lnTo>
                      <a:lnTo>
                        <a:pt x="47116" y="634599"/>
                      </a:lnTo>
                      <a:cubicBezTo>
                        <a:pt x="103035" y="552143"/>
                        <a:pt x="135687" y="452742"/>
                        <a:pt x="135687" y="345743"/>
                      </a:cubicBezTo>
                      <a:cubicBezTo>
                        <a:pt x="135687" y="238744"/>
                        <a:pt x="103035" y="139343"/>
                        <a:pt x="47116" y="56887"/>
                      </a:cubicBezTo>
                      <a:close/>
                    </a:path>
                  </a:pathLst>
                </a:custGeom>
                <a:gradFill>
                  <a:gsLst>
                    <a:gs pos="74000">
                      <a:srgbClr val="44546B"/>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100" b="1" dirty="0"/>
                    <a:t>MAINTENANCE SERVICES </a:t>
                  </a:r>
                </a:p>
                <a:p>
                  <a:pPr algn="ctr"/>
                  <a:r>
                    <a:rPr lang="en-US" sz="1100" b="1" dirty="0"/>
                    <a:t>APP &amp; WEB</a:t>
                  </a:r>
                </a:p>
              </p:txBody>
            </p:sp>
            <p:sp>
              <p:nvSpPr>
                <p:cNvPr id="74" name="Freeform: Shape 73">
                  <a:extLst>
                    <a:ext uri="{FF2B5EF4-FFF2-40B4-BE49-F238E27FC236}">
                      <a16:creationId xmlns:a16="http://schemas.microsoft.com/office/drawing/2014/main" id="{E132B7B3-D32D-47DF-B3A9-D64E3F4CBF0D}"/>
                    </a:ext>
                  </a:extLst>
                </p:cNvPr>
                <p:cNvSpPr/>
                <p:nvPr/>
              </p:nvSpPr>
              <p:spPr>
                <a:xfrm>
                  <a:off x="2484578" y="2845216"/>
                  <a:ext cx="1507874" cy="649017"/>
                </a:xfrm>
                <a:custGeom>
                  <a:avLst/>
                  <a:gdLst>
                    <a:gd name="connsiteX0" fmla="*/ 0 w 2105513"/>
                    <a:gd name="connsiteY0" fmla="*/ 0 h 691486"/>
                    <a:gd name="connsiteX1" fmla="*/ 2105513 w 2105513"/>
                    <a:gd name="connsiteY1" fmla="*/ 0 h 691486"/>
                    <a:gd name="connsiteX2" fmla="*/ 2105513 w 2105513"/>
                    <a:gd name="connsiteY2" fmla="*/ 691486 h 691486"/>
                    <a:gd name="connsiteX3" fmla="*/ 0 w 2105513"/>
                    <a:gd name="connsiteY3" fmla="*/ 691486 h 691486"/>
                    <a:gd name="connsiteX4" fmla="*/ 47116 w 2105513"/>
                    <a:gd name="connsiteY4" fmla="*/ 634599 h 691486"/>
                    <a:gd name="connsiteX5" fmla="*/ 135687 w 2105513"/>
                    <a:gd name="connsiteY5" fmla="*/ 345743 h 691486"/>
                    <a:gd name="connsiteX6" fmla="*/ 47116 w 2105513"/>
                    <a:gd name="connsiteY6" fmla="*/ 56887 h 6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513" h="691486">
                      <a:moveTo>
                        <a:pt x="0" y="0"/>
                      </a:moveTo>
                      <a:lnTo>
                        <a:pt x="2105513" y="0"/>
                      </a:lnTo>
                      <a:lnTo>
                        <a:pt x="2105513" y="691486"/>
                      </a:lnTo>
                      <a:lnTo>
                        <a:pt x="0" y="691486"/>
                      </a:lnTo>
                      <a:lnTo>
                        <a:pt x="47116" y="634599"/>
                      </a:lnTo>
                      <a:cubicBezTo>
                        <a:pt x="103035" y="552143"/>
                        <a:pt x="135687" y="452742"/>
                        <a:pt x="135687" y="345743"/>
                      </a:cubicBezTo>
                      <a:cubicBezTo>
                        <a:pt x="135687" y="238744"/>
                        <a:pt x="103035" y="139343"/>
                        <a:pt x="47116" y="56887"/>
                      </a:cubicBezTo>
                      <a:close/>
                    </a:path>
                  </a:pathLst>
                </a:custGeom>
                <a:gradFill>
                  <a:gsLst>
                    <a:gs pos="74000">
                      <a:srgbClr val="44546B"/>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000" b="1" dirty="0"/>
                    <a:t>BUY, SELL, RENTAL, DEVELOPERS &amp; BROKERS PLATFORM</a:t>
                  </a:r>
                </a:p>
              </p:txBody>
            </p:sp>
            <p:sp>
              <p:nvSpPr>
                <p:cNvPr id="75" name="Freeform: Shape 74">
                  <a:extLst>
                    <a:ext uri="{FF2B5EF4-FFF2-40B4-BE49-F238E27FC236}">
                      <a16:creationId xmlns:a16="http://schemas.microsoft.com/office/drawing/2014/main" id="{45EF2431-76CE-4BFF-913F-D0DDE5620FC5}"/>
                    </a:ext>
                  </a:extLst>
                </p:cNvPr>
                <p:cNvSpPr/>
                <p:nvPr/>
              </p:nvSpPr>
              <p:spPr>
                <a:xfrm>
                  <a:off x="2467504" y="3989109"/>
                  <a:ext cx="1507874" cy="649017"/>
                </a:xfrm>
                <a:custGeom>
                  <a:avLst/>
                  <a:gdLst>
                    <a:gd name="connsiteX0" fmla="*/ 0 w 2105513"/>
                    <a:gd name="connsiteY0" fmla="*/ 0 h 691486"/>
                    <a:gd name="connsiteX1" fmla="*/ 2105513 w 2105513"/>
                    <a:gd name="connsiteY1" fmla="*/ 0 h 691486"/>
                    <a:gd name="connsiteX2" fmla="*/ 2105513 w 2105513"/>
                    <a:gd name="connsiteY2" fmla="*/ 691486 h 691486"/>
                    <a:gd name="connsiteX3" fmla="*/ 0 w 2105513"/>
                    <a:gd name="connsiteY3" fmla="*/ 691486 h 691486"/>
                    <a:gd name="connsiteX4" fmla="*/ 47116 w 2105513"/>
                    <a:gd name="connsiteY4" fmla="*/ 634599 h 691486"/>
                    <a:gd name="connsiteX5" fmla="*/ 135687 w 2105513"/>
                    <a:gd name="connsiteY5" fmla="*/ 345743 h 691486"/>
                    <a:gd name="connsiteX6" fmla="*/ 47116 w 2105513"/>
                    <a:gd name="connsiteY6" fmla="*/ 56887 h 6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513" h="691486">
                      <a:moveTo>
                        <a:pt x="0" y="0"/>
                      </a:moveTo>
                      <a:lnTo>
                        <a:pt x="2105513" y="0"/>
                      </a:lnTo>
                      <a:lnTo>
                        <a:pt x="2105513" y="691486"/>
                      </a:lnTo>
                      <a:lnTo>
                        <a:pt x="0" y="691486"/>
                      </a:lnTo>
                      <a:lnTo>
                        <a:pt x="47116" y="634599"/>
                      </a:lnTo>
                      <a:cubicBezTo>
                        <a:pt x="103035" y="552143"/>
                        <a:pt x="135687" y="452742"/>
                        <a:pt x="135687" y="345743"/>
                      </a:cubicBezTo>
                      <a:cubicBezTo>
                        <a:pt x="135687" y="238744"/>
                        <a:pt x="103035" y="139343"/>
                        <a:pt x="47116" y="56887"/>
                      </a:cubicBezTo>
                      <a:close/>
                    </a:path>
                  </a:pathLst>
                </a:custGeom>
                <a:gradFill>
                  <a:gsLst>
                    <a:gs pos="74000">
                      <a:srgbClr val="44546B"/>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100" b="1" dirty="0"/>
                    <a:t>CONTRACTORS &amp; CONSULTANT PLATFORMS</a:t>
                  </a:r>
                </a:p>
              </p:txBody>
            </p:sp>
            <p:sp>
              <p:nvSpPr>
                <p:cNvPr id="76" name="Freeform: Shape 75">
                  <a:extLst>
                    <a:ext uri="{FF2B5EF4-FFF2-40B4-BE49-F238E27FC236}">
                      <a16:creationId xmlns:a16="http://schemas.microsoft.com/office/drawing/2014/main" id="{F6EA3173-065D-4A39-9656-2869CD21273E}"/>
                    </a:ext>
                  </a:extLst>
                </p:cNvPr>
                <p:cNvSpPr/>
                <p:nvPr/>
              </p:nvSpPr>
              <p:spPr>
                <a:xfrm>
                  <a:off x="2484578" y="5115021"/>
                  <a:ext cx="1507874" cy="649017"/>
                </a:xfrm>
                <a:custGeom>
                  <a:avLst/>
                  <a:gdLst>
                    <a:gd name="connsiteX0" fmla="*/ 0 w 2105513"/>
                    <a:gd name="connsiteY0" fmla="*/ 0 h 691486"/>
                    <a:gd name="connsiteX1" fmla="*/ 2105513 w 2105513"/>
                    <a:gd name="connsiteY1" fmla="*/ 0 h 691486"/>
                    <a:gd name="connsiteX2" fmla="*/ 2105513 w 2105513"/>
                    <a:gd name="connsiteY2" fmla="*/ 691486 h 691486"/>
                    <a:gd name="connsiteX3" fmla="*/ 0 w 2105513"/>
                    <a:gd name="connsiteY3" fmla="*/ 691486 h 691486"/>
                    <a:gd name="connsiteX4" fmla="*/ 47116 w 2105513"/>
                    <a:gd name="connsiteY4" fmla="*/ 634599 h 691486"/>
                    <a:gd name="connsiteX5" fmla="*/ 135687 w 2105513"/>
                    <a:gd name="connsiteY5" fmla="*/ 345743 h 691486"/>
                    <a:gd name="connsiteX6" fmla="*/ 47116 w 2105513"/>
                    <a:gd name="connsiteY6" fmla="*/ 56887 h 6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513" h="691486">
                      <a:moveTo>
                        <a:pt x="0" y="0"/>
                      </a:moveTo>
                      <a:lnTo>
                        <a:pt x="2105513" y="0"/>
                      </a:lnTo>
                      <a:lnTo>
                        <a:pt x="2105513" y="691486"/>
                      </a:lnTo>
                      <a:lnTo>
                        <a:pt x="0" y="691486"/>
                      </a:lnTo>
                      <a:lnTo>
                        <a:pt x="47116" y="634599"/>
                      </a:lnTo>
                      <a:cubicBezTo>
                        <a:pt x="103035" y="552143"/>
                        <a:pt x="135687" y="452742"/>
                        <a:pt x="135687" y="345743"/>
                      </a:cubicBezTo>
                      <a:cubicBezTo>
                        <a:pt x="135687" y="238744"/>
                        <a:pt x="103035" y="139343"/>
                        <a:pt x="47116" y="56887"/>
                      </a:cubicBezTo>
                      <a:close/>
                    </a:path>
                  </a:pathLst>
                </a:custGeom>
                <a:gradFill>
                  <a:gsLst>
                    <a:gs pos="74000">
                      <a:srgbClr val="44546B"/>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100" b="1" dirty="0"/>
                    <a:t>E-COMMERCE SITE- APP &amp; WEB</a:t>
                  </a:r>
                </a:p>
              </p:txBody>
            </p:sp>
            <p:sp>
              <p:nvSpPr>
                <p:cNvPr id="77" name="Freeform: Shape 76">
                  <a:extLst>
                    <a:ext uri="{FF2B5EF4-FFF2-40B4-BE49-F238E27FC236}">
                      <a16:creationId xmlns:a16="http://schemas.microsoft.com/office/drawing/2014/main" id="{9570ABF9-2575-40EE-A1C7-FAA072D3B678}"/>
                    </a:ext>
                  </a:extLst>
                </p:cNvPr>
                <p:cNvSpPr/>
                <p:nvPr/>
              </p:nvSpPr>
              <p:spPr>
                <a:xfrm>
                  <a:off x="2467504" y="6250162"/>
                  <a:ext cx="1507874" cy="649017"/>
                </a:xfrm>
                <a:custGeom>
                  <a:avLst/>
                  <a:gdLst>
                    <a:gd name="connsiteX0" fmla="*/ 0 w 2105513"/>
                    <a:gd name="connsiteY0" fmla="*/ 0 h 691486"/>
                    <a:gd name="connsiteX1" fmla="*/ 2105513 w 2105513"/>
                    <a:gd name="connsiteY1" fmla="*/ 0 h 691486"/>
                    <a:gd name="connsiteX2" fmla="*/ 2105513 w 2105513"/>
                    <a:gd name="connsiteY2" fmla="*/ 691486 h 691486"/>
                    <a:gd name="connsiteX3" fmla="*/ 0 w 2105513"/>
                    <a:gd name="connsiteY3" fmla="*/ 691486 h 691486"/>
                    <a:gd name="connsiteX4" fmla="*/ 47116 w 2105513"/>
                    <a:gd name="connsiteY4" fmla="*/ 634599 h 691486"/>
                    <a:gd name="connsiteX5" fmla="*/ 135687 w 2105513"/>
                    <a:gd name="connsiteY5" fmla="*/ 345743 h 691486"/>
                    <a:gd name="connsiteX6" fmla="*/ 47116 w 2105513"/>
                    <a:gd name="connsiteY6" fmla="*/ 56887 h 6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513" h="691486">
                      <a:moveTo>
                        <a:pt x="0" y="0"/>
                      </a:moveTo>
                      <a:lnTo>
                        <a:pt x="2105513" y="0"/>
                      </a:lnTo>
                      <a:lnTo>
                        <a:pt x="2105513" y="691486"/>
                      </a:lnTo>
                      <a:lnTo>
                        <a:pt x="0" y="691486"/>
                      </a:lnTo>
                      <a:lnTo>
                        <a:pt x="47116" y="634599"/>
                      </a:lnTo>
                      <a:cubicBezTo>
                        <a:pt x="103035" y="552143"/>
                        <a:pt x="135687" y="452742"/>
                        <a:pt x="135687" y="345743"/>
                      </a:cubicBezTo>
                      <a:cubicBezTo>
                        <a:pt x="135687" y="238744"/>
                        <a:pt x="103035" y="139343"/>
                        <a:pt x="47116" y="56887"/>
                      </a:cubicBezTo>
                      <a:close/>
                    </a:path>
                  </a:pathLst>
                </a:custGeom>
                <a:gradFill>
                  <a:gsLst>
                    <a:gs pos="74000">
                      <a:srgbClr val="44546B"/>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100" b="1" dirty="0"/>
                    <a:t>E-TENDERING &amp; PROCUREMENT</a:t>
                  </a:r>
                </a:p>
              </p:txBody>
            </p:sp>
            <p:sp>
              <p:nvSpPr>
                <p:cNvPr id="90" name="Freeform: Shape 89">
                  <a:extLst>
                    <a:ext uri="{FF2B5EF4-FFF2-40B4-BE49-F238E27FC236}">
                      <a16:creationId xmlns:a16="http://schemas.microsoft.com/office/drawing/2014/main" id="{0DB4C337-3887-48D6-B67B-B95DF6772014}"/>
                    </a:ext>
                  </a:extLst>
                </p:cNvPr>
                <p:cNvSpPr/>
                <p:nvPr/>
              </p:nvSpPr>
              <p:spPr>
                <a:xfrm>
                  <a:off x="4147220" y="6236056"/>
                  <a:ext cx="1594828" cy="649017"/>
                </a:xfrm>
                <a:custGeom>
                  <a:avLst/>
                  <a:gdLst>
                    <a:gd name="connsiteX0" fmla="*/ 0 w 2105513"/>
                    <a:gd name="connsiteY0" fmla="*/ 0 h 691486"/>
                    <a:gd name="connsiteX1" fmla="*/ 2105513 w 2105513"/>
                    <a:gd name="connsiteY1" fmla="*/ 0 h 691486"/>
                    <a:gd name="connsiteX2" fmla="*/ 2105513 w 2105513"/>
                    <a:gd name="connsiteY2" fmla="*/ 691486 h 691486"/>
                    <a:gd name="connsiteX3" fmla="*/ 0 w 2105513"/>
                    <a:gd name="connsiteY3" fmla="*/ 691486 h 691486"/>
                    <a:gd name="connsiteX4" fmla="*/ 47116 w 2105513"/>
                    <a:gd name="connsiteY4" fmla="*/ 634599 h 691486"/>
                    <a:gd name="connsiteX5" fmla="*/ 135687 w 2105513"/>
                    <a:gd name="connsiteY5" fmla="*/ 345743 h 691486"/>
                    <a:gd name="connsiteX6" fmla="*/ 47116 w 2105513"/>
                    <a:gd name="connsiteY6" fmla="*/ 56887 h 6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513" h="691486">
                      <a:moveTo>
                        <a:pt x="0" y="0"/>
                      </a:moveTo>
                      <a:lnTo>
                        <a:pt x="2105513" y="0"/>
                      </a:lnTo>
                      <a:lnTo>
                        <a:pt x="2105513" y="691486"/>
                      </a:lnTo>
                      <a:lnTo>
                        <a:pt x="0" y="691486"/>
                      </a:lnTo>
                      <a:lnTo>
                        <a:pt x="47116" y="634599"/>
                      </a:lnTo>
                      <a:cubicBezTo>
                        <a:pt x="103035" y="552143"/>
                        <a:pt x="135687" y="452742"/>
                        <a:pt x="135687" y="345743"/>
                      </a:cubicBezTo>
                      <a:cubicBezTo>
                        <a:pt x="135687" y="238744"/>
                        <a:pt x="103035" y="139343"/>
                        <a:pt x="47116" y="56887"/>
                      </a:cubicBezTo>
                      <a:close/>
                    </a:path>
                  </a:pathLst>
                </a:custGeom>
                <a:gradFill>
                  <a:gsLst>
                    <a:gs pos="74000">
                      <a:srgbClr val="44546B"/>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100" b="1" dirty="0"/>
                    <a:t>QUANTITY SURVEYING &amp; COST ENGINEERING</a:t>
                  </a:r>
                </a:p>
              </p:txBody>
            </p:sp>
            <p:sp>
              <p:nvSpPr>
                <p:cNvPr id="91" name="Freeform: Shape 90">
                  <a:extLst>
                    <a:ext uri="{FF2B5EF4-FFF2-40B4-BE49-F238E27FC236}">
                      <a16:creationId xmlns:a16="http://schemas.microsoft.com/office/drawing/2014/main" id="{582DD7D7-AA17-4A04-AE89-2C9398B10B0C}"/>
                    </a:ext>
                  </a:extLst>
                </p:cNvPr>
                <p:cNvSpPr/>
                <p:nvPr/>
              </p:nvSpPr>
              <p:spPr>
                <a:xfrm>
                  <a:off x="5867234" y="6233782"/>
                  <a:ext cx="1507874" cy="629164"/>
                </a:xfrm>
                <a:custGeom>
                  <a:avLst/>
                  <a:gdLst>
                    <a:gd name="connsiteX0" fmla="*/ 0 w 2105513"/>
                    <a:gd name="connsiteY0" fmla="*/ 0 h 691486"/>
                    <a:gd name="connsiteX1" fmla="*/ 2105513 w 2105513"/>
                    <a:gd name="connsiteY1" fmla="*/ 0 h 691486"/>
                    <a:gd name="connsiteX2" fmla="*/ 2105513 w 2105513"/>
                    <a:gd name="connsiteY2" fmla="*/ 691486 h 691486"/>
                    <a:gd name="connsiteX3" fmla="*/ 0 w 2105513"/>
                    <a:gd name="connsiteY3" fmla="*/ 691486 h 691486"/>
                    <a:gd name="connsiteX4" fmla="*/ 47116 w 2105513"/>
                    <a:gd name="connsiteY4" fmla="*/ 634599 h 691486"/>
                    <a:gd name="connsiteX5" fmla="*/ 135687 w 2105513"/>
                    <a:gd name="connsiteY5" fmla="*/ 345743 h 691486"/>
                    <a:gd name="connsiteX6" fmla="*/ 47116 w 2105513"/>
                    <a:gd name="connsiteY6" fmla="*/ 56887 h 6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513" h="691486">
                      <a:moveTo>
                        <a:pt x="0" y="0"/>
                      </a:moveTo>
                      <a:lnTo>
                        <a:pt x="2105513" y="0"/>
                      </a:lnTo>
                      <a:lnTo>
                        <a:pt x="2105513" y="691486"/>
                      </a:lnTo>
                      <a:lnTo>
                        <a:pt x="0" y="691486"/>
                      </a:lnTo>
                      <a:lnTo>
                        <a:pt x="47116" y="634599"/>
                      </a:lnTo>
                      <a:cubicBezTo>
                        <a:pt x="103035" y="552143"/>
                        <a:pt x="135687" y="452742"/>
                        <a:pt x="135687" y="345743"/>
                      </a:cubicBezTo>
                      <a:cubicBezTo>
                        <a:pt x="135687" y="238744"/>
                        <a:pt x="103035" y="139343"/>
                        <a:pt x="47116" y="56887"/>
                      </a:cubicBezTo>
                      <a:close/>
                    </a:path>
                  </a:pathLst>
                </a:custGeom>
                <a:gradFill>
                  <a:gsLst>
                    <a:gs pos="74000">
                      <a:srgbClr val="44546B"/>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100" b="1" dirty="0"/>
                    <a:t>REAL ESTATE CONSULTANCY</a:t>
                  </a:r>
                </a:p>
              </p:txBody>
            </p:sp>
            <p:sp>
              <p:nvSpPr>
                <p:cNvPr id="92" name="Freeform: Shape 91">
                  <a:extLst>
                    <a:ext uri="{FF2B5EF4-FFF2-40B4-BE49-F238E27FC236}">
                      <a16:creationId xmlns:a16="http://schemas.microsoft.com/office/drawing/2014/main" id="{CA1A9213-F8D3-4197-A5AC-D0B1B4C19638}"/>
                    </a:ext>
                  </a:extLst>
                </p:cNvPr>
                <p:cNvSpPr/>
                <p:nvPr/>
              </p:nvSpPr>
              <p:spPr>
                <a:xfrm>
                  <a:off x="7496342" y="6233782"/>
                  <a:ext cx="1507874" cy="629164"/>
                </a:xfrm>
                <a:custGeom>
                  <a:avLst/>
                  <a:gdLst>
                    <a:gd name="connsiteX0" fmla="*/ 0 w 2105513"/>
                    <a:gd name="connsiteY0" fmla="*/ 0 h 691486"/>
                    <a:gd name="connsiteX1" fmla="*/ 2105513 w 2105513"/>
                    <a:gd name="connsiteY1" fmla="*/ 0 h 691486"/>
                    <a:gd name="connsiteX2" fmla="*/ 2105513 w 2105513"/>
                    <a:gd name="connsiteY2" fmla="*/ 691486 h 691486"/>
                    <a:gd name="connsiteX3" fmla="*/ 0 w 2105513"/>
                    <a:gd name="connsiteY3" fmla="*/ 691486 h 691486"/>
                    <a:gd name="connsiteX4" fmla="*/ 47116 w 2105513"/>
                    <a:gd name="connsiteY4" fmla="*/ 634599 h 691486"/>
                    <a:gd name="connsiteX5" fmla="*/ 135687 w 2105513"/>
                    <a:gd name="connsiteY5" fmla="*/ 345743 h 691486"/>
                    <a:gd name="connsiteX6" fmla="*/ 47116 w 2105513"/>
                    <a:gd name="connsiteY6" fmla="*/ 56887 h 6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513" h="691486">
                      <a:moveTo>
                        <a:pt x="0" y="0"/>
                      </a:moveTo>
                      <a:lnTo>
                        <a:pt x="2105513" y="0"/>
                      </a:lnTo>
                      <a:lnTo>
                        <a:pt x="2105513" y="691486"/>
                      </a:lnTo>
                      <a:lnTo>
                        <a:pt x="0" y="691486"/>
                      </a:lnTo>
                      <a:lnTo>
                        <a:pt x="47116" y="634599"/>
                      </a:lnTo>
                      <a:cubicBezTo>
                        <a:pt x="103035" y="552143"/>
                        <a:pt x="135687" y="452742"/>
                        <a:pt x="135687" y="345743"/>
                      </a:cubicBezTo>
                      <a:cubicBezTo>
                        <a:pt x="135687" y="238744"/>
                        <a:pt x="103035" y="139343"/>
                        <a:pt x="47116" y="56887"/>
                      </a:cubicBezTo>
                      <a:close/>
                    </a:path>
                  </a:pathLst>
                </a:custGeom>
                <a:gradFill>
                  <a:gsLst>
                    <a:gs pos="74000">
                      <a:srgbClr val="44546B"/>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100" b="1" dirty="0"/>
                    <a:t>LEGAL, CONTRACT, ARBITRATION,ETC</a:t>
                  </a:r>
                </a:p>
              </p:txBody>
            </p:sp>
          </p:grpSp>
          <p:grpSp>
            <p:nvGrpSpPr>
              <p:cNvPr id="29" name="Group 28">
                <a:extLst>
                  <a:ext uri="{FF2B5EF4-FFF2-40B4-BE49-F238E27FC236}">
                    <a16:creationId xmlns:a16="http://schemas.microsoft.com/office/drawing/2014/main" id="{923D06F1-4EFB-436D-9FE9-14870918FE8D}"/>
                  </a:ext>
                </a:extLst>
              </p:cNvPr>
              <p:cNvGrpSpPr/>
              <p:nvPr/>
            </p:nvGrpSpPr>
            <p:grpSpPr>
              <a:xfrm>
                <a:off x="1496704" y="1529137"/>
                <a:ext cx="2176329" cy="1655586"/>
                <a:chOff x="22321" y="1714088"/>
                <a:chExt cx="2305093" cy="1770909"/>
              </a:xfrm>
            </p:grpSpPr>
            <p:sp>
              <p:nvSpPr>
                <p:cNvPr id="30" name="Freeform: Shape 29">
                  <a:extLst>
                    <a:ext uri="{FF2B5EF4-FFF2-40B4-BE49-F238E27FC236}">
                      <a16:creationId xmlns:a16="http://schemas.microsoft.com/office/drawing/2014/main" id="{53AB803F-BAAB-4A29-A97D-0B702527DAF2}"/>
                    </a:ext>
                  </a:extLst>
                </p:cNvPr>
                <p:cNvSpPr/>
                <p:nvPr/>
              </p:nvSpPr>
              <p:spPr>
                <a:xfrm>
                  <a:off x="732584" y="2848746"/>
                  <a:ext cx="1594830" cy="636251"/>
                </a:xfrm>
                <a:custGeom>
                  <a:avLst/>
                  <a:gdLst>
                    <a:gd name="connsiteX0" fmla="*/ 0 w 2105513"/>
                    <a:gd name="connsiteY0" fmla="*/ 0 h 691486"/>
                    <a:gd name="connsiteX1" fmla="*/ 2105513 w 2105513"/>
                    <a:gd name="connsiteY1" fmla="*/ 0 h 691486"/>
                    <a:gd name="connsiteX2" fmla="*/ 2105513 w 2105513"/>
                    <a:gd name="connsiteY2" fmla="*/ 691486 h 691486"/>
                    <a:gd name="connsiteX3" fmla="*/ 0 w 2105513"/>
                    <a:gd name="connsiteY3" fmla="*/ 691486 h 691486"/>
                    <a:gd name="connsiteX4" fmla="*/ 47116 w 2105513"/>
                    <a:gd name="connsiteY4" fmla="*/ 634599 h 691486"/>
                    <a:gd name="connsiteX5" fmla="*/ 135687 w 2105513"/>
                    <a:gd name="connsiteY5" fmla="*/ 345743 h 691486"/>
                    <a:gd name="connsiteX6" fmla="*/ 47116 w 2105513"/>
                    <a:gd name="connsiteY6" fmla="*/ 56887 h 6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513" h="691486">
                      <a:moveTo>
                        <a:pt x="0" y="0"/>
                      </a:moveTo>
                      <a:lnTo>
                        <a:pt x="2105513" y="0"/>
                      </a:lnTo>
                      <a:lnTo>
                        <a:pt x="2105513" y="691486"/>
                      </a:lnTo>
                      <a:lnTo>
                        <a:pt x="0" y="691486"/>
                      </a:lnTo>
                      <a:lnTo>
                        <a:pt x="47116" y="634599"/>
                      </a:lnTo>
                      <a:cubicBezTo>
                        <a:pt x="103035" y="552143"/>
                        <a:pt x="135687" y="452742"/>
                        <a:pt x="135687" y="345743"/>
                      </a:cubicBezTo>
                      <a:cubicBezTo>
                        <a:pt x="135687" y="238744"/>
                        <a:pt x="103035" y="139343"/>
                        <a:pt x="47116" y="56887"/>
                      </a:cubicBezTo>
                      <a:close/>
                    </a:path>
                  </a:pathLst>
                </a:custGeom>
                <a:gradFill>
                  <a:gsLst>
                    <a:gs pos="74000">
                      <a:srgbClr val="44546B"/>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200" b="1" dirty="0"/>
                    <a:t>MAINTENANCE B2B</a:t>
                  </a:r>
                </a:p>
              </p:txBody>
            </p:sp>
            <p:sp>
              <p:nvSpPr>
                <p:cNvPr id="31" name="Oval 30">
                  <a:extLst>
                    <a:ext uri="{FF2B5EF4-FFF2-40B4-BE49-F238E27FC236}">
                      <a16:creationId xmlns:a16="http://schemas.microsoft.com/office/drawing/2014/main" id="{3F490E2F-2100-45A0-AD69-C627ADD7DB29}"/>
                    </a:ext>
                  </a:extLst>
                </p:cNvPr>
                <p:cNvSpPr/>
                <p:nvPr/>
              </p:nvSpPr>
              <p:spPr>
                <a:xfrm>
                  <a:off x="22321" y="1714088"/>
                  <a:ext cx="731520" cy="731520"/>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0612AA"/>
                    </a:highlight>
                  </a:endParaRPr>
                </a:p>
              </p:txBody>
            </p:sp>
          </p:grpSp>
          <p:grpSp>
            <p:nvGrpSpPr>
              <p:cNvPr id="32" name="Group 31">
                <a:extLst>
                  <a:ext uri="{FF2B5EF4-FFF2-40B4-BE49-F238E27FC236}">
                    <a16:creationId xmlns:a16="http://schemas.microsoft.com/office/drawing/2014/main" id="{C33CC186-C4BF-4A9E-9112-1892C235B358}"/>
                  </a:ext>
                </a:extLst>
              </p:cNvPr>
              <p:cNvGrpSpPr/>
              <p:nvPr/>
            </p:nvGrpSpPr>
            <p:grpSpPr>
              <a:xfrm>
                <a:off x="1496704" y="3582179"/>
                <a:ext cx="2182327" cy="683883"/>
                <a:chOff x="22321" y="1714089"/>
                <a:chExt cx="2311446" cy="731520"/>
              </a:xfrm>
            </p:grpSpPr>
            <p:sp>
              <p:nvSpPr>
                <p:cNvPr id="33" name="Freeform: Shape 32">
                  <a:extLst>
                    <a:ext uri="{FF2B5EF4-FFF2-40B4-BE49-F238E27FC236}">
                      <a16:creationId xmlns:a16="http://schemas.microsoft.com/office/drawing/2014/main" id="{7BAF4337-72CB-4A98-B6E1-7CDC4F237746}"/>
                    </a:ext>
                  </a:extLst>
                </p:cNvPr>
                <p:cNvSpPr/>
                <p:nvPr/>
              </p:nvSpPr>
              <p:spPr>
                <a:xfrm>
                  <a:off x="738937" y="1761723"/>
                  <a:ext cx="1594830" cy="636251"/>
                </a:xfrm>
                <a:custGeom>
                  <a:avLst/>
                  <a:gdLst>
                    <a:gd name="connsiteX0" fmla="*/ 0 w 2105513"/>
                    <a:gd name="connsiteY0" fmla="*/ 0 h 691486"/>
                    <a:gd name="connsiteX1" fmla="*/ 2105513 w 2105513"/>
                    <a:gd name="connsiteY1" fmla="*/ 0 h 691486"/>
                    <a:gd name="connsiteX2" fmla="*/ 2105513 w 2105513"/>
                    <a:gd name="connsiteY2" fmla="*/ 691486 h 691486"/>
                    <a:gd name="connsiteX3" fmla="*/ 0 w 2105513"/>
                    <a:gd name="connsiteY3" fmla="*/ 691486 h 691486"/>
                    <a:gd name="connsiteX4" fmla="*/ 47116 w 2105513"/>
                    <a:gd name="connsiteY4" fmla="*/ 634599 h 691486"/>
                    <a:gd name="connsiteX5" fmla="*/ 135687 w 2105513"/>
                    <a:gd name="connsiteY5" fmla="*/ 345743 h 691486"/>
                    <a:gd name="connsiteX6" fmla="*/ 47116 w 2105513"/>
                    <a:gd name="connsiteY6" fmla="*/ 56887 h 6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513" h="691486">
                      <a:moveTo>
                        <a:pt x="0" y="0"/>
                      </a:moveTo>
                      <a:lnTo>
                        <a:pt x="2105513" y="0"/>
                      </a:lnTo>
                      <a:lnTo>
                        <a:pt x="2105513" y="691486"/>
                      </a:lnTo>
                      <a:lnTo>
                        <a:pt x="0" y="691486"/>
                      </a:lnTo>
                      <a:lnTo>
                        <a:pt x="47116" y="634599"/>
                      </a:lnTo>
                      <a:cubicBezTo>
                        <a:pt x="103035" y="552143"/>
                        <a:pt x="135687" y="452742"/>
                        <a:pt x="135687" y="345743"/>
                      </a:cubicBezTo>
                      <a:cubicBezTo>
                        <a:pt x="135687" y="238744"/>
                        <a:pt x="103035" y="139343"/>
                        <a:pt x="47116" y="56887"/>
                      </a:cubicBezTo>
                      <a:close/>
                    </a:path>
                  </a:pathLst>
                </a:custGeom>
                <a:gradFill>
                  <a:gsLst>
                    <a:gs pos="74000">
                      <a:srgbClr val="44546B"/>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200" b="1" dirty="0"/>
                    <a:t>REAL ESTATE &amp; PROPERTY</a:t>
                  </a:r>
                </a:p>
                <a:p>
                  <a:pPr algn="ctr"/>
                  <a:r>
                    <a:rPr lang="en-US" sz="1200" b="1" dirty="0"/>
                    <a:t>PLATFORM</a:t>
                  </a:r>
                </a:p>
              </p:txBody>
            </p:sp>
            <p:sp>
              <p:nvSpPr>
                <p:cNvPr id="34" name="Oval 33">
                  <a:extLst>
                    <a:ext uri="{FF2B5EF4-FFF2-40B4-BE49-F238E27FC236}">
                      <a16:creationId xmlns:a16="http://schemas.microsoft.com/office/drawing/2014/main" id="{4A5984BC-6AAE-421B-8CC9-3BB2241B1DE5}"/>
                    </a:ext>
                  </a:extLst>
                </p:cNvPr>
                <p:cNvSpPr/>
                <p:nvPr/>
              </p:nvSpPr>
              <p:spPr>
                <a:xfrm>
                  <a:off x="22321" y="1714089"/>
                  <a:ext cx="731520" cy="731520"/>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highlight>
                      <a:srgbClr val="0612AA"/>
                    </a:highlight>
                  </a:endParaRPr>
                </a:p>
              </p:txBody>
            </p:sp>
          </p:grpSp>
          <p:grpSp>
            <p:nvGrpSpPr>
              <p:cNvPr id="35" name="Group 34">
                <a:extLst>
                  <a:ext uri="{FF2B5EF4-FFF2-40B4-BE49-F238E27FC236}">
                    <a16:creationId xmlns:a16="http://schemas.microsoft.com/office/drawing/2014/main" id="{8EFDEA11-2F9A-4950-81E5-64CF9BB5B21F}"/>
                  </a:ext>
                </a:extLst>
              </p:cNvPr>
              <p:cNvGrpSpPr/>
              <p:nvPr/>
            </p:nvGrpSpPr>
            <p:grpSpPr>
              <a:xfrm>
                <a:off x="1496703" y="4651582"/>
                <a:ext cx="2182327" cy="683883"/>
                <a:chOff x="22321" y="1714089"/>
                <a:chExt cx="2311446" cy="731520"/>
              </a:xfrm>
            </p:grpSpPr>
            <p:sp>
              <p:nvSpPr>
                <p:cNvPr id="36" name="Freeform: Shape 35">
                  <a:extLst>
                    <a:ext uri="{FF2B5EF4-FFF2-40B4-BE49-F238E27FC236}">
                      <a16:creationId xmlns:a16="http://schemas.microsoft.com/office/drawing/2014/main" id="{1A0699CB-D6C9-4F70-807E-2AD73BC7EE46}"/>
                    </a:ext>
                  </a:extLst>
                </p:cNvPr>
                <p:cNvSpPr/>
                <p:nvPr/>
              </p:nvSpPr>
              <p:spPr>
                <a:xfrm>
                  <a:off x="738937" y="1761723"/>
                  <a:ext cx="1594830" cy="636251"/>
                </a:xfrm>
                <a:custGeom>
                  <a:avLst/>
                  <a:gdLst>
                    <a:gd name="connsiteX0" fmla="*/ 0 w 2105513"/>
                    <a:gd name="connsiteY0" fmla="*/ 0 h 691486"/>
                    <a:gd name="connsiteX1" fmla="*/ 2105513 w 2105513"/>
                    <a:gd name="connsiteY1" fmla="*/ 0 h 691486"/>
                    <a:gd name="connsiteX2" fmla="*/ 2105513 w 2105513"/>
                    <a:gd name="connsiteY2" fmla="*/ 691486 h 691486"/>
                    <a:gd name="connsiteX3" fmla="*/ 0 w 2105513"/>
                    <a:gd name="connsiteY3" fmla="*/ 691486 h 691486"/>
                    <a:gd name="connsiteX4" fmla="*/ 47116 w 2105513"/>
                    <a:gd name="connsiteY4" fmla="*/ 634599 h 691486"/>
                    <a:gd name="connsiteX5" fmla="*/ 135687 w 2105513"/>
                    <a:gd name="connsiteY5" fmla="*/ 345743 h 691486"/>
                    <a:gd name="connsiteX6" fmla="*/ 47116 w 2105513"/>
                    <a:gd name="connsiteY6" fmla="*/ 56887 h 6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513" h="691486">
                      <a:moveTo>
                        <a:pt x="0" y="0"/>
                      </a:moveTo>
                      <a:lnTo>
                        <a:pt x="2105513" y="0"/>
                      </a:lnTo>
                      <a:lnTo>
                        <a:pt x="2105513" y="691486"/>
                      </a:lnTo>
                      <a:lnTo>
                        <a:pt x="0" y="691486"/>
                      </a:lnTo>
                      <a:lnTo>
                        <a:pt x="47116" y="634599"/>
                      </a:lnTo>
                      <a:cubicBezTo>
                        <a:pt x="103035" y="552143"/>
                        <a:pt x="135687" y="452742"/>
                        <a:pt x="135687" y="345743"/>
                      </a:cubicBezTo>
                      <a:cubicBezTo>
                        <a:pt x="135687" y="238744"/>
                        <a:pt x="103035" y="139343"/>
                        <a:pt x="47116" y="56887"/>
                      </a:cubicBezTo>
                      <a:close/>
                    </a:path>
                  </a:pathLst>
                </a:custGeom>
                <a:gradFill>
                  <a:gsLst>
                    <a:gs pos="74000">
                      <a:srgbClr val="44546B"/>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100" b="1" dirty="0"/>
                    <a:t>CONSTRUCTION PLATFORM</a:t>
                  </a:r>
                </a:p>
              </p:txBody>
            </p:sp>
            <p:sp>
              <p:nvSpPr>
                <p:cNvPr id="37" name="Oval 36">
                  <a:extLst>
                    <a:ext uri="{FF2B5EF4-FFF2-40B4-BE49-F238E27FC236}">
                      <a16:creationId xmlns:a16="http://schemas.microsoft.com/office/drawing/2014/main" id="{14A476DC-35DE-4171-83CF-1080B6125240}"/>
                    </a:ext>
                  </a:extLst>
                </p:cNvPr>
                <p:cNvSpPr/>
                <p:nvPr/>
              </p:nvSpPr>
              <p:spPr>
                <a:xfrm>
                  <a:off x="22321" y="1714089"/>
                  <a:ext cx="731520" cy="731520"/>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highlight>
                      <a:srgbClr val="0612AA"/>
                    </a:highlight>
                  </a:endParaRPr>
                </a:p>
              </p:txBody>
            </p:sp>
          </p:grpSp>
          <p:cxnSp>
            <p:nvCxnSpPr>
              <p:cNvPr id="41" name="Straight Arrow Connector 40">
                <a:extLst>
                  <a:ext uri="{FF2B5EF4-FFF2-40B4-BE49-F238E27FC236}">
                    <a16:creationId xmlns:a16="http://schemas.microsoft.com/office/drawing/2014/main" id="{50119BA5-3317-47E8-AA81-62AE26C6C020}"/>
                  </a:ext>
                </a:extLst>
              </p:cNvPr>
              <p:cNvCxnSpPr>
                <a:cxnSpLocks/>
              </p:cNvCxnSpPr>
              <p:nvPr/>
            </p:nvCxnSpPr>
            <p:spPr>
              <a:xfrm>
                <a:off x="1105469" y="2949958"/>
                <a:ext cx="39123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2" name="Straight Arrow Connector 41">
                <a:extLst>
                  <a:ext uri="{FF2B5EF4-FFF2-40B4-BE49-F238E27FC236}">
                    <a16:creationId xmlns:a16="http://schemas.microsoft.com/office/drawing/2014/main" id="{9DD72F13-5FB7-4098-81DD-9A09AEBD59D1}"/>
                  </a:ext>
                </a:extLst>
              </p:cNvPr>
              <p:cNvCxnSpPr>
                <a:cxnSpLocks/>
              </p:cNvCxnSpPr>
              <p:nvPr/>
            </p:nvCxnSpPr>
            <p:spPr>
              <a:xfrm>
                <a:off x="1105469" y="3923498"/>
                <a:ext cx="39123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D8DAEDFF-16D7-45F8-A910-89E564E63AC5}"/>
                  </a:ext>
                </a:extLst>
              </p:cNvPr>
              <p:cNvCxnSpPr>
                <a:cxnSpLocks/>
              </p:cNvCxnSpPr>
              <p:nvPr/>
            </p:nvCxnSpPr>
            <p:spPr>
              <a:xfrm>
                <a:off x="1105469" y="5004663"/>
                <a:ext cx="39123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C19EA0B2-4D5C-43C1-84FD-CCDA1639EF06}"/>
                  </a:ext>
                </a:extLst>
              </p:cNvPr>
              <p:cNvCxnSpPr>
                <a:cxnSpLocks/>
              </p:cNvCxnSpPr>
              <p:nvPr/>
            </p:nvCxnSpPr>
            <p:spPr>
              <a:xfrm>
                <a:off x="1105468" y="6070745"/>
                <a:ext cx="39123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48" name="Group 47">
                <a:extLst>
                  <a:ext uri="{FF2B5EF4-FFF2-40B4-BE49-F238E27FC236}">
                    <a16:creationId xmlns:a16="http://schemas.microsoft.com/office/drawing/2014/main" id="{93975753-8986-4D79-815A-D57C3D9B5FF5}"/>
                  </a:ext>
                </a:extLst>
              </p:cNvPr>
              <p:cNvGrpSpPr/>
              <p:nvPr/>
            </p:nvGrpSpPr>
            <p:grpSpPr>
              <a:xfrm>
                <a:off x="1490706" y="5693322"/>
                <a:ext cx="2188324" cy="1747266"/>
                <a:chOff x="15969" y="1728605"/>
                <a:chExt cx="2317798" cy="1868975"/>
              </a:xfrm>
            </p:grpSpPr>
            <p:sp>
              <p:nvSpPr>
                <p:cNvPr id="49" name="Freeform: Shape 48">
                  <a:extLst>
                    <a:ext uri="{FF2B5EF4-FFF2-40B4-BE49-F238E27FC236}">
                      <a16:creationId xmlns:a16="http://schemas.microsoft.com/office/drawing/2014/main" id="{DEA76FAD-4473-4405-AB66-FC968F407A28}"/>
                    </a:ext>
                  </a:extLst>
                </p:cNvPr>
                <p:cNvSpPr/>
                <p:nvPr/>
              </p:nvSpPr>
              <p:spPr>
                <a:xfrm>
                  <a:off x="738937" y="1776240"/>
                  <a:ext cx="1594830" cy="636252"/>
                </a:xfrm>
                <a:custGeom>
                  <a:avLst/>
                  <a:gdLst>
                    <a:gd name="connsiteX0" fmla="*/ 0 w 2105513"/>
                    <a:gd name="connsiteY0" fmla="*/ 0 h 691486"/>
                    <a:gd name="connsiteX1" fmla="*/ 2105513 w 2105513"/>
                    <a:gd name="connsiteY1" fmla="*/ 0 h 691486"/>
                    <a:gd name="connsiteX2" fmla="*/ 2105513 w 2105513"/>
                    <a:gd name="connsiteY2" fmla="*/ 691486 h 691486"/>
                    <a:gd name="connsiteX3" fmla="*/ 0 w 2105513"/>
                    <a:gd name="connsiteY3" fmla="*/ 691486 h 691486"/>
                    <a:gd name="connsiteX4" fmla="*/ 47116 w 2105513"/>
                    <a:gd name="connsiteY4" fmla="*/ 634599 h 691486"/>
                    <a:gd name="connsiteX5" fmla="*/ 135687 w 2105513"/>
                    <a:gd name="connsiteY5" fmla="*/ 345743 h 691486"/>
                    <a:gd name="connsiteX6" fmla="*/ 47116 w 2105513"/>
                    <a:gd name="connsiteY6" fmla="*/ 56887 h 6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513" h="691486">
                      <a:moveTo>
                        <a:pt x="0" y="0"/>
                      </a:moveTo>
                      <a:lnTo>
                        <a:pt x="2105513" y="0"/>
                      </a:lnTo>
                      <a:lnTo>
                        <a:pt x="2105513" y="691486"/>
                      </a:lnTo>
                      <a:lnTo>
                        <a:pt x="0" y="691486"/>
                      </a:lnTo>
                      <a:lnTo>
                        <a:pt x="47116" y="634599"/>
                      </a:lnTo>
                      <a:cubicBezTo>
                        <a:pt x="103035" y="552143"/>
                        <a:pt x="135687" y="452742"/>
                        <a:pt x="135687" y="345743"/>
                      </a:cubicBezTo>
                      <a:cubicBezTo>
                        <a:pt x="135687" y="238744"/>
                        <a:pt x="103035" y="139343"/>
                        <a:pt x="47116" y="56887"/>
                      </a:cubicBezTo>
                      <a:close/>
                    </a:path>
                  </a:pathLst>
                </a:custGeom>
                <a:gradFill>
                  <a:gsLst>
                    <a:gs pos="74000">
                      <a:srgbClr val="44546B"/>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100" b="1" dirty="0"/>
                    <a:t>SUPPLIER </a:t>
                  </a:r>
                </a:p>
                <a:p>
                  <a:pPr algn="ctr"/>
                  <a:r>
                    <a:rPr lang="en-US" sz="1100" b="1" dirty="0"/>
                    <a:t>E-COMMERCE</a:t>
                  </a:r>
                </a:p>
              </p:txBody>
            </p:sp>
            <p:sp>
              <p:nvSpPr>
                <p:cNvPr id="50" name="Oval 49">
                  <a:extLst>
                    <a:ext uri="{FF2B5EF4-FFF2-40B4-BE49-F238E27FC236}">
                      <a16:creationId xmlns:a16="http://schemas.microsoft.com/office/drawing/2014/main" id="{7B5021F0-CBD5-4A01-93E3-3A49613840FE}"/>
                    </a:ext>
                  </a:extLst>
                </p:cNvPr>
                <p:cNvSpPr/>
                <p:nvPr/>
              </p:nvSpPr>
              <p:spPr>
                <a:xfrm>
                  <a:off x="22321" y="1728605"/>
                  <a:ext cx="731520" cy="731520"/>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highlight>
                      <a:srgbClr val="0612AA"/>
                    </a:highlight>
                  </a:endParaRPr>
                </a:p>
              </p:txBody>
            </p:sp>
            <p:sp>
              <p:nvSpPr>
                <p:cNvPr id="52" name="Freeform: Shape 51">
                  <a:extLst>
                    <a:ext uri="{FF2B5EF4-FFF2-40B4-BE49-F238E27FC236}">
                      <a16:creationId xmlns:a16="http://schemas.microsoft.com/office/drawing/2014/main" id="{A835EC0F-309D-4FD7-9B1D-4C0DFB9CD394}"/>
                    </a:ext>
                  </a:extLst>
                </p:cNvPr>
                <p:cNvSpPr/>
                <p:nvPr/>
              </p:nvSpPr>
              <p:spPr>
                <a:xfrm>
                  <a:off x="732585" y="2913695"/>
                  <a:ext cx="1594830" cy="636252"/>
                </a:xfrm>
                <a:custGeom>
                  <a:avLst/>
                  <a:gdLst>
                    <a:gd name="connsiteX0" fmla="*/ 0 w 2105513"/>
                    <a:gd name="connsiteY0" fmla="*/ 0 h 691486"/>
                    <a:gd name="connsiteX1" fmla="*/ 2105513 w 2105513"/>
                    <a:gd name="connsiteY1" fmla="*/ 0 h 691486"/>
                    <a:gd name="connsiteX2" fmla="*/ 2105513 w 2105513"/>
                    <a:gd name="connsiteY2" fmla="*/ 691486 h 691486"/>
                    <a:gd name="connsiteX3" fmla="*/ 0 w 2105513"/>
                    <a:gd name="connsiteY3" fmla="*/ 691486 h 691486"/>
                    <a:gd name="connsiteX4" fmla="*/ 47116 w 2105513"/>
                    <a:gd name="connsiteY4" fmla="*/ 634599 h 691486"/>
                    <a:gd name="connsiteX5" fmla="*/ 135687 w 2105513"/>
                    <a:gd name="connsiteY5" fmla="*/ 345743 h 691486"/>
                    <a:gd name="connsiteX6" fmla="*/ 47116 w 2105513"/>
                    <a:gd name="connsiteY6" fmla="*/ 56887 h 6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513" h="691486">
                      <a:moveTo>
                        <a:pt x="0" y="0"/>
                      </a:moveTo>
                      <a:lnTo>
                        <a:pt x="2105513" y="0"/>
                      </a:lnTo>
                      <a:lnTo>
                        <a:pt x="2105513" y="691486"/>
                      </a:lnTo>
                      <a:lnTo>
                        <a:pt x="0" y="691486"/>
                      </a:lnTo>
                      <a:lnTo>
                        <a:pt x="47116" y="634599"/>
                      </a:lnTo>
                      <a:cubicBezTo>
                        <a:pt x="103035" y="552143"/>
                        <a:pt x="135687" y="452742"/>
                        <a:pt x="135687" y="345743"/>
                      </a:cubicBezTo>
                      <a:cubicBezTo>
                        <a:pt x="135687" y="238744"/>
                        <a:pt x="103035" y="139343"/>
                        <a:pt x="47116" y="56887"/>
                      </a:cubicBezTo>
                      <a:close/>
                    </a:path>
                  </a:pathLst>
                </a:custGeom>
                <a:gradFill>
                  <a:gsLst>
                    <a:gs pos="74000">
                      <a:srgbClr val="44546B"/>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100" b="1" dirty="0"/>
                    <a:t>MANAGEMENT CONSULTANCY</a:t>
                  </a:r>
                </a:p>
              </p:txBody>
            </p:sp>
            <p:sp>
              <p:nvSpPr>
                <p:cNvPr id="53" name="Oval 52">
                  <a:extLst>
                    <a:ext uri="{FF2B5EF4-FFF2-40B4-BE49-F238E27FC236}">
                      <a16:creationId xmlns:a16="http://schemas.microsoft.com/office/drawing/2014/main" id="{4ADF86F3-2150-4B67-9D6D-3CF84EC8F44F}"/>
                    </a:ext>
                  </a:extLst>
                </p:cNvPr>
                <p:cNvSpPr/>
                <p:nvPr/>
              </p:nvSpPr>
              <p:spPr>
                <a:xfrm>
                  <a:off x="15969" y="2866060"/>
                  <a:ext cx="731520" cy="731520"/>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highlight>
                      <a:srgbClr val="0612AA"/>
                    </a:highlight>
                  </a:endParaRPr>
                </a:p>
              </p:txBody>
            </p:sp>
          </p:grpSp>
        </p:grpSp>
      </p:grpSp>
      <p:sp>
        <p:nvSpPr>
          <p:cNvPr id="87" name="Rectangle 86">
            <a:extLst>
              <a:ext uri="{FF2B5EF4-FFF2-40B4-BE49-F238E27FC236}">
                <a16:creationId xmlns:a16="http://schemas.microsoft.com/office/drawing/2014/main" id="{5069A667-E9C0-471F-8BC8-B9BFDFD477D3}"/>
              </a:ext>
            </a:extLst>
          </p:cNvPr>
          <p:cNvSpPr/>
          <p:nvPr/>
        </p:nvSpPr>
        <p:spPr>
          <a:xfrm>
            <a:off x="4783555" y="4200466"/>
            <a:ext cx="3322494" cy="509432"/>
          </a:xfrm>
          <a:prstGeom prst="rect">
            <a:avLst/>
          </a:prstGeom>
          <a:gradFill>
            <a:gsLst>
              <a:gs pos="74000">
                <a:srgbClr val="44546B"/>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200" dirty="0"/>
              <a:t> </a:t>
            </a:r>
            <a:r>
              <a:rPr lang="en-US" sz="1200" b="1" dirty="0"/>
              <a:t>Connecting Contractors, Consultants and Suppliers. Platform provides A to Z services</a:t>
            </a:r>
          </a:p>
        </p:txBody>
      </p:sp>
      <p:grpSp>
        <p:nvGrpSpPr>
          <p:cNvPr id="68" name="Group 67">
            <a:extLst>
              <a:ext uri="{FF2B5EF4-FFF2-40B4-BE49-F238E27FC236}">
                <a16:creationId xmlns:a16="http://schemas.microsoft.com/office/drawing/2014/main" id="{09F24BAE-5D8C-4D06-8F06-83607C05B4EC}"/>
              </a:ext>
            </a:extLst>
          </p:cNvPr>
          <p:cNvGrpSpPr/>
          <p:nvPr/>
        </p:nvGrpSpPr>
        <p:grpSpPr>
          <a:xfrm>
            <a:off x="3082251" y="1602487"/>
            <a:ext cx="5023798" cy="4833787"/>
            <a:chOff x="3082251" y="1602487"/>
            <a:chExt cx="5023798" cy="4833787"/>
          </a:xfrm>
        </p:grpSpPr>
        <p:cxnSp>
          <p:nvCxnSpPr>
            <p:cNvPr id="58" name="Straight Arrow Connector 57">
              <a:extLst>
                <a:ext uri="{FF2B5EF4-FFF2-40B4-BE49-F238E27FC236}">
                  <a16:creationId xmlns:a16="http://schemas.microsoft.com/office/drawing/2014/main" id="{0B700083-A6D0-4183-8C31-972E5B6DC726}"/>
                </a:ext>
              </a:extLst>
            </p:cNvPr>
            <p:cNvCxnSpPr>
              <a:cxnSpLocks/>
            </p:cNvCxnSpPr>
            <p:nvPr/>
          </p:nvCxnSpPr>
          <p:spPr>
            <a:xfrm flipV="1">
              <a:off x="3108775" y="1602487"/>
              <a:ext cx="211556" cy="94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7" name="Straight Arrow Connector 66">
              <a:extLst>
                <a:ext uri="{FF2B5EF4-FFF2-40B4-BE49-F238E27FC236}">
                  <a16:creationId xmlns:a16="http://schemas.microsoft.com/office/drawing/2014/main" id="{B300B181-7E4F-4F1F-9CD2-250ADD7ABF32}"/>
                </a:ext>
              </a:extLst>
            </p:cNvPr>
            <p:cNvCxnSpPr>
              <a:cxnSpLocks/>
            </p:cNvCxnSpPr>
            <p:nvPr/>
          </p:nvCxnSpPr>
          <p:spPr>
            <a:xfrm>
              <a:off x="6107779" y="1623070"/>
              <a:ext cx="211556" cy="94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1" name="Straight Arrow Connector 70">
              <a:extLst>
                <a:ext uri="{FF2B5EF4-FFF2-40B4-BE49-F238E27FC236}">
                  <a16:creationId xmlns:a16="http://schemas.microsoft.com/office/drawing/2014/main" id="{57069561-79BF-4AA1-BB8D-0FDF5DCF55AC}"/>
                </a:ext>
              </a:extLst>
            </p:cNvPr>
            <p:cNvCxnSpPr>
              <a:cxnSpLocks/>
            </p:cNvCxnSpPr>
            <p:nvPr/>
          </p:nvCxnSpPr>
          <p:spPr>
            <a:xfrm flipV="1">
              <a:off x="4582347" y="1607188"/>
              <a:ext cx="211556" cy="94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2" name="Straight Arrow Connector 71">
              <a:extLst>
                <a:ext uri="{FF2B5EF4-FFF2-40B4-BE49-F238E27FC236}">
                  <a16:creationId xmlns:a16="http://schemas.microsoft.com/office/drawing/2014/main" id="{A4DCC309-D708-44EA-8B56-8C4420401A10}"/>
                </a:ext>
              </a:extLst>
            </p:cNvPr>
            <p:cNvCxnSpPr>
              <a:cxnSpLocks/>
            </p:cNvCxnSpPr>
            <p:nvPr/>
          </p:nvCxnSpPr>
          <p:spPr>
            <a:xfrm>
              <a:off x="7643558" y="1623070"/>
              <a:ext cx="211556" cy="94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9" name="Straight Arrow Connector 78">
              <a:extLst>
                <a:ext uri="{FF2B5EF4-FFF2-40B4-BE49-F238E27FC236}">
                  <a16:creationId xmlns:a16="http://schemas.microsoft.com/office/drawing/2014/main" id="{489EE319-600C-4155-BBD9-AE8D2D6F1822}"/>
                </a:ext>
              </a:extLst>
            </p:cNvPr>
            <p:cNvCxnSpPr>
              <a:cxnSpLocks/>
            </p:cNvCxnSpPr>
            <p:nvPr/>
          </p:nvCxnSpPr>
          <p:spPr>
            <a:xfrm flipV="1">
              <a:off x="3082251" y="3512379"/>
              <a:ext cx="211556" cy="94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0" name="Straight Arrow Connector 79">
              <a:extLst>
                <a:ext uri="{FF2B5EF4-FFF2-40B4-BE49-F238E27FC236}">
                  <a16:creationId xmlns:a16="http://schemas.microsoft.com/office/drawing/2014/main" id="{B43D1247-EB77-4BF9-9A97-58F4DFC1C2BA}"/>
                </a:ext>
              </a:extLst>
            </p:cNvPr>
            <p:cNvCxnSpPr>
              <a:cxnSpLocks/>
            </p:cNvCxnSpPr>
            <p:nvPr/>
          </p:nvCxnSpPr>
          <p:spPr>
            <a:xfrm flipV="1">
              <a:off x="3090046" y="4477244"/>
              <a:ext cx="211556" cy="94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1" name="Straight Arrow Connector 80">
              <a:extLst>
                <a:ext uri="{FF2B5EF4-FFF2-40B4-BE49-F238E27FC236}">
                  <a16:creationId xmlns:a16="http://schemas.microsoft.com/office/drawing/2014/main" id="{834BA177-C807-48BF-BA9E-48D78C72EA28}"/>
                </a:ext>
              </a:extLst>
            </p:cNvPr>
            <p:cNvCxnSpPr>
              <a:cxnSpLocks/>
            </p:cNvCxnSpPr>
            <p:nvPr/>
          </p:nvCxnSpPr>
          <p:spPr>
            <a:xfrm flipV="1">
              <a:off x="3090046" y="5419662"/>
              <a:ext cx="211556" cy="94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2" name="Straight Arrow Connector 81">
              <a:extLst>
                <a:ext uri="{FF2B5EF4-FFF2-40B4-BE49-F238E27FC236}">
                  <a16:creationId xmlns:a16="http://schemas.microsoft.com/office/drawing/2014/main" id="{F13B10E9-9DB2-40C5-B0CE-46FE211F10C7}"/>
                </a:ext>
              </a:extLst>
            </p:cNvPr>
            <p:cNvCxnSpPr>
              <a:cxnSpLocks/>
            </p:cNvCxnSpPr>
            <p:nvPr/>
          </p:nvCxnSpPr>
          <p:spPr>
            <a:xfrm flipV="1">
              <a:off x="3090046" y="6426871"/>
              <a:ext cx="211556" cy="94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3" name="Straight Arrow Connector 82">
              <a:extLst>
                <a:ext uri="{FF2B5EF4-FFF2-40B4-BE49-F238E27FC236}">
                  <a16:creationId xmlns:a16="http://schemas.microsoft.com/office/drawing/2014/main" id="{A14AFC1B-D43D-45F2-95FA-FCEE2E2E8EDA}"/>
                </a:ext>
              </a:extLst>
            </p:cNvPr>
            <p:cNvCxnSpPr>
              <a:cxnSpLocks/>
            </p:cNvCxnSpPr>
            <p:nvPr/>
          </p:nvCxnSpPr>
          <p:spPr>
            <a:xfrm flipV="1">
              <a:off x="3082251" y="2559191"/>
              <a:ext cx="211556" cy="94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8" name="Straight Arrow Connector 87">
              <a:extLst>
                <a:ext uri="{FF2B5EF4-FFF2-40B4-BE49-F238E27FC236}">
                  <a16:creationId xmlns:a16="http://schemas.microsoft.com/office/drawing/2014/main" id="{F92CC0EC-6F89-43EA-99B4-5E2FD8DCC61A}"/>
                </a:ext>
              </a:extLst>
            </p:cNvPr>
            <p:cNvCxnSpPr>
              <a:cxnSpLocks/>
            </p:cNvCxnSpPr>
            <p:nvPr/>
          </p:nvCxnSpPr>
          <p:spPr>
            <a:xfrm flipV="1">
              <a:off x="4570071" y="4481945"/>
              <a:ext cx="211556" cy="94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9" name="Rectangle 88">
              <a:extLst>
                <a:ext uri="{FF2B5EF4-FFF2-40B4-BE49-F238E27FC236}">
                  <a16:creationId xmlns:a16="http://schemas.microsoft.com/office/drawing/2014/main" id="{E46B8D4F-3EAB-48A8-BFB1-083A1CE3907F}"/>
                </a:ext>
              </a:extLst>
            </p:cNvPr>
            <p:cNvSpPr/>
            <p:nvPr/>
          </p:nvSpPr>
          <p:spPr>
            <a:xfrm>
              <a:off x="4798738" y="5145963"/>
              <a:ext cx="3307311" cy="586398"/>
            </a:xfrm>
            <a:prstGeom prst="rect">
              <a:avLst/>
            </a:prstGeom>
            <a:gradFill>
              <a:gsLst>
                <a:gs pos="74000">
                  <a:srgbClr val="44546B"/>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200" b="1" dirty="0">
                  <a:solidFill>
                    <a:schemeClr val="lt1"/>
                  </a:solidFill>
                </a:rPr>
                <a:t>E-Commerce site expected to be more than 35,000 suppliers worldwide connecting and delivering materials and services.</a:t>
              </a:r>
            </a:p>
          </p:txBody>
        </p:sp>
        <p:cxnSp>
          <p:nvCxnSpPr>
            <p:cNvPr id="93" name="Straight Arrow Connector 92">
              <a:extLst>
                <a:ext uri="{FF2B5EF4-FFF2-40B4-BE49-F238E27FC236}">
                  <a16:creationId xmlns:a16="http://schemas.microsoft.com/office/drawing/2014/main" id="{42C7BAC0-7021-4CD3-ACEC-504DE00018D6}"/>
                </a:ext>
              </a:extLst>
            </p:cNvPr>
            <p:cNvCxnSpPr>
              <a:cxnSpLocks/>
            </p:cNvCxnSpPr>
            <p:nvPr/>
          </p:nvCxnSpPr>
          <p:spPr>
            <a:xfrm flipV="1">
              <a:off x="4587182" y="5419662"/>
              <a:ext cx="211556" cy="94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4" name="Straight Arrow Connector 93">
              <a:extLst>
                <a:ext uri="{FF2B5EF4-FFF2-40B4-BE49-F238E27FC236}">
                  <a16:creationId xmlns:a16="http://schemas.microsoft.com/office/drawing/2014/main" id="{890190A0-0D0F-41C6-ADEB-277D8B60DFB0}"/>
                </a:ext>
              </a:extLst>
            </p:cNvPr>
            <p:cNvCxnSpPr>
              <a:cxnSpLocks/>
            </p:cNvCxnSpPr>
            <p:nvPr/>
          </p:nvCxnSpPr>
          <p:spPr>
            <a:xfrm flipV="1">
              <a:off x="4567818" y="6394588"/>
              <a:ext cx="211556" cy="94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5" name="Straight Arrow Connector 94">
              <a:extLst>
                <a:ext uri="{FF2B5EF4-FFF2-40B4-BE49-F238E27FC236}">
                  <a16:creationId xmlns:a16="http://schemas.microsoft.com/office/drawing/2014/main" id="{4E1BA899-D6CA-4EEC-AA2F-A07B26BB5827}"/>
                </a:ext>
              </a:extLst>
            </p:cNvPr>
            <p:cNvCxnSpPr>
              <a:cxnSpLocks/>
            </p:cNvCxnSpPr>
            <p:nvPr/>
          </p:nvCxnSpPr>
          <p:spPr>
            <a:xfrm flipV="1">
              <a:off x="6129419" y="6385185"/>
              <a:ext cx="211556" cy="94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8" name="Straight Arrow Connector 97">
              <a:extLst>
                <a:ext uri="{FF2B5EF4-FFF2-40B4-BE49-F238E27FC236}">
                  <a16:creationId xmlns:a16="http://schemas.microsoft.com/office/drawing/2014/main" id="{595751C7-5ECB-4389-B213-C937BEF63F94}"/>
                </a:ext>
              </a:extLst>
            </p:cNvPr>
            <p:cNvCxnSpPr>
              <a:cxnSpLocks/>
            </p:cNvCxnSpPr>
            <p:nvPr/>
          </p:nvCxnSpPr>
          <p:spPr>
            <a:xfrm flipV="1">
              <a:off x="7583103" y="6372538"/>
              <a:ext cx="211556" cy="94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928485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8F691B-652E-4C3A-8198-A112C8D85D9D}"/>
              </a:ext>
            </a:extLst>
          </p:cNvPr>
          <p:cNvGrpSpPr/>
          <p:nvPr/>
        </p:nvGrpSpPr>
        <p:grpSpPr>
          <a:xfrm>
            <a:off x="-167186" y="1023337"/>
            <a:ext cx="8478476" cy="4727003"/>
            <a:chOff x="-230032" y="171333"/>
            <a:chExt cx="11304634" cy="6302669"/>
          </a:xfrm>
        </p:grpSpPr>
        <p:sp>
          <p:nvSpPr>
            <p:cNvPr id="13" name="Freeform: Shape 12">
              <a:extLst>
                <a:ext uri="{FF2B5EF4-FFF2-40B4-BE49-F238E27FC236}">
                  <a16:creationId xmlns:a16="http://schemas.microsoft.com/office/drawing/2014/main" id="{C0C39FB8-A354-4538-893A-24FE1B6851C8}"/>
                </a:ext>
              </a:extLst>
            </p:cNvPr>
            <p:cNvSpPr/>
            <p:nvPr/>
          </p:nvSpPr>
          <p:spPr>
            <a:xfrm>
              <a:off x="8879681" y="171333"/>
              <a:ext cx="2194921" cy="2280869"/>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230032" y="4038122"/>
              <a:ext cx="10734315" cy="2435880"/>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 name="connsiteX0" fmla="*/ 8858862 w 10780323"/>
                <a:gd name="connsiteY0" fmla="*/ 115549 h 2076715"/>
                <a:gd name="connsiteX1" fmla="*/ 10780322 w 10780323"/>
                <a:gd name="connsiteY1" fmla="*/ 0 h 2076715"/>
                <a:gd name="connsiteX2" fmla="*/ 4076822 w 10780323"/>
                <a:gd name="connsiteY2" fmla="*/ 2076715 h 2076715"/>
                <a:gd name="connsiteX3" fmla="*/ 0 w 10780323"/>
                <a:gd name="connsiteY3" fmla="*/ 429549 h 2076715"/>
                <a:gd name="connsiteX4" fmla="*/ 126865 w 10780323"/>
                <a:gd name="connsiteY4" fmla="*/ 115550 h 2076715"/>
                <a:gd name="connsiteX5" fmla="*/ 8858862 w 10780323"/>
                <a:gd name="connsiteY5" fmla="*/ 115549 h 2076715"/>
                <a:gd name="connsiteX0" fmla="*/ 9919674 w 10780322"/>
                <a:gd name="connsiteY0" fmla="*/ 0 h 2435879"/>
                <a:gd name="connsiteX1" fmla="*/ 10780322 w 10780322"/>
                <a:gd name="connsiteY1" fmla="*/ 359164 h 2435879"/>
                <a:gd name="connsiteX2" fmla="*/ 4076822 w 10780322"/>
                <a:gd name="connsiteY2" fmla="*/ 2435879 h 2435879"/>
                <a:gd name="connsiteX3" fmla="*/ 0 w 10780322"/>
                <a:gd name="connsiteY3" fmla="*/ 788713 h 2435879"/>
                <a:gd name="connsiteX4" fmla="*/ 126865 w 10780322"/>
                <a:gd name="connsiteY4" fmla="*/ 474714 h 2435879"/>
                <a:gd name="connsiteX5" fmla="*/ 9919674 w 10780322"/>
                <a:gd name="connsiteY5" fmla="*/ 0 h 2435879"/>
                <a:gd name="connsiteX0" fmla="*/ 9919674 w 10734317"/>
                <a:gd name="connsiteY0" fmla="*/ 0 h 2435879"/>
                <a:gd name="connsiteX1" fmla="*/ 10734316 w 10734317"/>
                <a:gd name="connsiteY1" fmla="*/ 340576 h 2435879"/>
                <a:gd name="connsiteX2" fmla="*/ 4076822 w 10734317"/>
                <a:gd name="connsiteY2" fmla="*/ 2435879 h 2435879"/>
                <a:gd name="connsiteX3" fmla="*/ 0 w 10734317"/>
                <a:gd name="connsiteY3" fmla="*/ 788713 h 2435879"/>
                <a:gd name="connsiteX4" fmla="*/ 126865 w 10734317"/>
                <a:gd name="connsiteY4" fmla="*/ 474714 h 2435879"/>
                <a:gd name="connsiteX5" fmla="*/ 9919674 w 10734317"/>
                <a:gd name="connsiteY5" fmla="*/ 0 h 243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34317" h="2435879">
                  <a:moveTo>
                    <a:pt x="9919674" y="0"/>
                  </a:moveTo>
                  <a:lnTo>
                    <a:pt x="10734316" y="340576"/>
                  </a:lnTo>
                  <a:lnTo>
                    <a:pt x="4076822" y="2435879"/>
                  </a:lnTo>
                  <a:lnTo>
                    <a:pt x="0" y="788713"/>
                  </a:lnTo>
                  <a:lnTo>
                    <a:pt x="126865" y="474714"/>
                  </a:lnTo>
                  <a:lnTo>
                    <a:pt x="9919674" y="0"/>
                  </a:lnTo>
                  <a:close/>
                </a:path>
              </a:pathLst>
            </a:cu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rgbClr val="4F4F4F"/>
                </a:solidFill>
              </a:endParaRPr>
            </a:p>
          </p:txBody>
        </p:sp>
      </p:grpSp>
      <p:sp>
        <p:nvSpPr>
          <p:cNvPr id="35" name="TextBox 34">
            <a:extLst>
              <a:ext uri="{FF2B5EF4-FFF2-40B4-BE49-F238E27FC236}">
                <a16:creationId xmlns:a16="http://schemas.microsoft.com/office/drawing/2014/main" id="{9B60B374-9799-49D3-8CD8-7D97D43E6177}"/>
              </a:ext>
            </a:extLst>
          </p:cNvPr>
          <p:cNvSpPr txBox="1"/>
          <p:nvPr/>
        </p:nvSpPr>
        <p:spPr>
          <a:xfrm>
            <a:off x="-4811" y="3236148"/>
            <a:ext cx="2043878" cy="2127505"/>
          </a:xfrm>
          <a:prstGeom prst="rect">
            <a:avLst/>
          </a:prstGeom>
          <a:noFill/>
        </p:spPr>
        <p:txBody>
          <a:bodyPr wrap="square" rtlCol="0">
            <a:spAutoFit/>
          </a:bodyPr>
          <a:lstStyle/>
          <a:p>
            <a:pPr algn="just"/>
            <a:r>
              <a:rPr lang="en-US" sz="1000" b="1" dirty="0">
                <a:latin typeface="Candara" panose="020E0502030303020204" pitchFamily="34" charset="0"/>
              </a:rPr>
              <a:t>July 2020: Operations start in Dubai, UAE.</a:t>
            </a:r>
          </a:p>
          <a:p>
            <a:pPr algn="just"/>
            <a:r>
              <a:rPr lang="en-US" sz="1000" b="1" dirty="0">
                <a:latin typeface="Candara" panose="020E0502030303020204" pitchFamily="34" charset="0"/>
              </a:rPr>
              <a:t>Service list:</a:t>
            </a:r>
          </a:p>
          <a:p>
            <a:pPr marL="171450" indent="-171450" algn="just">
              <a:buFont typeface="Arial" panose="020B0604020202020204" pitchFamily="34" charset="0"/>
              <a:buChar char="•"/>
            </a:pPr>
            <a:r>
              <a:rPr lang="en-US" sz="1000" b="1" dirty="0">
                <a:latin typeface="Candara" panose="020E0502030303020204" pitchFamily="34" charset="0"/>
              </a:rPr>
              <a:t>Contractors Platform</a:t>
            </a:r>
          </a:p>
          <a:p>
            <a:pPr marL="171450" indent="-171450" algn="just">
              <a:buFont typeface="Arial" panose="020B0604020202020204" pitchFamily="34" charset="0"/>
              <a:buChar char="•"/>
            </a:pPr>
            <a:r>
              <a:rPr lang="en-US" sz="1000" b="1" dirty="0">
                <a:latin typeface="Candara" panose="020E0502030303020204" pitchFamily="34" charset="0"/>
              </a:rPr>
              <a:t>Consultants Platform</a:t>
            </a:r>
          </a:p>
          <a:p>
            <a:pPr marL="171450" indent="-171450" algn="just">
              <a:buFont typeface="Arial" panose="020B0604020202020204" pitchFamily="34" charset="0"/>
              <a:buChar char="•"/>
            </a:pPr>
            <a:r>
              <a:rPr lang="en-US" sz="1000" b="1" dirty="0">
                <a:latin typeface="Candara" panose="020E0502030303020204" pitchFamily="34" charset="0"/>
              </a:rPr>
              <a:t>Suppliers Platform</a:t>
            </a:r>
          </a:p>
          <a:p>
            <a:pPr marL="171450" indent="-171450" algn="just">
              <a:buFont typeface="Arial" panose="020B0604020202020204" pitchFamily="34" charset="0"/>
              <a:buChar char="•"/>
            </a:pPr>
            <a:r>
              <a:rPr lang="en-US" sz="1000" b="1" dirty="0">
                <a:latin typeface="Candara" panose="020E0502030303020204" pitchFamily="34" charset="0"/>
              </a:rPr>
              <a:t>Maintenance Services</a:t>
            </a:r>
          </a:p>
          <a:p>
            <a:pPr marL="171450" indent="-171450" algn="just">
              <a:buFont typeface="Arial" panose="020B0604020202020204" pitchFamily="34" charset="0"/>
              <a:buChar char="•"/>
            </a:pPr>
            <a:r>
              <a:rPr lang="en-US" sz="1000" b="1" dirty="0">
                <a:latin typeface="Candara" panose="020E0502030303020204" pitchFamily="34" charset="0"/>
              </a:rPr>
              <a:t>Management Consultancy</a:t>
            </a:r>
          </a:p>
          <a:p>
            <a:pPr marL="171450" indent="-171450" algn="just">
              <a:buFont typeface="Arial" panose="020B0604020202020204" pitchFamily="34" charset="0"/>
              <a:buChar char="•"/>
            </a:pPr>
            <a:r>
              <a:rPr lang="en-US" sz="1000" b="1" dirty="0">
                <a:latin typeface="Candara" panose="020E0502030303020204" pitchFamily="34" charset="0"/>
              </a:rPr>
              <a:t>Real Estate Services</a:t>
            </a:r>
          </a:p>
          <a:p>
            <a:pPr marL="171450" indent="-171450" algn="just">
              <a:buFont typeface="Arial" panose="020B0604020202020204" pitchFamily="34" charset="0"/>
              <a:buChar char="•"/>
            </a:pPr>
            <a:r>
              <a:rPr lang="en-US" sz="1000" b="1" dirty="0">
                <a:latin typeface="Candara" panose="020E0502030303020204" pitchFamily="34" charset="0"/>
              </a:rPr>
              <a:t>TEQSPLUS+ Social Media</a:t>
            </a:r>
          </a:p>
          <a:p>
            <a:pPr marL="171450" indent="-171450" algn="just">
              <a:buFont typeface="Arial" panose="020B0604020202020204" pitchFamily="34" charset="0"/>
              <a:buChar char="•"/>
            </a:pPr>
            <a:r>
              <a:rPr lang="en-US" sz="1000" dirty="0">
                <a:solidFill>
                  <a:schemeClr val="tx2">
                    <a:lumMod val="50000"/>
                  </a:schemeClr>
                </a:solidFill>
                <a:latin typeface="Candara" panose="020E0502030303020204" pitchFamily="34" charset="0"/>
              </a:rPr>
              <a:t>Crowdsourcing</a:t>
            </a:r>
          </a:p>
          <a:p>
            <a:pPr marL="171450" indent="-171450" algn="just">
              <a:buFont typeface="Arial" panose="020B0604020202020204" pitchFamily="34" charset="0"/>
              <a:buChar char="•"/>
            </a:pPr>
            <a:r>
              <a:rPr lang="en-US" sz="1000" dirty="0">
                <a:solidFill>
                  <a:schemeClr val="tx2">
                    <a:lumMod val="50000"/>
                  </a:schemeClr>
                </a:solidFill>
                <a:latin typeface="Candara" panose="020E0502030303020204" pitchFamily="34" charset="0"/>
              </a:rPr>
              <a:t>Job Portals</a:t>
            </a:r>
          </a:p>
          <a:p>
            <a:pPr marL="171450" indent="-171450" algn="just">
              <a:buFont typeface="Arial" panose="020B0604020202020204" pitchFamily="34" charset="0"/>
              <a:buChar char="•"/>
            </a:pPr>
            <a:r>
              <a:rPr lang="en-US" sz="1000" dirty="0">
                <a:solidFill>
                  <a:schemeClr val="tx2">
                    <a:lumMod val="50000"/>
                  </a:schemeClr>
                </a:solidFill>
                <a:latin typeface="Candara" panose="020E0502030303020204" pitchFamily="34" charset="0"/>
              </a:rPr>
              <a:t>Learning Applications</a:t>
            </a:r>
          </a:p>
          <a:p>
            <a:pPr algn="just"/>
            <a:endParaRPr lang="en-US" sz="225" dirty="0">
              <a:solidFill>
                <a:schemeClr val="tx2">
                  <a:lumMod val="50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2CC31CA1-1FC2-4B1C-8AC3-30113AF26BA5}"/>
              </a:ext>
            </a:extLst>
          </p:cNvPr>
          <p:cNvSpPr txBox="1"/>
          <p:nvPr/>
        </p:nvSpPr>
        <p:spPr>
          <a:xfrm>
            <a:off x="2098605" y="2218828"/>
            <a:ext cx="2525202" cy="1169551"/>
          </a:xfrm>
          <a:prstGeom prst="rect">
            <a:avLst/>
          </a:prstGeom>
          <a:noFill/>
        </p:spPr>
        <p:txBody>
          <a:bodyPr wrap="square" rtlCol="0">
            <a:spAutoFit/>
          </a:bodyPr>
          <a:lstStyle>
            <a:defPPr>
              <a:defRPr lang="en-US"/>
            </a:defPPr>
            <a:lvl1pPr algn="just">
              <a:defRPr sz="1100" b="1">
                <a:solidFill>
                  <a:srgbClr val="4F4F4F"/>
                </a:solidFill>
                <a:latin typeface="Candara" panose="020E0502030303020204" pitchFamily="34" charset="0"/>
              </a:defRPr>
            </a:lvl1pPr>
          </a:lstStyle>
          <a:p>
            <a:r>
              <a:rPr lang="en-US" sz="1000" dirty="0"/>
              <a:t>By March 2022: Operations going to start in China, USA, Australia, and Canada:</a:t>
            </a:r>
          </a:p>
          <a:p>
            <a:r>
              <a:rPr lang="en-US" sz="1000" dirty="0"/>
              <a:t>Service expansion:</a:t>
            </a:r>
          </a:p>
          <a:p>
            <a:pPr marL="171450" indent="-171450">
              <a:buFont typeface="Arial" panose="020B0604020202020204" pitchFamily="34" charset="0"/>
              <a:buChar char="•"/>
            </a:pPr>
            <a:r>
              <a:rPr lang="en-US" sz="1000" dirty="0"/>
              <a:t>E-Commerce platform for Suppliers</a:t>
            </a:r>
          </a:p>
          <a:p>
            <a:pPr marL="171450" indent="-171450">
              <a:buFont typeface="Arial" panose="020B0604020202020204" pitchFamily="34" charset="0"/>
              <a:buChar char="•"/>
            </a:pPr>
            <a:r>
              <a:rPr lang="en-US" sz="1000" dirty="0"/>
              <a:t>Fully integrated Advance Maintenance Service</a:t>
            </a:r>
          </a:p>
          <a:p>
            <a:pPr marL="171450" indent="-171450">
              <a:buFont typeface="Arial" panose="020B0604020202020204" pitchFamily="34" charset="0"/>
              <a:buChar char="•"/>
            </a:pPr>
            <a:r>
              <a:rPr lang="en-US" sz="1000" dirty="0"/>
              <a:t>Plus many other Service Platforms</a:t>
            </a:r>
          </a:p>
        </p:txBody>
      </p:sp>
      <p:sp>
        <p:nvSpPr>
          <p:cNvPr id="37" name="TextBox 36">
            <a:extLst>
              <a:ext uri="{FF2B5EF4-FFF2-40B4-BE49-F238E27FC236}">
                <a16:creationId xmlns:a16="http://schemas.microsoft.com/office/drawing/2014/main" id="{D4BD0E8E-61A7-434A-9F70-9567D9E7E85F}"/>
              </a:ext>
            </a:extLst>
          </p:cNvPr>
          <p:cNvSpPr txBox="1"/>
          <p:nvPr/>
        </p:nvSpPr>
        <p:spPr>
          <a:xfrm>
            <a:off x="4847191" y="4836885"/>
            <a:ext cx="2284218" cy="1785104"/>
          </a:xfrm>
          <a:prstGeom prst="rect">
            <a:avLst/>
          </a:prstGeom>
          <a:noFill/>
        </p:spPr>
        <p:txBody>
          <a:bodyPr wrap="square" rtlCol="0">
            <a:spAutoFit/>
          </a:bodyPr>
          <a:lstStyle/>
          <a:p>
            <a:pPr algn="just"/>
            <a:r>
              <a:rPr lang="en-US" sz="1000" b="1" dirty="0">
                <a:latin typeface="Candara" panose="020E0502030303020204" pitchFamily="34" charset="0"/>
              </a:rPr>
              <a:t>By March 2021: Operations going to start in other GCC, India:</a:t>
            </a:r>
          </a:p>
          <a:p>
            <a:pPr algn="just"/>
            <a:r>
              <a:rPr lang="en-US" sz="1000" b="1" dirty="0">
                <a:latin typeface="Candara" panose="020E0502030303020204" pitchFamily="34" charset="0"/>
              </a:rPr>
              <a:t>Service expansion:</a:t>
            </a:r>
          </a:p>
          <a:p>
            <a:pPr marL="171450" indent="-171450" algn="just">
              <a:buFont typeface="Arial" panose="020B0604020202020204" pitchFamily="34" charset="0"/>
              <a:buChar char="•"/>
            </a:pPr>
            <a:r>
              <a:rPr lang="en-US" sz="1000" b="1" dirty="0">
                <a:latin typeface="Candara" panose="020E0502030303020204" pitchFamily="34" charset="0"/>
              </a:rPr>
              <a:t>Fully automated App and Webservices for all platforms</a:t>
            </a:r>
          </a:p>
          <a:p>
            <a:pPr marL="171450" indent="-171450" algn="just">
              <a:buFont typeface="Arial" panose="020B0604020202020204" pitchFamily="34" charset="0"/>
              <a:buChar char="•"/>
            </a:pPr>
            <a:r>
              <a:rPr lang="en-US" sz="1000" b="1" dirty="0">
                <a:latin typeface="Candara" panose="020E0502030303020204" pitchFamily="34" charset="0"/>
              </a:rPr>
              <a:t>Integrated App-based learning Applications</a:t>
            </a:r>
          </a:p>
          <a:p>
            <a:pPr marL="171450" indent="-171450" algn="just">
              <a:buFont typeface="Arial" panose="020B0604020202020204" pitchFamily="34" charset="0"/>
              <a:buChar char="•"/>
            </a:pPr>
            <a:r>
              <a:rPr lang="en-US" sz="1000" b="1" dirty="0">
                <a:latin typeface="Candara" panose="020E0502030303020204" pitchFamily="34" charset="0"/>
              </a:rPr>
              <a:t>Advanced Crowdsourcing and Job Portals</a:t>
            </a:r>
          </a:p>
          <a:p>
            <a:pPr marL="171450" indent="-171450" algn="just">
              <a:buFont typeface="Arial" panose="020B0604020202020204" pitchFamily="34" charset="0"/>
              <a:buChar char="•"/>
            </a:pPr>
            <a:r>
              <a:rPr lang="en-US" sz="1000" b="1" dirty="0">
                <a:latin typeface="Candara" panose="020E0502030303020204" pitchFamily="34" charset="0"/>
              </a:rPr>
              <a:t>Advanced Social Network platform-TEQSPLUS+</a:t>
            </a:r>
          </a:p>
        </p:txBody>
      </p:sp>
      <p:sp>
        <p:nvSpPr>
          <p:cNvPr id="38" name="TextBox 37">
            <a:extLst>
              <a:ext uri="{FF2B5EF4-FFF2-40B4-BE49-F238E27FC236}">
                <a16:creationId xmlns:a16="http://schemas.microsoft.com/office/drawing/2014/main" id="{169AC74D-E65E-4AF3-BA17-F5C5A87E8289}"/>
              </a:ext>
            </a:extLst>
          </p:cNvPr>
          <p:cNvSpPr txBox="1"/>
          <p:nvPr/>
        </p:nvSpPr>
        <p:spPr>
          <a:xfrm>
            <a:off x="6656856" y="3251570"/>
            <a:ext cx="2487143" cy="1477328"/>
          </a:xfrm>
          <a:prstGeom prst="rect">
            <a:avLst/>
          </a:prstGeom>
          <a:noFill/>
        </p:spPr>
        <p:txBody>
          <a:bodyPr wrap="square" rtlCol="0">
            <a:spAutoFit/>
          </a:bodyPr>
          <a:lstStyle>
            <a:defPPr>
              <a:defRPr lang="en-US"/>
            </a:defPPr>
            <a:lvl1pPr algn="just">
              <a:defRPr sz="1100" b="1">
                <a:solidFill>
                  <a:srgbClr val="4F4F4F"/>
                </a:solidFill>
                <a:latin typeface="Candara" panose="020E0502030303020204" pitchFamily="34" charset="0"/>
              </a:defRPr>
            </a:lvl1pPr>
          </a:lstStyle>
          <a:p>
            <a:r>
              <a:rPr lang="en-US" sz="1000" dirty="0">
                <a:solidFill>
                  <a:schemeClr val="tx1"/>
                </a:solidFill>
              </a:rPr>
              <a:t>By March 2023: Operations going to start in Singapore, Egypt, Africa, UK, and Europe:</a:t>
            </a:r>
          </a:p>
          <a:p>
            <a:pPr marL="171450" indent="-171450">
              <a:buFont typeface="Arial" panose="020B0604020202020204" pitchFamily="34" charset="0"/>
              <a:buChar char="•"/>
            </a:pPr>
            <a:r>
              <a:rPr lang="en-US" sz="1000" dirty="0">
                <a:solidFill>
                  <a:schemeClr val="tx1"/>
                </a:solidFill>
              </a:rPr>
              <a:t>Service expansion:</a:t>
            </a:r>
          </a:p>
          <a:p>
            <a:pPr marL="171450" indent="-171450">
              <a:buFont typeface="Arial" panose="020B0604020202020204" pitchFamily="34" charset="0"/>
              <a:buChar char="•"/>
            </a:pPr>
            <a:r>
              <a:rPr lang="en-US" sz="1000" dirty="0">
                <a:solidFill>
                  <a:schemeClr val="tx1"/>
                </a:solidFill>
              </a:rPr>
              <a:t>Advanced Education Applications</a:t>
            </a:r>
          </a:p>
          <a:p>
            <a:pPr marL="171450" indent="-171450">
              <a:buFont typeface="Arial" panose="020B0604020202020204" pitchFamily="34" charset="0"/>
              <a:buChar char="•"/>
            </a:pPr>
            <a:r>
              <a:rPr lang="en-US" sz="1000" dirty="0">
                <a:solidFill>
                  <a:schemeClr val="tx1"/>
                </a:solidFill>
              </a:rPr>
              <a:t>Advanced Social Media Platform TEQSPLUS+</a:t>
            </a:r>
          </a:p>
          <a:p>
            <a:pPr marL="171450" indent="-171450">
              <a:buFont typeface="Arial" panose="020B0604020202020204" pitchFamily="34" charset="0"/>
              <a:buChar char="•"/>
            </a:pPr>
            <a:r>
              <a:rPr lang="en-US" sz="1000" dirty="0">
                <a:solidFill>
                  <a:schemeClr val="tx1"/>
                </a:solidFill>
              </a:rPr>
              <a:t>Tree model Search Engine</a:t>
            </a:r>
          </a:p>
          <a:p>
            <a:r>
              <a:rPr lang="en-US" sz="1000" dirty="0">
                <a:solidFill>
                  <a:schemeClr val="tx1"/>
                </a:solidFill>
              </a:rPr>
              <a:t> </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5322655" y="2731941"/>
            <a:ext cx="731520" cy="731520"/>
            <a:chOff x="4711952" y="2403583"/>
            <a:chExt cx="1188720" cy="1188720"/>
          </a:xfrm>
          <a:solidFill>
            <a:schemeClr val="tx2">
              <a:lumMod val="75000"/>
            </a:schemeClr>
          </a:solidFill>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a:grpFill/>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6" y="2708976"/>
              <a:ext cx="958176" cy="775213"/>
            </a:xfrm>
            <a:prstGeom prst="rect">
              <a:avLst/>
            </a:prstGeom>
            <a:noFill/>
            <a:ln w="9525">
              <a:noFill/>
              <a:miter lim="800000"/>
              <a:headEnd/>
              <a:tailEnd/>
            </a:ln>
          </p:spPr>
          <p:txBody>
            <a:bodyPr wrap="square" lIns="45720" tIns="22860" rIns="45720" bIns="22860">
              <a:spAutoFit/>
            </a:bodyPr>
            <a:lstStyle/>
            <a:p>
              <a:pPr algn="ctr"/>
              <a:r>
                <a:rPr lang="en-US" sz="1400" spc="113" dirty="0">
                  <a:solidFill>
                    <a:schemeClr val="bg1"/>
                  </a:solidFill>
                  <a:latin typeface="Bernard MT Condensed" panose="02050806060905020404" pitchFamily="18" charset="0"/>
                </a:rPr>
                <a:t>Phase </a:t>
              </a:r>
              <a:r>
                <a:rPr lang="ar-EG" sz="1400" spc="113" dirty="0">
                  <a:solidFill>
                    <a:schemeClr val="bg1"/>
                  </a:solidFill>
                  <a:latin typeface="Bernard MT Condensed" panose="02050806060905020404" pitchFamily="18" charset="0"/>
                </a:rPr>
                <a:t>4</a:t>
              </a:r>
              <a:endParaRPr lang="en-US" sz="14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4265823" y="3131462"/>
            <a:ext cx="914400" cy="914400"/>
            <a:chOff x="4711952" y="2403583"/>
            <a:chExt cx="1188720" cy="1188720"/>
          </a:xfrm>
          <a:solidFill>
            <a:schemeClr val="tx2">
              <a:lumMod val="75000"/>
            </a:schemeClr>
          </a:solidFill>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a:grpFill/>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5" cy="780213"/>
            </a:xfrm>
            <a:prstGeom prst="rect">
              <a:avLst/>
            </a:prstGeom>
            <a:noFill/>
            <a:ln w="9525">
              <a:noFill/>
              <a:miter lim="800000"/>
              <a:headEnd/>
              <a:tailEnd/>
            </a:ln>
          </p:spPr>
          <p:txBody>
            <a:bodyPr wrap="square" lIns="45720" tIns="22860" rIns="45720" bIns="22860">
              <a:spAutoFit/>
            </a:bodyPr>
            <a:lstStyle/>
            <a:p>
              <a:pPr algn="ctr"/>
              <a:r>
                <a:rPr lang="en-US" spc="113" dirty="0">
                  <a:solidFill>
                    <a:schemeClr val="bg1"/>
                  </a:solidFill>
                  <a:latin typeface="Bernard MT Condensed" panose="02050806060905020404" pitchFamily="18" charset="0"/>
                </a:rPr>
                <a:t>Phase </a:t>
              </a:r>
              <a:r>
                <a:rPr lang="ar-EG" spc="113" dirty="0">
                  <a:solidFill>
                    <a:schemeClr val="bg1"/>
                  </a:solidFill>
                  <a:latin typeface="Bernard MT Condensed" panose="02050806060905020404" pitchFamily="18" charset="0"/>
                </a:rPr>
                <a:t>3</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2966919" y="3656884"/>
            <a:ext cx="1005840" cy="1005840"/>
            <a:chOff x="4711952" y="2403583"/>
            <a:chExt cx="1188720" cy="1188720"/>
          </a:xfrm>
          <a:solidFill>
            <a:schemeClr val="tx2">
              <a:lumMod val="75000"/>
            </a:schemeClr>
          </a:solidFill>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a:grpFill/>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6"/>
              <a:ext cx="958176" cy="782033"/>
            </a:xfrm>
            <a:prstGeom prst="rect">
              <a:avLst/>
            </a:prstGeom>
            <a:noFill/>
            <a:ln w="9525">
              <a:noFill/>
              <a:miter lim="800000"/>
              <a:headEnd/>
              <a:tailEnd/>
            </a:ln>
          </p:spPr>
          <p:txBody>
            <a:bodyPr wrap="square" lIns="45720" tIns="22860" rIns="45720" bIns="22860">
              <a:spAutoFit/>
            </a:bodyPr>
            <a:lstStyle/>
            <a:p>
              <a:pPr algn="ctr"/>
              <a:r>
                <a:rPr lang="en-US" sz="2000" spc="113" dirty="0">
                  <a:solidFill>
                    <a:schemeClr val="bg1"/>
                  </a:solidFill>
                  <a:latin typeface="Bernard MT Condensed" panose="02050806060905020404" pitchFamily="18" charset="0"/>
                </a:rPr>
                <a:t>Phase </a:t>
              </a:r>
              <a:r>
                <a:rPr lang="ar-EG" sz="2000" spc="113" dirty="0">
                  <a:solidFill>
                    <a:schemeClr val="bg1"/>
                  </a:solidFill>
                  <a:latin typeface="Bernard MT Condensed" panose="02050806060905020404" pitchFamily="18" charset="0"/>
                </a:rPr>
                <a:t>2</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1444314" y="4078198"/>
            <a:ext cx="1234440" cy="1234440"/>
            <a:chOff x="4711952" y="2403583"/>
            <a:chExt cx="1188720" cy="1188720"/>
          </a:xfrm>
          <a:solidFill>
            <a:schemeClr val="tx2">
              <a:lumMod val="75000"/>
            </a:schemeClr>
          </a:solidFill>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a:grpFill/>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chemeClr val="tx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755762"/>
            </a:xfrm>
            <a:prstGeom prst="rect">
              <a:avLst/>
            </a:prstGeom>
            <a:noFill/>
            <a:ln w="9525">
              <a:noFill/>
              <a:miter lim="800000"/>
              <a:headEnd/>
              <a:tailEnd/>
            </a:ln>
          </p:spPr>
          <p:txBody>
            <a:bodyPr wrap="square" lIns="45720" tIns="22860" rIns="45720" bIns="22860">
              <a:spAutoFit/>
            </a:bodyPr>
            <a:lstStyle/>
            <a:p>
              <a:pPr algn="ctr"/>
              <a:r>
                <a:rPr lang="en-US" sz="2400" spc="113" dirty="0">
                  <a:solidFill>
                    <a:schemeClr val="bg1"/>
                  </a:solidFill>
                  <a:latin typeface="Bernard MT Condensed" panose="02050806060905020404" pitchFamily="18" charset="0"/>
                </a:rPr>
                <a:t>Phase</a:t>
              </a:r>
              <a:r>
                <a:rPr lang="ar-EG" sz="2400" spc="113" dirty="0">
                  <a:solidFill>
                    <a:schemeClr val="bg1"/>
                  </a:solidFill>
                  <a:latin typeface="Bernard MT Condensed" panose="02050806060905020404" pitchFamily="18" charset="0"/>
                </a:rPr>
                <a:t>1</a:t>
              </a:r>
              <a:endParaRPr lang="en-US" sz="2400" dirty="0">
                <a:solidFill>
                  <a:schemeClr val="bg1"/>
                </a:solidFill>
              </a:endParaRPr>
            </a:p>
          </p:txBody>
        </p:sp>
      </p:grpSp>
      <p:sp>
        <p:nvSpPr>
          <p:cNvPr id="39" name="TextBox 38">
            <a:extLst>
              <a:ext uri="{FF2B5EF4-FFF2-40B4-BE49-F238E27FC236}">
                <a16:creationId xmlns:a16="http://schemas.microsoft.com/office/drawing/2014/main" id="{E7ECD820-EF4B-4995-ADE5-38AFFB49DB7F}"/>
              </a:ext>
            </a:extLst>
          </p:cNvPr>
          <p:cNvSpPr txBox="1">
            <a:spLocks noChangeArrowheads="1"/>
          </p:cNvSpPr>
          <p:nvPr/>
        </p:nvSpPr>
        <p:spPr bwMode="auto">
          <a:xfrm>
            <a:off x="112754" y="249660"/>
            <a:ext cx="748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400" b="1" dirty="0">
                <a:solidFill>
                  <a:srgbClr val="080808"/>
                </a:solidFill>
                <a:latin typeface="Calibri" pitchFamily="-111" charset="0"/>
                <a:ea typeface="ＭＳ Ｐゴシック" pitchFamily="-108" charset="-128"/>
              </a:rPr>
              <a:t>REALTEQS ROAD MAP</a:t>
            </a:r>
          </a:p>
        </p:txBody>
      </p:sp>
      <p:sp>
        <p:nvSpPr>
          <p:cNvPr id="45" name="TextBox 44">
            <a:extLst>
              <a:ext uri="{FF2B5EF4-FFF2-40B4-BE49-F238E27FC236}">
                <a16:creationId xmlns:a16="http://schemas.microsoft.com/office/drawing/2014/main" id="{DB8FF2FB-D95C-41F5-91A0-CA83AAF2BBE4}"/>
              </a:ext>
            </a:extLst>
          </p:cNvPr>
          <p:cNvSpPr txBox="1"/>
          <p:nvPr/>
        </p:nvSpPr>
        <p:spPr>
          <a:xfrm>
            <a:off x="4620846" y="1256210"/>
            <a:ext cx="1974623" cy="707886"/>
          </a:xfrm>
          <a:prstGeom prst="rect">
            <a:avLst/>
          </a:prstGeom>
          <a:noFill/>
        </p:spPr>
        <p:txBody>
          <a:bodyPr wrap="square" rtlCol="0">
            <a:spAutoFit/>
          </a:bodyPr>
          <a:lstStyle>
            <a:defPPr>
              <a:defRPr lang="en-US"/>
            </a:defPPr>
            <a:lvl1pPr algn="just">
              <a:defRPr sz="1100" b="1">
                <a:solidFill>
                  <a:srgbClr val="4F4F4F"/>
                </a:solidFill>
                <a:latin typeface="Candara" panose="020E0502030303020204" pitchFamily="34" charset="0"/>
              </a:defRPr>
            </a:lvl1pPr>
          </a:lstStyle>
          <a:p>
            <a:r>
              <a:rPr lang="en-US" sz="1000" dirty="0">
                <a:solidFill>
                  <a:schemeClr val="tx1"/>
                </a:solidFill>
              </a:rPr>
              <a:t>By 2025, Worldwide operations with the most sophisticated services and connectivity all over the world.</a:t>
            </a:r>
          </a:p>
        </p:txBody>
      </p:sp>
      <p:grpSp>
        <p:nvGrpSpPr>
          <p:cNvPr id="46" name="Group 45">
            <a:extLst>
              <a:ext uri="{FF2B5EF4-FFF2-40B4-BE49-F238E27FC236}">
                <a16:creationId xmlns:a16="http://schemas.microsoft.com/office/drawing/2014/main" id="{C6C0C996-1931-4F78-B811-5F49EE9B37B0}"/>
              </a:ext>
            </a:extLst>
          </p:cNvPr>
          <p:cNvGrpSpPr>
            <a:grpSpLocks noChangeAspect="1"/>
          </p:cNvGrpSpPr>
          <p:nvPr/>
        </p:nvGrpSpPr>
        <p:grpSpPr>
          <a:xfrm>
            <a:off x="6229641" y="2279795"/>
            <a:ext cx="640080" cy="640080"/>
            <a:chOff x="4711952" y="2403583"/>
            <a:chExt cx="1188720" cy="1188720"/>
          </a:xfrm>
          <a:solidFill>
            <a:schemeClr val="tx2">
              <a:lumMod val="75000"/>
            </a:schemeClr>
          </a:solidFill>
          <a:effectLst>
            <a:outerShdw blurRad="76200" dir="13500000" sy="23000" kx="1200000" algn="br" rotWithShape="0">
              <a:prstClr val="black">
                <a:alpha val="20000"/>
              </a:prstClr>
            </a:outerShdw>
          </a:effectLst>
        </p:grpSpPr>
        <p:grpSp>
          <p:nvGrpSpPr>
            <p:cNvPr id="47" name="Group 46">
              <a:extLst>
                <a:ext uri="{FF2B5EF4-FFF2-40B4-BE49-F238E27FC236}">
                  <a16:creationId xmlns:a16="http://schemas.microsoft.com/office/drawing/2014/main" id="{E55FDCE6-3BD7-4BBE-8878-CE46758A4646}"/>
                </a:ext>
              </a:extLst>
            </p:cNvPr>
            <p:cNvGrpSpPr/>
            <p:nvPr/>
          </p:nvGrpSpPr>
          <p:grpSpPr>
            <a:xfrm>
              <a:off x="4711952" y="2403583"/>
              <a:ext cx="1188720" cy="1188720"/>
              <a:chOff x="4711952" y="2403583"/>
              <a:chExt cx="1188720" cy="1188720"/>
            </a:xfrm>
            <a:grpFill/>
          </p:grpSpPr>
          <p:sp>
            <p:nvSpPr>
              <p:cNvPr id="49" name="Teardrop 48">
                <a:extLst>
                  <a:ext uri="{FF2B5EF4-FFF2-40B4-BE49-F238E27FC236}">
                    <a16:creationId xmlns:a16="http://schemas.microsoft.com/office/drawing/2014/main" id="{3709C807-6A73-4675-ACC9-3E6DB173AE9D}"/>
                  </a:ext>
                </a:extLst>
              </p:cNvPr>
              <p:cNvSpPr>
                <a:spLocks noChangeAspect="1"/>
              </p:cNvSpPr>
              <p:nvPr/>
            </p:nvSpPr>
            <p:spPr>
              <a:xfrm rot="8080887">
                <a:off x="4711952" y="2403583"/>
                <a:ext cx="1188720" cy="1188720"/>
              </a:xfrm>
              <a:prstGeom prst="teardrop">
                <a:avLst/>
              </a:prstGeom>
              <a:gr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4F4F4F"/>
                  </a:solidFill>
                </a:endParaRPr>
              </a:p>
            </p:txBody>
          </p:sp>
          <p:sp>
            <p:nvSpPr>
              <p:cNvPr id="50" name="Teardrop 49">
                <a:extLst>
                  <a:ext uri="{FF2B5EF4-FFF2-40B4-BE49-F238E27FC236}">
                    <a16:creationId xmlns:a16="http://schemas.microsoft.com/office/drawing/2014/main" id="{D17F0335-C026-4DD1-80AE-1C7C08A04602}"/>
                  </a:ext>
                </a:extLst>
              </p:cNvPr>
              <p:cNvSpPr>
                <a:spLocks noChangeAspect="1"/>
              </p:cNvSpPr>
              <p:nvPr/>
            </p:nvSpPr>
            <p:spPr>
              <a:xfrm rot="8080887">
                <a:off x="4803392" y="2495023"/>
                <a:ext cx="1005840" cy="1005840"/>
              </a:xfrm>
              <a:prstGeom prst="teardrop">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4F4F4F"/>
                  </a:solidFill>
                </a:endParaRPr>
              </a:p>
            </p:txBody>
          </p:sp>
        </p:grpSp>
        <p:sp>
          <p:nvSpPr>
            <p:cNvPr id="48" name="Text Box 10">
              <a:extLst>
                <a:ext uri="{FF2B5EF4-FFF2-40B4-BE49-F238E27FC236}">
                  <a16:creationId xmlns:a16="http://schemas.microsoft.com/office/drawing/2014/main" id="{AAC04855-4120-46A7-A7CC-5D29A581BA21}"/>
                </a:ext>
              </a:extLst>
            </p:cNvPr>
            <p:cNvSpPr txBox="1">
              <a:spLocks noChangeArrowheads="1"/>
            </p:cNvSpPr>
            <p:nvPr/>
          </p:nvSpPr>
          <p:spPr bwMode="auto">
            <a:xfrm>
              <a:off x="4839335" y="2708975"/>
              <a:ext cx="958176" cy="771639"/>
            </a:xfrm>
            <a:prstGeom prst="rect">
              <a:avLst/>
            </a:prstGeom>
            <a:noFill/>
            <a:ln w="9525">
              <a:noFill/>
              <a:miter lim="800000"/>
              <a:headEnd/>
              <a:tailEnd/>
            </a:ln>
          </p:spPr>
          <p:txBody>
            <a:bodyPr wrap="square" lIns="45720" tIns="22860" rIns="45720" bIns="22860">
              <a:spAutoFit/>
            </a:bodyPr>
            <a:lstStyle/>
            <a:p>
              <a:pPr algn="ctr"/>
              <a:r>
                <a:rPr lang="en-US" sz="1200" spc="113" dirty="0">
                  <a:solidFill>
                    <a:schemeClr val="bg1"/>
                  </a:solidFill>
                  <a:latin typeface="Bernard MT Condensed" panose="02050806060905020404" pitchFamily="18" charset="0"/>
                </a:rPr>
                <a:t>Phase </a:t>
              </a:r>
              <a:r>
                <a:rPr lang="ar-EG" sz="1200" spc="113" dirty="0">
                  <a:solidFill>
                    <a:schemeClr val="bg1"/>
                  </a:solidFill>
                  <a:latin typeface="Bernard MT Condensed" panose="02050806060905020404" pitchFamily="18" charset="0"/>
                </a:rPr>
                <a:t>5</a:t>
              </a:r>
              <a:endParaRPr lang="en-US" sz="1200" dirty="0">
                <a:solidFill>
                  <a:schemeClr val="bg1"/>
                </a:solidFill>
              </a:endParaRPr>
            </a:p>
          </p:txBody>
        </p:sp>
      </p:grpSp>
      <p:sp>
        <p:nvSpPr>
          <p:cNvPr id="51" name="Rektangel 13">
            <a:extLst>
              <a:ext uri="{FF2B5EF4-FFF2-40B4-BE49-F238E27FC236}">
                <a16:creationId xmlns:a16="http://schemas.microsoft.com/office/drawing/2014/main" id="{9D8708F4-0367-49B2-8B71-23FC509C510B}"/>
              </a:ext>
            </a:extLst>
          </p:cNvPr>
          <p:cNvSpPr>
            <a:spLocks noChangeArrowheads="1"/>
          </p:cNvSpPr>
          <p:nvPr/>
        </p:nvSpPr>
        <p:spPr bwMode="auto">
          <a:xfrm>
            <a:off x="1" y="6366201"/>
            <a:ext cx="393192" cy="266700"/>
          </a:xfrm>
          <a:prstGeom prst="rect">
            <a:avLst/>
          </a:prstGeom>
          <a:gradFill flip="none" rotWithShape="1">
            <a:gsLst>
              <a:gs pos="0">
                <a:schemeClr val="bg1">
                  <a:lumMod val="85000"/>
                </a:schemeClr>
              </a:gs>
              <a:gs pos="100000">
                <a:schemeClr val="bg1">
                  <a:lumMod val="95000"/>
                </a:schemeClr>
              </a:gs>
            </a:gsLst>
            <a:lin ang="0" scaled="0"/>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dirty="0">
                <a:solidFill>
                  <a:schemeClr val="tx2"/>
                </a:solidFill>
              </a:rPr>
              <a:t>10</a:t>
            </a:r>
            <a:endParaRPr lang="nb-NO" dirty="0">
              <a:solidFill>
                <a:schemeClr val="tx2"/>
              </a:solidFill>
              <a:latin typeface="+mn-lt"/>
              <a:ea typeface="+mn-ea"/>
              <a:cs typeface="+mn-cs"/>
            </a:endParaRPr>
          </a:p>
        </p:txBody>
      </p:sp>
      <p:sp>
        <p:nvSpPr>
          <p:cNvPr id="52" name="Rektangel 13">
            <a:extLst>
              <a:ext uri="{FF2B5EF4-FFF2-40B4-BE49-F238E27FC236}">
                <a16:creationId xmlns:a16="http://schemas.microsoft.com/office/drawing/2014/main" id="{5986566D-FE42-4FC2-B962-BBC58C52217F}"/>
              </a:ext>
            </a:extLst>
          </p:cNvPr>
          <p:cNvSpPr>
            <a:spLocks noChangeArrowheads="1"/>
          </p:cNvSpPr>
          <p:nvPr/>
        </p:nvSpPr>
        <p:spPr bwMode="auto">
          <a:xfrm>
            <a:off x="0" y="6632901"/>
            <a:ext cx="390812" cy="225099"/>
          </a:xfrm>
          <a:prstGeom prst="rect">
            <a:avLst/>
          </a:prstGeom>
          <a:gradFill flip="none" rotWithShape="1">
            <a:gsLst>
              <a:gs pos="0">
                <a:schemeClr val="tx2">
                  <a:lumMod val="75000"/>
                </a:schemeClr>
              </a:gs>
              <a:gs pos="100000">
                <a:schemeClr val="accent1">
                  <a:lumMod val="75000"/>
                </a:schemeClr>
              </a:gs>
            </a:gsLst>
            <a:lin ang="0" scaled="0"/>
            <a:tileRect/>
          </a:gra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Tree>
    <p:extLst>
      <p:ext uri="{BB962C8B-B14F-4D97-AF65-F5344CB8AC3E}">
        <p14:creationId xmlns:p14="http://schemas.microsoft.com/office/powerpoint/2010/main" val="184839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anim calcmode="lin" valueType="num">
                                      <p:cBhvr>
                                        <p:cTn id="12" dur="2000" fill="hold"/>
                                        <p:tgtEl>
                                          <p:spTgt spid="7"/>
                                        </p:tgtEl>
                                        <p:attrNameLst>
                                          <p:attrName>ppt_w</p:attrName>
                                        </p:attrNameLst>
                                      </p:cBhvr>
                                      <p:tavLst>
                                        <p:tav tm="0" fmla="#ppt_w*sin(2.5*pi*$)">
                                          <p:val>
                                            <p:fltVal val="0"/>
                                          </p:val>
                                        </p:tav>
                                        <p:tav tm="100000">
                                          <p:val>
                                            <p:fltVal val="1"/>
                                          </p:val>
                                        </p:tav>
                                      </p:tavLst>
                                    </p:anim>
                                    <p:anim calcmode="lin" valueType="num">
                                      <p:cBhvr>
                                        <p:cTn id="13" dur="2000" fill="hold"/>
                                        <p:tgtEl>
                                          <p:spTgt spid="7"/>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5"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000"/>
                                        <p:tgtEl>
                                          <p:spTgt spid="23"/>
                                        </p:tgtEl>
                                      </p:cBhvr>
                                    </p:animEffect>
                                    <p:anim calcmode="lin" valueType="num">
                                      <p:cBhvr>
                                        <p:cTn id="24" dur="2000" fill="hold"/>
                                        <p:tgtEl>
                                          <p:spTgt spid="23"/>
                                        </p:tgtEl>
                                        <p:attrNameLst>
                                          <p:attrName>ppt_w</p:attrName>
                                        </p:attrNameLst>
                                      </p:cBhvr>
                                      <p:tavLst>
                                        <p:tav tm="0" fmla="#ppt_w*sin(2.5*pi*$)">
                                          <p:val>
                                            <p:fltVal val="0"/>
                                          </p:val>
                                        </p:tav>
                                        <p:tav tm="100000">
                                          <p:val>
                                            <p:fltVal val="1"/>
                                          </p:val>
                                        </p:tav>
                                      </p:tavLst>
                                    </p:anim>
                                    <p:anim calcmode="lin" valueType="num">
                                      <p:cBhvr>
                                        <p:cTn id="25" dur="2000" fill="hold"/>
                                        <p:tgtEl>
                                          <p:spTgt spid="23"/>
                                        </p:tgtEl>
                                        <p:attrNameLst>
                                          <p:attrName>ppt_h</p:attrName>
                                        </p:attrNameLst>
                                      </p:cBhvr>
                                      <p:tavLst>
                                        <p:tav tm="0">
                                          <p:val>
                                            <p:strVal val="#ppt_h"/>
                                          </p:val>
                                        </p:tav>
                                        <p:tav tm="100000">
                                          <p:val>
                                            <p:strVal val="#ppt_h"/>
                                          </p:val>
                                        </p:tav>
                                      </p:tavLst>
                                    </p:anim>
                                  </p:childTnLst>
                                </p:cTn>
                              </p:par>
                            </p:childTnLst>
                          </p:cTn>
                        </p:par>
                        <p:par>
                          <p:cTn id="26" fill="hold">
                            <p:stCondLst>
                              <p:cond delay="6000"/>
                            </p:stCondLst>
                            <p:childTnLst>
                              <p:par>
                                <p:cTn id="27" presetID="42"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45"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2000"/>
                                        <p:tgtEl>
                                          <p:spTgt spid="29"/>
                                        </p:tgtEl>
                                      </p:cBhvr>
                                    </p:animEffect>
                                    <p:anim calcmode="lin" valueType="num">
                                      <p:cBhvr>
                                        <p:cTn id="36" dur="2000" fill="hold"/>
                                        <p:tgtEl>
                                          <p:spTgt spid="29"/>
                                        </p:tgtEl>
                                        <p:attrNameLst>
                                          <p:attrName>ppt_w</p:attrName>
                                        </p:attrNameLst>
                                      </p:cBhvr>
                                      <p:tavLst>
                                        <p:tav tm="0" fmla="#ppt_w*sin(2.5*pi*$)">
                                          <p:val>
                                            <p:fltVal val="0"/>
                                          </p:val>
                                        </p:tav>
                                        <p:tav tm="100000">
                                          <p:val>
                                            <p:fltVal val="1"/>
                                          </p:val>
                                        </p:tav>
                                      </p:tavLst>
                                    </p:anim>
                                    <p:anim calcmode="lin" valueType="num">
                                      <p:cBhvr>
                                        <p:cTn id="37" dur="2000" fill="hold"/>
                                        <p:tgtEl>
                                          <p:spTgt spid="29"/>
                                        </p:tgtEl>
                                        <p:attrNameLst>
                                          <p:attrName>ppt_h</p:attrName>
                                        </p:attrNameLst>
                                      </p:cBhvr>
                                      <p:tavLst>
                                        <p:tav tm="0">
                                          <p:val>
                                            <p:strVal val="#ppt_h"/>
                                          </p:val>
                                        </p:tav>
                                        <p:tav tm="100000">
                                          <p:val>
                                            <p:strVal val="#ppt_h"/>
                                          </p:val>
                                        </p:tav>
                                      </p:tavLst>
                                    </p:anim>
                                  </p:childTnLst>
                                </p:cTn>
                              </p:par>
                            </p:childTnLst>
                          </p:cTn>
                        </p:par>
                        <p:par>
                          <p:cTn id="38" fill="hold">
                            <p:stCondLst>
                              <p:cond delay="90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10000"/>
                            </p:stCondLst>
                            <p:childTnLst>
                              <p:par>
                                <p:cTn id="45" presetID="45"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000"/>
                                        <p:tgtEl>
                                          <p:spTgt spid="17"/>
                                        </p:tgtEl>
                                      </p:cBhvr>
                                    </p:animEffect>
                                    <p:anim calcmode="lin" valueType="num">
                                      <p:cBhvr>
                                        <p:cTn id="48" dur="2000" fill="hold"/>
                                        <p:tgtEl>
                                          <p:spTgt spid="17"/>
                                        </p:tgtEl>
                                        <p:attrNameLst>
                                          <p:attrName>ppt_w</p:attrName>
                                        </p:attrNameLst>
                                      </p:cBhvr>
                                      <p:tavLst>
                                        <p:tav tm="0" fmla="#ppt_w*sin(2.5*pi*$)">
                                          <p:val>
                                            <p:fltVal val="0"/>
                                          </p:val>
                                        </p:tav>
                                        <p:tav tm="100000">
                                          <p:val>
                                            <p:fltVal val="1"/>
                                          </p:val>
                                        </p:tav>
                                      </p:tavLst>
                                    </p:anim>
                                    <p:anim calcmode="lin" valueType="num">
                                      <p:cBhvr>
                                        <p:cTn id="49" dur="2000" fill="hold"/>
                                        <p:tgtEl>
                                          <p:spTgt spid="17"/>
                                        </p:tgtEl>
                                        <p:attrNameLst>
                                          <p:attrName>ppt_h</p:attrName>
                                        </p:attrNameLst>
                                      </p:cBhvr>
                                      <p:tavLst>
                                        <p:tav tm="0">
                                          <p:val>
                                            <p:strVal val="#ppt_h"/>
                                          </p:val>
                                        </p:tav>
                                        <p:tav tm="100000">
                                          <p:val>
                                            <p:strVal val="#ppt_h"/>
                                          </p:val>
                                        </p:tav>
                                      </p:tavLst>
                                    </p:anim>
                                  </p:childTnLst>
                                </p:cTn>
                              </p:par>
                            </p:childTnLst>
                          </p:cTn>
                        </p:par>
                        <p:par>
                          <p:cTn id="50" fill="hold">
                            <p:stCondLst>
                              <p:cond delay="12000"/>
                            </p:stCondLst>
                            <p:childTnLst>
                              <p:par>
                                <p:cTn id="51" presetID="42"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13000"/>
                            </p:stCondLst>
                            <p:childTnLst>
                              <p:par>
                                <p:cTn id="57" presetID="45" presetClass="entr" presetSubtype="0"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2000"/>
                                        <p:tgtEl>
                                          <p:spTgt spid="46"/>
                                        </p:tgtEl>
                                      </p:cBhvr>
                                    </p:animEffect>
                                    <p:anim calcmode="lin" valueType="num">
                                      <p:cBhvr>
                                        <p:cTn id="60" dur="2000" fill="hold"/>
                                        <p:tgtEl>
                                          <p:spTgt spid="46"/>
                                        </p:tgtEl>
                                        <p:attrNameLst>
                                          <p:attrName>ppt_w</p:attrName>
                                        </p:attrNameLst>
                                      </p:cBhvr>
                                      <p:tavLst>
                                        <p:tav tm="0" fmla="#ppt_w*sin(2.5*pi*$)">
                                          <p:val>
                                            <p:fltVal val="0"/>
                                          </p:val>
                                        </p:tav>
                                        <p:tav tm="100000">
                                          <p:val>
                                            <p:fltVal val="1"/>
                                          </p:val>
                                        </p:tav>
                                      </p:tavLst>
                                    </p:anim>
                                    <p:anim calcmode="lin" valueType="num">
                                      <p:cBhvr>
                                        <p:cTn id="61" dur="2000" fill="hold"/>
                                        <p:tgtEl>
                                          <p:spTgt spid="46"/>
                                        </p:tgtEl>
                                        <p:attrNameLst>
                                          <p:attrName>ppt_h</p:attrName>
                                        </p:attrNameLst>
                                      </p:cBhvr>
                                      <p:tavLst>
                                        <p:tav tm="0">
                                          <p:val>
                                            <p:strVal val="#ppt_h"/>
                                          </p:val>
                                        </p:tav>
                                        <p:tav tm="100000">
                                          <p:val>
                                            <p:strVal val="#ppt_h"/>
                                          </p:val>
                                        </p:tav>
                                      </p:tavLst>
                                    </p:anim>
                                  </p:childTnLst>
                                </p:cTn>
                              </p:par>
                            </p:childTnLst>
                          </p:cTn>
                        </p:par>
                        <p:par>
                          <p:cTn id="62" fill="hold">
                            <p:stCondLst>
                              <p:cond delay="150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ktangel 13">
            <a:extLst>
              <a:ext uri="{FF2B5EF4-FFF2-40B4-BE49-F238E27FC236}">
                <a16:creationId xmlns:a16="http://schemas.microsoft.com/office/drawing/2014/main" id="{C2455FD2-C75F-4876-9DAC-B55EC3D5B992}"/>
              </a:ext>
            </a:extLst>
          </p:cNvPr>
          <p:cNvSpPr>
            <a:spLocks noChangeArrowheads="1"/>
          </p:cNvSpPr>
          <p:nvPr/>
        </p:nvSpPr>
        <p:spPr bwMode="auto">
          <a:xfrm>
            <a:off x="1" y="6366201"/>
            <a:ext cx="393192" cy="266700"/>
          </a:xfrm>
          <a:prstGeom prst="rect">
            <a:avLst/>
          </a:prstGeom>
          <a:gradFill flip="none" rotWithShape="1">
            <a:gsLst>
              <a:gs pos="0">
                <a:schemeClr val="bg1">
                  <a:lumMod val="85000"/>
                </a:schemeClr>
              </a:gs>
              <a:gs pos="100000">
                <a:schemeClr val="bg1">
                  <a:lumMod val="95000"/>
                </a:schemeClr>
              </a:gs>
            </a:gsLst>
            <a:lin ang="0" scaled="0"/>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dirty="0">
                <a:solidFill>
                  <a:schemeClr val="tx2"/>
                </a:solidFill>
                <a:latin typeface="+mn-lt"/>
                <a:ea typeface="+mn-ea"/>
                <a:cs typeface="+mn-cs"/>
              </a:rPr>
              <a:t>11</a:t>
            </a:r>
          </a:p>
        </p:txBody>
      </p:sp>
      <p:sp>
        <p:nvSpPr>
          <p:cNvPr id="61" name="Rektangel 13">
            <a:extLst>
              <a:ext uri="{FF2B5EF4-FFF2-40B4-BE49-F238E27FC236}">
                <a16:creationId xmlns:a16="http://schemas.microsoft.com/office/drawing/2014/main" id="{14E39FF9-BDDC-489A-AEE4-A115E17F3B91}"/>
              </a:ext>
            </a:extLst>
          </p:cNvPr>
          <p:cNvSpPr>
            <a:spLocks noChangeArrowheads="1"/>
          </p:cNvSpPr>
          <p:nvPr/>
        </p:nvSpPr>
        <p:spPr bwMode="auto">
          <a:xfrm>
            <a:off x="0" y="6632901"/>
            <a:ext cx="390812" cy="225099"/>
          </a:xfrm>
          <a:prstGeom prst="rect">
            <a:avLst/>
          </a:prstGeom>
          <a:gradFill flip="none" rotWithShape="1">
            <a:gsLst>
              <a:gs pos="0">
                <a:schemeClr val="tx2">
                  <a:lumMod val="75000"/>
                </a:schemeClr>
              </a:gs>
              <a:gs pos="100000">
                <a:schemeClr val="accent1">
                  <a:lumMod val="75000"/>
                </a:schemeClr>
              </a:gs>
            </a:gsLst>
            <a:lin ang="0" scaled="0"/>
            <a:tileRect/>
          </a:gra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graphicFrame>
        <p:nvGraphicFramePr>
          <p:cNvPr id="125" name="Chart 124">
            <a:extLst>
              <a:ext uri="{FF2B5EF4-FFF2-40B4-BE49-F238E27FC236}">
                <a16:creationId xmlns:a16="http://schemas.microsoft.com/office/drawing/2014/main" id="{B3BB2665-B5C8-4042-B356-2F86F61B4073}"/>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644822195"/>
              </p:ext>
            </p:extLst>
          </p:nvPr>
        </p:nvGraphicFramePr>
        <p:xfrm>
          <a:off x="-173903" y="353417"/>
          <a:ext cx="6624602" cy="5378873"/>
        </p:xfrm>
        <a:graphic>
          <a:graphicData uri="http://schemas.openxmlformats.org/drawingml/2006/chart">
            <c:chart xmlns:c="http://schemas.openxmlformats.org/drawingml/2006/chart" xmlns:r="http://schemas.openxmlformats.org/officeDocument/2006/relationships" r:id="rId2"/>
          </a:graphicData>
        </a:graphic>
      </p:graphicFrame>
      <p:sp>
        <p:nvSpPr>
          <p:cNvPr id="127" name="Ellipse 286">
            <a:extLst>
              <a:ext uri="{FF2B5EF4-FFF2-40B4-BE49-F238E27FC236}">
                <a16:creationId xmlns:a16="http://schemas.microsoft.com/office/drawing/2014/main" id="{84F3A968-C0E8-42C9-B980-C7308599CBB5}"/>
              </a:ext>
            </a:extLst>
          </p:cNvPr>
          <p:cNvSpPr/>
          <p:nvPr/>
        </p:nvSpPr>
        <p:spPr bwMode="gray">
          <a:xfrm>
            <a:off x="6322403" y="2093556"/>
            <a:ext cx="2477451" cy="2477451"/>
          </a:xfrm>
          <a:prstGeom prst="ellipse">
            <a:avLst/>
          </a:prstGeom>
          <a:gradFill>
            <a:gsLst>
              <a:gs pos="0">
                <a:srgbClr val="404040"/>
              </a:gs>
              <a:gs pos="100000">
                <a:srgbClr val="262626"/>
              </a:gs>
            </a:gsLst>
            <a:lin ang="5400000" scaled="0"/>
          </a:gradFill>
          <a:ln w="12700">
            <a:noFill/>
            <a:round/>
            <a:headEnd/>
            <a:tailEnd/>
          </a:ln>
        </p:spPr>
        <p:txBody>
          <a:bodyPr rtlCol="0" anchor="ctr"/>
          <a:lstStyle/>
          <a:p>
            <a:pPr algn="ctr"/>
            <a:endParaRPr lang="en-US" sz="1400" dirty="0"/>
          </a:p>
        </p:txBody>
      </p:sp>
      <p:sp>
        <p:nvSpPr>
          <p:cNvPr id="128" name="Textfeld 287">
            <a:extLst>
              <a:ext uri="{FF2B5EF4-FFF2-40B4-BE49-F238E27FC236}">
                <a16:creationId xmlns:a16="http://schemas.microsoft.com/office/drawing/2014/main" id="{5E58B30D-FB1D-4EFA-9A1D-64A18CA4ABD1}"/>
              </a:ext>
            </a:extLst>
          </p:cNvPr>
          <p:cNvSpPr txBox="1"/>
          <p:nvPr/>
        </p:nvSpPr>
        <p:spPr bwMode="gray">
          <a:xfrm>
            <a:off x="6662175" y="3343396"/>
            <a:ext cx="522900" cy="261610"/>
          </a:xfrm>
          <a:prstGeom prst="rect">
            <a:avLst/>
          </a:prstGeom>
          <a:noFill/>
          <a:ln>
            <a:noFill/>
          </a:ln>
        </p:spPr>
        <p:txBody>
          <a:bodyPr wrap="none" rtlCol="0">
            <a:spAutoFit/>
          </a:bodyPr>
          <a:lstStyle/>
          <a:p>
            <a:pPr algn="ctr"/>
            <a:r>
              <a:rPr lang="en-US" sz="1100" b="1" dirty="0">
                <a:ln w="3175">
                  <a:solidFill>
                    <a:srgbClr val="FFFFFF"/>
                  </a:solidFill>
                </a:ln>
                <a:solidFill>
                  <a:srgbClr val="FFFFFF"/>
                </a:solidFill>
                <a:effectLst>
                  <a:innerShdw blurRad="63500" dist="50800" dir="13500000">
                    <a:prstClr val="black">
                      <a:alpha val="50000"/>
                    </a:prstClr>
                  </a:innerShdw>
                </a:effectLst>
                <a:latin typeface="Arial" pitchFamily="34" charset="0"/>
                <a:cs typeface="Arial" pitchFamily="34" charset="0"/>
              </a:rPr>
              <a:t>100K</a:t>
            </a:r>
          </a:p>
        </p:txBody>
      </p:sp>
      <p:sp>
        <p:nvSpPr>
          <p:cNvPr id="129" name="Textfeld 288">
            <a:extLst>
              <a:ext uri="{FF2B5EF4-FFF2-40B4-BE49-F238E27FC236}">
                <a16:creationId xmlns:a16="http://schemas.microsoft.com/office/drawing/2014/main" id="{E34CE373-4EA3-49F2-BD46-7A8A827058B7}"/>
              </a:ext>
            </a:extLst>
          </p:cNvPr>
          <p:cNvSpPr txBox="1"/>
          <p:nvPr/>
        </p:nvSpPr>
        <p:spPr bwMode="gray">
          <a:xfrm>
            <a:off x="6883982" y="3704628"/>
            <a:ext cx="357625" cy="355446"/>
          </a:xfrm>
          <a:prstGeom prst="rect">
            <a:avLst/>
          </a:prstGeom>
          <a:noFill/>
          <a:ln>
            <a:noFill/>
          </a:ln>
        </p:spPr>
        <p:txBody>
          <a:bodyPr wrap="none" rtlCol="0">
            <a:spAutoFit/>
          </a:bodyPr>
          <a:lstStyle/>
          <a:p>
            <a:pPr algn="ctr"/>
            <a:r>
              <a:rPr lang="en-US" sz="1100" b="1" dirty="0">
                <a:ln w="3175">
                  <a:solidFill>
                    <a:srgbClr val="FFFFFF"/>
                  </a:solidFill>
                </a:ln>
                <a:solidFill>
                  <a:srgbClr val="FFFFFF"/>
                </a:solidFill>
                <a:effectLst>
                  <a:innerShdw blurRad="63500" dist="50800" dir="13500000">
                    <a:prstClr val="black">
                      <a:alpha val="50000"/>
                    </a:prstClr>
                  </a:innerShdw>
                </a:effectLst>
                <a:latin typeface="Arial" pitchFamily="34" charset="0"/>
                <a:cs typeface="Arial" pitchFamily="34" charset="0"/>
              </a:rPr>
              <a:t>0</a:t>
            </a:r>
          </a:p>
        </p:txBody>
      </p:sp>
      <p:sp>
        <p:nvSpPr>
          <p:cNvPr id="130" name="Ellipse 289">
            <a:extLst>
              <a:ext uri="{FF2B5EF4-FFF2-40B4-BE49-F238E27FC236}">
                <a16:creationId xmlns:a16="http://schemas.microsoft.com/office/drawing/2014/main" id="{D2B61A26-ED14-4F43-80A8-716BDF97BFB8}"/>
              </a:ext>
            </a:extLst>
          </p:cNvPr>
          <p:cNvSpPr/>
          <p:nvPr/>
        </p:nvSpPr>
        <p:spPr bwMode="gray">
          <a:xfrm>
            <a:off x="6670501" y="2199889"/>
            <a:ext cx="1809013" cy="1100818"/>
          </a:xfrm>
          <a:prstGeom prst="ellipse">
            <a:avLst/>
          </a:prstGeom>
          <a:gradFill>
            <a:gsLst>
              <a:gs pos="0">
                <a:srgbClr val="FFFFFF">
                  <a:alpha val="35686"/>
                </a:srgbClr>
              </a:gs>
              <a:gs pos="100000">
                <a:srgbClr val="FFFFFF">
                  <a:alpha val="0"/>
                </a:srgbClr>
              </a:gs>
            </a:gsLst>
            <a:lin ang="5400000" scaled="1"/>
          </a:gradFill>
          <a:ln w="12700">
            <a:noFill/>
            <a:round/>
            <a:headEnd/>
            <a:tailEnd/>
          </a:ln>
          <a:effectLst>
            <a:softEdge rad="127000"/>
          </a:effectLst>
        </p:spPr>
        <p:txBody>
          <a:bodyPr rtlCol="0" anchor="ctr"/>
          <a:lstStyle/>
          <a:p>
            <a:pPr algn="ctr"/>
            <a:endParaRPr lang="en-US" sz="1400" dirty="0"/>
          </a:p>
        </p:txBody>
      </p:sp>
      <p:sp>
        <p:nvSpPr>
          <p:cNvPr id="159" name="Bogen 290">
            <a:extLst>
              <a:ext uri="{FF2B5EF4-FFF2-40B4-BE49-F238E27FC236}">
                <a16:creationId xmlns:a16="http://schemas.microsoft.com/office/drawing/2014/main" id="{F0A0314D-2988-4E8A-A2F0-02F7585D27FF}"/>
              </a:ext>
            </a:extLst>
          </p:cNvPr>
          <p:cNvSpPr/>
          <p:nvPr/>
        </p:nvSpPr>
        <p:spPr bwMode="gray">
          <a:xfrm>
            <a:off x="6500766" y="2273367"/>
            <a:ext cx="2117214" cy="2117214"/>
          </a:xfrm>
          <a:prstGeom prst="arc">
            <a:avLst>
              <a:gd name="adj1" fmla="val 8056550"/>
              <a:gd name="adj2" fmla="val 2753751"/>
            </a:avLst>
          </a:prstGeom>
          <a:ln w="12700">
            <a:solidFill>
              <a:srgbClr val="FFFFFF"/>
            </a:solidFill>
          </a:ln>
          <a:effectLst>
            <a:outerShdw blurRad="50800" dist="38100" dir="2700000" algn="tl" rotWithShape="0">
              <a:prstClr val="black">
                <a:alpha val="40000"/>
              </a:prstClr>
            </a:outerShdw>
          </a:effectLst>
          <a:scene3d>
            <a:camera prst="perspectiveRelaxed" fov="4200000">
              <a:rot lat="0" lon="0" rev="0"/>
            </a:camera>
            <a:lightRig rig="balanced" dir="t"/>
          </a:scene3d>
          <a:sp3d extrusionH="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nvGrpSpPr>
          <p:cNvPr id="160" name="Gruppieren 1360">
            <a:extLst>
              <a:ext uri="{FF2B5EF4-FFF2-40B4-BE49-F238E27FC236}">
                <a16:creationId xmlns:a16="http://schemas.microsoft.com/office/drawing/2014/main" id="{457943D2-40F5-48FF-96B4-0EF99FA4C4E8}"/>
              </a:ext>
            </a:extLst>
          </p:cNvPr>
          <p:cNvGrpSpPr/>
          <p:nvPr/>
        </p:nvGrpSpPr>
        <p:grpSpPr bwMode="gray">
          <a:xfrm>
            <a:off x="6562289" y="2312982"/>
            <a:ext cx="1997662" cy="1745118"/>
            <a:chOff x="-3255955" y="4692655"/>
            <a:chExt cx="2235194" cy="1952629"/>
          </a:xfrm>
          <a:solidFill>
            <a:srgbClr val="FFFFFF"/>
          </a:solidFill>
        </p:grpSpPr>
        <p:sp>
          <p:nvSpPr>
            <p:cNvPr id="172" name="Freeform 1238">
              <a:extLst>
                <a:ext uri="{FF2B5EF4-FFF2-40B4-BE49-F238E27FC236}">
                  <a16:creationId xmlns:a16="http://schemas.microsoft.com/office/drawing/2014/main" id="{CD74F8DA-1845-4ECA-BA66-0D6E1A3AF22D}"/>
                </a:ext>
              </a:extLst>
            </p:cNvPr>
            <p:cNvSpPr>
              <a:spLocks/>
            </p:cNvSpPr>
            <p:nvPr/>
          </p:nvSpPr>
          <p:spPr bwMode="gray">
            <a:xfrm>
              <a:off x="-1512886" y="6457959"/>
              <a:ext cx="187324" cy="187325"/>
            </a:xfrm>
            <a:custGeom>
              <a:avLst/>
              <a:gdLst/>
              <a:ahLst/>
              <a:cxnLst>
                <a:cxn ang="0">
                  <a:pos x="0" y="9"/>
                </a:cxn>
                <a:cxn ang="0">
                  <a:pos x="112" y="121"/>
                </a:cxn>
                <a:cxn ang="0">
                  <a:pos x="120" y="112"/>
                </a:cxn>
                <a:cxn ang="0">
                  <a:pos x="8" y="0"/>
                </a:cxn>
                <a:cxn ang="0">
                  <a:pos x="0" y="9"/>
                </a:cxn>
              </a:cxnLst>
              <a:rect l="0" t="0" r="r" b="b"/>
              <a:pathLst>
                <a:path w="120" h="121">
                  <a:moveTo>
                    <a:pt x="0" y="9"/>
                  </a:moveTo>
                  <a:cubicBezTo>
                    <a:pt x="112" y="121"/>
                    <a:pt x="112" y="121"/>
                    <a:pt x="112" y="121"/>
                  </a:cubicBezTo>
                  <a:cubicBezTo>
                    <a:pt x="115" y="118"/>
                    <a:pt x="118" y="115"/>
                    <a:pt x="120" y="112"/>
                  </a:cubicBezTo>
                  <a:cubicBezTo>
                    <a:pt x="8" y="0"/>
                    <a:pt x="8" y="0"/>
                    <a:pt x="8" y="0"/>
                  </a:cubicBezTo>
                  <a:cubicBezTo>
                    <a:pt x="5" y="3"/>
                    <a:pt x="3" y="6"/>
                    <a:pt x="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1239">
              <a:extLst>
                <a:ext uri="{FF2B5EF4-FFF2-40B4-BE49-F238E27FC236}">
                  <a16:creationId xmlns:a16="http://schemas.microsoft.com/office/drawing/2014/main" id="{028806B0-B50A-4942-AEB2-A4D1A1755D73}"/>
                </a:ext>
              </a:extLst>
            </p:cNvPr>
            <p:cNvSpPr>
              <a:spLocks/>
            </p:cNvSpPr>
            <p:nvPr/>
          </p:nvSpPr>
          <p:spPr bwMode="gray">
            <a:xfrm>
              <a:off x="-1263647" y="5999172"/>
              <a:ext cx="242886" cy="66675"/>
            </a:xfrm>
            <a:custGeom>
              <a:avLst/>
              <a:gdLst/>
              <a:ahLst/>
              <a:cxnLst>
                <a:cxn ang="0">
                  <a:pos x="0" y="12"/>
                </a:cxn>
                <a:cxn ang="0">
                  <a:pos x="155" y="43"/>
                </a:cxn>
                <a:cxn ang="0">
                  <a:pos x="157" y="31"/>
                </a:cxn>
                <a:cxn ang="0">
                  <a:pos x="2" y="0"/>
                </a:cxn>
                <a:cxn ang="0">
                  <a:pos x="0" y="12"/>
                </a:cxn>
              </a:cxnLst>
              <a:rect l="0" t="0" r="r" b="b"/>
              <a:pathLst>
                <a:path w="157" h="43">
                  <a:moveTo>
                    <a:pt x="0" y="12"/>
                  </a:moveTo>
                  <a:cubicBezTo>
                    <a:pt x="155" y="43"/>
                    <a:pt x="155" y="43"/>
                    <a:pt x="155" y="43"/>
                  </a:cubicBezTo>
                  <a:cubicBezTo>
                    <a:pt x="156" y="39"/>
                    <a:pt x="157" y="35"/>
                    <a:pt x="157" y="31"/>
                  </a:cubicBezTo>
                  <a:cubicBezTo>
                    <a:pt x="2" y="0"/>
                    <a:pt x="2" y="0"/>
                    <a:pt x="2" y="0"/>
                  </a:cubicBezTo>
                  <a:cubicBezTo>
                    <a:pt x="1" y="4"/>
                    <a:pt x="1" y="8"/>
                    <a:pt x="0"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1240">
              <a:extLst>
                <a:ext uri="{FF2B5EF4-FFF2-40B4-BE49-F238E27FC236}">
                  <a16:creationId xmlns:a16="http://schemas.microsoft.com/office/drawing/2014/main" id="{CAD9FDD9-7098-4A2F-A346-8A285B2EDB8A}"/>
                </a:ext>
              </a:extLst>
            </p:cNvPr>
            <p:cNvSpPr>
              <a:spLocks/>
            </p:cNvSpPr>
            <p:nvPr/>
          </p:nvSpPr>
          <p:spPr bwMode="gray">
            <a:xfrm>
              <a:off x="-1317623" y="5391157"/>
              <a:ext cx="234950" cy="109537"/>
            </a:xfrm>
            <a:custGeom>
              <a:avLst/>
              <a:gdLst/>
              <a:ahLst/>
              <a:cxnLst>
                <a:cxn ang="0">
                  <a:pos x="5" y="71"/>
                </a:cxn>
                <a:cxn ang="0">
                  <a:pos x="151" y="11"/>
                </a:cxn>
                <a:cxn ang="0">
                  <a:pos x="147" y="0"/>
                </a:cxn>
                <a:cxn ang="0">
                  <a:pos x="0" y="60"/>
                </a:cxn>
                <a:cxn ang="0">
                  <a:pos x="5" y="71"/>
                </a:cxn>
              </a:cxnLst>
              <a:rect l="0" t="0" r="r" b="b"/>
              <a:pathLst>
                <a:path w="151" h="71">
                  <a:moveTo>
                    <a:pt x="5" y="71"/>
                  </a:moveTo>
                  <a:cubicBezTo>
                    <a:pt x="151" y="11"/>
                    <a:pt x="151" y="11"/>
                    <a:pt x="151" y="11"/>
                  </a:cubicBezTo>
                  <a:cubicBezTo>
                    <a:pt x="150" y="7"/>
                    <a:pt x="148" y="3"/>
                    <a:pt x="147" y="0"/>
                  </a:cubicBezTo>
                  <a:cubicBezTo>
                    <a:pt x="0" y="60"/>
                    <a:pt x="0" y="60"/>
                    <a:pt x="0" y="60"/>
                  </a:cubicBezTo>
                  <a:cubicBezTo>
                    <a:pt x="2" y="64"/>
                    <a:pt x="4" y="68"/>
                    <a:pt x="5" y="7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Freeform 1241">
              <a:extLst>
                <a:ext uri="{FF2B5EF4-FFF2-40B4-BE49-F238E27FC236}">
                  <a16:creationId xmlns:a16="http://schemas.microsoft.com/office/drawing/2014/main" id="{7CF93A41-C8AF-4625-9CCC-60B859DF354A}"/>
                </a:ext>
              </a:extLst>
            </p:cNvPr>
            <p:cNvSpPr>
              <a:spLocks/>
            </p:cNvSpPr>
            <p:nvPr/>
          </p:nvSpPr>
          <p:spPr bwMode="gray">
            <a:xfrm>
              <a:off x="-1649408" y="4881570"/>
              <a:ext cx="153987" cy="214313"/>
            </a:xfrm>
            <a:custGeom>
              <a:avLst/>
              <a:gdLst/>
              <a:ahLst/>
              <a:cxnLst>
                <a:cxn ang="0">
                  <a:pos x="10" y="138"/>
                </a:cxn>
                <a:cxn ang="0">
                  <a:pos x="99" y="6"/>
                </a:cxn>
                <a:cxn ang="0">
                  <a:pos x="89" y="0"/>
                </a:cxn>
                <a:cxn ang="0">
                  <a:pos x="0" y="131"/>
                </a:cxn>
                <a:cxn ang="0">
                  <a:pos x="10" y="138"/>
                </a:cxn>
              </a:cxnLst>
              <a:rect l="0" t="0" r="r" b="b"/>
              <a:pathLst>
                <a:path w="99" h="138">
                  <a:moveTo>
                    <a:pt x="10" y="138"/>
                  </a:moveTo>
                  <a:cubicBezTo>
                    <a:pt x="99" y="6"/>
                    <a:pt x="99" y="6"/>
                    <a:pt x="99" y="6"/>
                  </a:cubicBezTo>
                  <a:cubicBezTo>
                    <a:pt x="95" y="4"/>
                    <a:pt x="92" y="2"/>
                    <a:pt x="89" y="0"/>
                  </a:cubicBezTo>
                  <a:cubicBezTo>
                    <a:pt x="0" y="131"/>
                    <a:pt x="0" y="131"/>
                    <a:pt x="0" y="131"/>
                  </a:cubicBezTo>
                  <a:cubicBezTo>
                    <a:pt x="4" y="134"/>
                    <a:pt x="7" y="136"/>
                    <a:pt x="10" y="1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1242">
              <a:extLst>
                <a:ext uri="{FF2B5EF4-FFF2-40B4-BE49-F238E27FC236}">
                  <a16:creationId xmlns:a16="http://schemas.microsoft.com/office/drawing/2014/main" id="{38047630-2DF1-4C7B-84DA-DD777FAC4D65}"/>
                </a:ext>
              </a:extLst>
            </p:cNvPr>
            <p:cNvSpPr>
              <a:spLocks/>
            </p:cNvSpPr>
            <p:nvPr/>
          </p:nvSpPr>
          <p:spPr bwMode="gray">
            <a:xfrm>
              <a:off x="-2146295" y="4692655"/>
              <a:ext cx="17461" cy="246062"/>
            </a:xfrm>
            <a:custGeom>
              <a:avLst/>
              <a:gdLst/>
              <a:ahLst/>
              <a:cxnLst>
                <a:cxn ang="0">
                  <a:pos x="6" y="159"/>
                </a:cxn>
                <a:cxn ang="0">
                  <a:pos x="12" y="159"/>
                </a:cxn>
                <a:cxn ang="0">
                  <a:pos x="12" y="0"/>
                </a:cxn>
                <a:cxn ang="0">
                  <a:pos x="6" y="0"/>
                </a:cxn>
                <a:cxn ang="0">
                  <a:pos x="0" y="0"/>
                </a:cxn>
                <a:cxn ang="0">
                  <a:pos x="0" y="159"/>
                </a:cxn>
                <a:cxn ang="0">
                  <a:pos x="6" y="159"/>
                </a:cxn>
              </a:cxnLst>
              <a:rect l="0" t="0" r="r" b="b"/>
              <a:pathLst>
                <a:path w="12" h="159">
                  <a:moveTo>
                    <a:pt x="6" y="159"/>
                  </a:moveTo>
                  <a:cubicBezTo>
                    <a:pt x="8" y="159"/>
                    <a:pt x="10" y="159"/>
                    <a:pt x="12" y="159"/>
                  </a:cubicBezTo>
                  <a:cubicBezTo>
                    <a:pt x="12" y="0"/>
                    <a:pt x="12" y="0"/>
                    <a:pt x="12" y="0"/>
                  </a:cubicBezTo>
                  <a:cubicBezTo>
                    <a:pt x="10" y="0"/>
                    <a:pt x="8" y="0"/>
                    <a:pt x="6" y="0"/>
                  </a:cubicBezTo>
                  <a:cubicBezTo>
                    <a:pt x="4" y="0"/>
                    <a:pt x="2" y="0"/>
                    <a:pt x="0" y="0"/>
                  </a:cubicBezTo>
                  <a:cubicBezTo>
                    <a:pt x="0" y="159"/>
                    <a:pt x="0" y="159"/>
                    <a:pt x="0" y="159"/>
                  </a:cubicBezTo>
                  <a:cubicBezTo>
                    <a:pt x="2" y="159"/>
                    <a:pt x="4" y="159"/>
                    <a:pt x="6" y="15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1243">
              <a:extLst>
                <a:ext uri="{FF2B5EF4-FFF2-40B4-BE49-F238E27FC236}">
                  <a16:creationId xmlns:a16="http://schemas.microsoft.com/office/drawing/2014/main" id="{977973EA-625A-4428-9179-28887A11460A}"/>
                </a:ext>
              </a:extLst>
            </p:cNvPr>
            <p:cNvSpPr>
              <a:spLocks/>
            </p:cNvSpPr>
            <p:nvPr/>
          </p:nvSpPr>
          <p:spPr bwMode="gray">
            <a:xfrm>
              <a:off x="-2778118" y="4879979"/>
              <a:ext cx="152400" cy="215900"/>
            </a:xfrm>
            <a:custGeom>
              <a:avLst/>
              <a:gdLst/>
              <a:ahLst/>
              <a:cxnLst>
                <a:cxn ang="0">
                  <a:pos x="98" y="132"/>
                </a:cxn>
                <a:cxn ang="0">
                  <a:pos x="10" y="0"/>
                </a:cxn>
                <a:cxn ang="0">
                  <a:pos x="0" y="7"/>
                </a:cxn>
                <a:cxn ang="0">
                  <a:pos x="88" y="139"/>
                </a:cxn>
                <a:cxn ang="0">
                  <a:pos x="98" y="132"/>
                </a:cxn>
              </a:cxnLst>
              <a:rect l="0" t="0" r="r" b="b"/>
              <a:pathLst>
                <a:path w="98" h="139">
                  <a:moveTo>
                    <a:pt x="98" y="132"/>
                  </a:moveTo>
                  <a:cubicBezTo>
                    <a:pt x="10" y="0"/>
                    <a:pt x="10" y="0"/>
                    <a:pt x="10" y="0"/>
                  </a:cubicBezTo>
                  <a:cubicBezTo>
                    <a:pt x="6" y="2"/>
                    <a:pt x="3" y="5"/>
                    <a:pt x="0" y="7"/>
                  </a:cubicBezTo>
                  <a:cubicBezTo>
                    <a:pt x="88" y="139"/>
                    <a:pt x="88" y="139"/>
                    <a:pt x="88" y="139"/>
                  </a:cubicBezTo>
                  <a:cubicBezTo>
                    <a:pt x="91" y="136"/>
                    <a:pt x="94" y="134"/>
                    <a:pt x="98"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1244">
              <a:extLst>
                <a:ext uri="{FF2B5EF4-FFF2-40B4-BE49-F238E27FC236}">
                  <a16:creationId xmlns:a16="http://schemas.microsoft.com/office/drawing/2014/main" id="{FE18F1C3-066B-4201-B6D8-E50E7DE0AB11}"/>
                </a:ext>
              </a:extLst>
            </p:cNvPr>
            <p:cNvSpPr>
              <a:spLocks/>
            </p:cNvSpPr>
            <p:nvPr/>
          </p:nvSpPr>
          <p:spPr bwMode="gray">
            <a:xfrm>
              <a:off x="-3194042" y="5389567"/>
              <a:ext cx="234950" cy="111126"/>
            </a:xfrm>
            <a:custGeom>
              <a:avLst/>
              <a:gdLst/>
              <a:ahLst/>
              <a:cxnLst>
                <a:cxn ang="0">
                  <a:pos x="151" y="61"/>
                </a:cxn>
                <a:cxn ang="0">
                  <a:pos x="5" y="0"/>
                </a:cxn>
                <a:cxn ang="0">
                  <a:pos x="0" y="11"/>
                </a:cxn>
                <a:cxn ang="0">
                  <a:pos x="147" y="72"/>
                </a:cxn>
                <a:cxn ang="0">
                  <a:pos x="151" y="61"/>
                </a:cxn>
              </a:cxnLst>
              <a:rect l="0" t="0" r="r" b="b"/>
              <a:pathLst>
                <a:path w="151" h="72">
                  <a:moveTo>
                    <a:pt x="151" y="61"/>
                  </a:moveTo>
                  <a:cubicBezTo>
                    <a:pt x="5" y="0"/>
                    <a:pt x="5" y="0"/>
                    <a:pt x="5" y="0"/>
                  </a:cubicBezTo>
                  <a:cubicBezTo>
                    <a:pt x="3" y="4"/>
                    <a:pt x="2" y="8"/>
                    <a:pt x="0" y="11"/>
                  </a:cubicBezTo>
                  <a:cubicBezTo>
                    <a:pt x="147" y="72"/>
                    <a:pt x="147" y="72"/>
                    <a:pt x="147" y="72"/>
                  </a:cubicBezTo>
                  <a:cubicBezTo>
                    <a:pt x="148" y="68"/>
                    <a:pt x="150" y="65"/>
                    <a:pt x="151"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1245">
              <a:extLst>
                <a:ext uri="{FF2B5EF4-FFF2-40B4-BE49-F238E27FC236}">
                  <a16:creationId xmlns:a16="http://schemas.microsoft.com/office/drawing/2014/main" id="{143314D4-28A7-4DF1-ADB5-95318B9684A0}"/>
                </a:ext>
              </a:extLst>
            </p:cNvPr>
            <p:cNvSpPr>
              <a:spLocks/>
            </p:cNvSpPr>
            <p:nvPr/>
          </p:nvSpPr>
          <p:spPr bwMode="gray">
            <a:xfrm>
              <a:off x="-3255955" y="5999166"/>
              <a:ext cx="244474" cy="66675"/>
            </a:xfrm>
            <a:custGeom>
              <a:avLst/>
              <a:gdLst/>
              <a:ahLst/>
              <a:cxnLst>
                <a:cxn ang="0">
                  <a:pos x="155" y="0"/>
                </a:cxn>
                <a:cxn ang="0">
                  <a:pos x="0" y="31"/>
                </a:cxn>
                <a:cxn ang="0">
                  <a:pos x="2" y="43"/>
                </a:cxn>
                <a:cxn ang="0">
                  <a:pos x="158" y="12"/>
                </a:cxn>
                <a:cxn ang="0">
                  <a:pos x="155" y="0"/>
                </a:cxn>
              </a:cxnLst>
              <a:rect l="0" t="0" r="r" b="b"/>
              <a:pathLst>
                <a:path w="158" h="43">
                  <a:moveTo>
                    <a:pt x="155" y="0"/>
                  </a:moveTo>
                  <a:cubicBezTo>
                    <a:pt x="0" y="31"/>
                    <a:pt x="0" y="31"/>
                    <a:pt x="0" y="31"/>
                  </a:cubicBezTo>
                  <a:cubicBezTo>
                    <a:pt x="1" y="35"/>
                    <a:pt x="2" y="39"/>
                    <a:pt x="2" y="43"/>
                  </a:cubicBezTo>
                  <a:cubicBezTo>
                    <a:pt x="158" y="12"/>
                    <a:pt x="158" y="12"/>
                    <a:pt x="158" y="12"/>
                  </a:cubicBezTo>
                  <a:cubicBezTo>
                    <a:pt x="157" y="8"/>
                    <a:pt x="156" y="4"/>
                    <a:pt x="15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Freeform 1246">
              <a:extLst>
                <a:ext uri="{FF2B5EF4-FFF2-40B4-BE49-F238E27FC236}">
                  <a16:creationId xmlns:a16="http://schemas.microsoft.com/office/drawing/2014/main" id="{03170D93-4EB9-4764-8981-2814556322CF}"/>
                </a:ext>
              </a:extLst>
            </p:cNvPr>
            <p:cNvSpPr>
              <a:spLocks/>
            </p:cNvSpPr>
            <p:nvPr/>
          </p:nvSpPr>
          <p:spPr bwMode="gray">
            <a:xfrm>
              <a:off x="-2949575" y="6464275"/>
              <a:ext cx="180974" cy="180975"/>
            </a:xfrm>
            <a:custGeom>
              <a:avLst/>
              <a:gdLst/>
              <a:ahLst/>
              <a:cxnLst>
                <a:cxn ang="0">
                  <a:pos x="8" y="114"/>
                </a:cxn>
                <a:cxn ang="0">
                  <a:pos x="0" y="105"/>
                </a:cxn>
                <a:cxn ang="0">
                  <a:pos x="106" y="0"/>
                </a:cxn>
                <a:cxn ang="0">
                  <a:pos x="114" y="7"/>
                </a:cxn>
                <a:cxn ang="0">
                  <a:pos x="8" y="114"/>
                </a:cxn>
                <a:cxn ang="0">
                  <a:pos x="8" y="114"/>
                </a:cxn>
              </a:cxnLst>
              <a:rect l="0" t="0" r="r" b="b"/>
              <a:pathLst>
                <a:path w="114" h="114">
                  <a:moveTo>
                    <a:pt x="8" y="114"/>
                  </a:moveTo>
                  <a:lnTo>
                    <a:pt x="0" y="105"/>
                  </a:lnTo>
                  <a:lnTo>
                    <a:pt x="106" y="0"/>
                  </a:lnTo>
                  <a:lnTo>
                    <a:pt x="114" y="7"/>
                  </a:lnTo>
                  <a:lnTo>
                    <a:pt x="8" y="114"/>
                  </a:lnTo>
                  <a:lnTo>
                    <a:pt x="8" y="1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61" name="Textfeld 292">
            <a:extLst>
              <a:ext uri="{FF2B5EF4-FFF2-40B4-BE49-F238E27FC236}">
                <a16:creationId xmlns:a16="http://schemas.microsoft.com/office/drawing/2014/main" id="{41C1B2B4-3650-42EB-9796-4948E50A3AE7}"/>
              </a:ext>
            </a:extLst>
          </p:cNvPr>
          <p:cNvSpPr txBox="1"/>
          <p:nvPr/>
        </p:nvSpPr>
        <p:spPr bwMode="gray">
          <a:xfrm>
            <a:off x="6896988" y="2639502"/>
            <a:ext cx="522900" cy="261610"/>
          </a:xfrm>
          <a:prstGeom prst="rect">
            <a:avLst/>
          </a:prstGeom>
          <a:noFill/>
          <a:ln>
            <a:noFill/>
          </a:ln>
        </p:spPr>
        <p:txBody>
          <a:bodyPr wrap="none" rtlCol="0">
            <a:spAutoFit/>
          </a:bodyPr>
          <a:lstStyle/>
          <a:p>
            <a:pPr algn="ctr"/>
            <a:r>
              <a:rPr lang="en-US" sz="1100" b="1" dirty="0">
                <a:ln w="3175">
                  <a:solidFill>
                    <a:srgbClr val="FFFFFF"/>
                  </a:solidFill>
                </a:ln>
                <a:solidFill>
                  <a:srgbClr val="FFFFFF"/>
                </a:solidFill>
                <a:effectLst>
                  <a:innerShdw blurRad="63500" dist="50800" dir="13500000">
                    <a:prstClr val="black">
                      <a:alpha val="50000"/>
                    </a:prstClr>
                  </a:innerShdw>
                </a:effectLst>
                <a:latin typeface="Arial" pitchFamily="34" charset="0"/>
                <a:cs typeface="Arial" pitchFamily="34" charset="0"/>
              </a:rPr>
              <a:t>750K</a:t>
            </a:r>
          </a:p>
        </p:txBody>
      </p:sp>
      <p:sp>
        <p:nvSpPr>
          <p:cNvPr id="162" name="Textfeld 293">
            <a:extLst>
              <a:ext uri="{FF2B5EF4-FFF2-40B4-BE49-F238E27FC236}">
                <a16:creationId xmlns:a16="http://schemas.microsoft.com/office/drawing/2014/main" id="{F30D7CE2-4AA0-46E4-89B2-877F46517E1F}"/>
              </a:ext>
            </a:extLst>
          </p:cNvPr>
          <p:cNvSpPr txBox="1"/>
          <p:nvPr/>
        </p:nvSpPr>
        <p:spPr bwMode="gray">
          <a:xfrm>
            <a:off x="6738152" y="2957693"/>
            <a:ext cx="522900" cy="261610"/>
          </a:xfrm>
          <a:prstGeom prst="rect">
            <a:avLst/>
          </a:prstGeom>
          <a:noFill/>
          <a:ln>
            <a:noFill/>
          </a:ln>
        </p:spPr>
        <p:txBody>
          <a:bodyPr wrap="none" rtlCol="0">
            <a:spAutoFit/>
          </a:bodyPr>
          <a:lstStyle/>
          <a:p>
            <a:pPr algn="ctr"/>
            <a:r>
              <a:rPr lang="en-US" sz="1100" b="1" dirty="0">
                <a:ln w="3175">
                  <a:solidFill>
                    <a:srgbClr val="FFFFFF"/>
                  </a:solidFill>
                </a:ln>
                <a:solidFill>
                  <a:srgbClr val="FFFFFF"/>
                </a:solidFill>
                <a:effectLst>
                  <a:innerShdw blurRad="63500" dist="50800" dir="13500000">
                    <a:prstClr val="black">
                      <a:alpha val="50000"/>
                    </a:prstClr>
                  </a:innerShdw>
                </a:effectLst>
                <a:latin typeface="Arial" pitchFamily="34" charset="0"/>
                <a:cs typeface="Arial" pitchFamily="34" charset="0"/>
              </a:rPr>
              <a:t>500K</a:t>
            </a:r>
          </a:p>
        </p:txBody>
      </p:sp>
      <p:sp>
        <p:nvSpPr>
          <p:cNvPr id="163" name="Textfeld 294">
            <a:extLst>
              <a:ext uri="{FF2B5EF4-FFF2-40B4-BE49-F238E27FC236}">
                <a16:creationId xmlns:a16="http://schemas.microsoft.com/office/drawing/2014/main" id="{8EC397A2-0744-491E-8697-E0308B53BD4B}"/>
              </a:ext>
            </a:extLst>
          </p:cNvPr>
          <p:cNvSpPr txBox="1"/>
          <p:nvPr/>
        </p:nvSpPr>
        <p:spPr bwMode="gray">
          <a:xfrm>
            <a:off x="7371170" y="2493842"/>
            <a:ext cx="380232" cy="261610"/>
          </a:xfrm>
          <a:prstGeom prst="rect">
            <a:avLst/>
          </a:prstGeom>
          <a:noFill/>
          <a:ln>
            <a:noFill/>
          </a:ln>
        </p:spPr>
        <p:txBody>
          <a:bodyPr wrap="none" rtlCol="0">
            <a:spAutoFit/>
          </a:bodyPr>
          <a:lstStyle/>
          <a:p>
            <a:pPr algn="ctr"/>
            <a:r>
              <a:rPr lang="en-US" sz="1100" b="1" dirty="0">
                <a:ln w="3175">
                  <a:solidFill>
                    <a:srgbClr val="FFFFFF"/>
                  </a:solidFill>
                </a:ln>
                <a:solidFill>
                  <a:srgbClr val="FFFFFF"/>
                </a:solidFill>
                <a:effectLst>
                  <a:innerShdw blurRad="63500" dist="50800" dir="13500000">
                    <a:prstClr val="black">
                      <a:alpha val="50000"/>
                    </a:prstClr>
                  </a:innerShdw>
                </a:effectLst>
                <a:latin typeface="Arial" pitchFamily="34" charset="0"/>
                <a:cs typeface="Arial" pitchFamily="34" charset="0"/>
              </a:rPr>
              <a:t>1M</a:t>
            </a:r>
          </a:p>
        </p:txBody>
      </p:sp>
      <p:sp>
        <p:nvSpPr>
          <p:cNvPr id="164" name="Textfeld 295">
            <a:extLst>
              <a:ext uri="{FF2B5EF4-FFF2-40B4-BE49-F238E27FC236}">
                <a16:creationId xmlns:a16="http://schemas.microsoft.com/office/drawing/2014/main" id="{9A1199AC-B198-4071-9919-1BEAF69D2095}"/>
              </a:ext>
            </a:extLst>
          </p:cNvPr>
          <p:cNvSpPr txBox="1"/>
          <p:nvPr/>
        </p:nvSpPr>
        <p:spPr bwMode="gray">
          <a:xfrm>
            <a:off x="7716316" y="2608835"/>
            <a:ext cx="497252" cy="261610"/>
          </a:xfrm>
          <a:prstGeom prst="rect">
            <a:avLst/>
          </a:prstGeom>
          <a:noFill/>
          <a:ln>
            <a:noFill/>
          </a:ln>
        </p:spPr>
        <p:txBody>
          <a:bodyPr wrap="none" rtlCol="0">
            <a:spAutoFit/>
          </a:bodyPr>
          <a:lstStyle/>
          <a:p>
            <a:pPr algn="ctr"/>
            <a:r>
              <a:rPr lang="en-US" sz="1100" b="1" dirty="0">
                <a:ln w="3175">
                  <a:solidFill>
                    <a:srgbClr val="FFFFFF"/>
                  </a:solidFill>
                </a:ln>
                <a:solidFill>
                  <a:srgbClr val="FFFFFF"/>
                </a:solidFill>
                <a:effectLst>
                  <a:innerShdw blurRad="63500" dist="50800" dir="13500000">
                    <a:prstClr val="black">
                      <a:alpha val="50000"/>
                    </a:prstClr>
                  </a:innerShdw>
                </a:effectLst>
                <a:latin typeface="Arial" pitchFamily="34" charset="0"/>
                <a:cs typeface="Arial" pitchFamily="34" charset="0"/>
              </a:rPr>
              <a:t>1.5M</a:t>
            </a:r>
          </a:p>
        </p:txBody>
      </p:sp>
      <p:sp>
        <p:nvSpPr>
          <p:cNvPr id="165" name="Textfeld 296">
            <a:extLst>
              <a:ext uri="{FF2B5EF4-FFF2-40B4-BE49-F238E27FC236}">
                <a16:creationId xmlns:a16="http://schemas.microsoft.com/office/drawing/2014/main" id="{2BB8DC4A-5A0B-426B-ACE7-6CC546ED022F}"/>
              </a:ext>
            </a:extLst>
          </p:cNvPr>
          <p:cNvSpPr txBox="1"/>
          <p:nvPr/>
        </p:nvSpPr>
        <p:spPr bwMode="gray">
          <a:xfrm>
            <a:off x="8042362" y="2925659"/>
            <a:ext cx="380232" cy="261610"/>
          </a:xfrm>
          <a:prstGeom prst="rect">
            <a:avLst/>
          </a:prstGeom>
          <a:noFill/>
          <a:ln>
            <a:noFill/>
          </a:ln>
        </p:spPr>
        <p:txBody>
          <a:bodyPr wrap="none" rtlCol="0">
            <a:spAutoFit/>
          </a:bodyPr>
          <a:lstStyle/>
          <a:p>
            <a:pPr algn="ctr"/>
            <a:r>
              <a:rPr lang="en-US" sz="1100" b="1" dirty="0">
                <a:ln w="3175">
                  <a:solidFill>
                    <a:srgbClr val="FFFFFF"/>
                  </a:solidFill>
                </a:ln>
                <a:solidFill>
                  <a:srgbClr val="FFFFFF"/>
                </a:solidFill>
                <a:effectLst>
                  <a:innerShdw blurRad="63500" dist="50800" dir="13500000">
                    <a:prstClr val="black">
                      <a:alpha val="50000"/>
                    </a:prstClr>
                  </a:innerShdw>
                </a:effectLst>
                <a:latin typeface="Arial" pitchFamily="34" charset="0"/>
                <a:cs typeface="Arial" pitchFamily="34" charset="0"/>
              </a:rPr>
              <a:t>2M</a:t>
            </a:r>
          </a:p>
        </p:txBody>
      </p:sp>
      <p:sp>
        <p:nvSpPr>
          <p:cNvPr id="166" name="Textfeld 297">
            <a:extLst>
              <a:ext uri="{FF2B5EF4-FFF2-40B4-BE49-F238E27FC236}">
                <a16:creationId xmlns:a16="http://schemas.microsoft.com/office/drawing/2014/main" id="{95B1838F-CC93-40FC-8BFD-535FE4577A0F}"/>
              </a:ext>
            </a:extLst>
          </p:cNvPr>
          <p:cNvSpPr txBox="1"/>
          <p:nvPr/>
        </p:nvSpPr>
        <p:spPr bwMode="gray">
          <a:xfrm>
            <a:off x="7992872" y="3343396"/>
            <a:ext cx="497252" cy="261610"/>
          </a:xfrm>
          <a:prstGeom prst="rect">
            <a:avLst/>
          </a:prstGeom>
          <a:noFill/>
          <a:ln>
            <a:noFill/>
          </a:ln>
        </p:spPr>
        <p:txBody>
          <a:bodyPr wrap="none" rtlCol="0">
            <a:spAutoFit/>
          </a:bodyPr>
          <a:lstStyle/>
          <a:p>
            <a:pPr algn="ctr"/>
            <a:r>
              <a:rPr lang="en-US" sz="1100" b="1" dirty="0">
                <a:ln w="3175">
                  <a:solidFill>
                    <a:srgbClr val="FFFFFF"/>
                  </a:solidFill>
                </a:ln>
                <a:solidFill>
                  <a:srgbClr val="FFFFFF"/>
                </a:solidFill>
                <a:effectLst>
                  <a:innerShdw blurRad="63500" dist="50800" dir="13500000">
                    <a:prstClr val="black">
                      <a:alpha val="50000"/>
                    </a:prstClr>
                  </a:innerShdw>
                </a:effectLst>
                <a:latin typeface="Arial" pitchFamily="34" charset="0"/>
                <a:cs typeface="Arial" pitchFamily="34" charset="0"/>
              </a:rPr>
              <a:t>2.5M</a:t>
            </a:r>
          </a:p>
        </p:txBody>
      </p:sp>
      <p:sp>
        <p:nvSpPr>
          <p:cNvPr id="167" name="Textfeld 298">
            <a:extLst>
              <a:ext uri="{FF2B5EF4-FFF2-40B4-BE49-F238E27FC236}">
                <a16:creationId xmlns:a16="http://schemas.microsoft.com/office/drawing/2014/main" id="{F0AEAF8C-4EDD-4B65-B92E-185D81FC36D6}"/>
              </a:ext>
            </a:extLst>
          </p:cNvPr>
          <p:cNvSpPr txBox="1"/>
          <p:nvPr/>
        </p:nvSpPr>
        <p:spPr bwMode="gray">
          <a:xfrm>
            <a:off x="7863041" y="3704628"/>
            <a:ext cx="380232" cy="261610"/>
          </a:xfrm>
          <a:prstGeom prst="rect">
            <a:avLst/>
          </a:prstGeom>
          <a:noFill/>
          <a:ln>
            <a:noFill/>
          </a:ln>
        </p:spPr>
        <p:txBody>
          <a:bodyPr wrap="none" rtlCol="0">
            <a:spAutoFit/>
          </a:bodyPr>
          <a:lstStyle/>
          <a:p>
            <a:pPr algn="ctr"/>
            <a:r>
              <a:rPr lang="en-US" sz="1100" b="1" dirty="0">
                <a:ln w="3175">
                  <a:solidFill>
                    <a:srgbClr val="FFFFFF"/>
                  </a:solidFill>
                </a:ln>
                <a:solidFill>
                  <a:srgbClr val="FFFFFF"/>
                </a:solidFill>
                <a:effectLst>
                  <a:innerShdw blurRad="63500" dist="50800" dir="13500000">
                    <a:prstClr val="black">
                      <a:alpha val="50000"/>
                    </a:prstClr>
                  </a:innerShdw>
                </a:effectLst>
                <a:latin typeface="Arial" pitchFamily="34" charset="0"/>
                <a:cs typeface="Arial" pitchFamily="34" charset="0"/>
              </a:rPr>
              <a:t>3M</a:t>
            </a:r>
          </a:p>
        </p:txBody>
      </p:sp>
      <p:sp>
        <p:nvSpPr>
          <p:cNvPr id="168" name="Halbbogen 299">
            <a:extLst>
              <a:ext uri="{FF2B5EF4-FFF2-40B4-BE49-F238E27FC236}">
                <a16:creationId xmlns:a16="http://schemas.microsoft.com/office/drawing/2014/main" id="{90C5649D-B497-4567-A66D-65B91D35DC86}"/>
              </a:ext>
            </a:extLst>
          </p:cNvPr>
          <p:cNvSpPr/>
          <p:nvPr/>
        </p:nvSpPr>
        <p:spPr bwMode="gray">
          <a:xfrm>
            <a:off x="6565362" y="2334077"/>
            <a:ext cx="1980733" cy="1980733"/>
          </a:xfrm>
          <a:prstGeom prst="blockArc">
            <a:avLst>
              <a:gd name="adj1" fmla="val 20415260"/>
              <a:gd name="adj2" fmla="val 579940"/>
              <a:gd name="adj3" fmla="val 7195"/>
            </a:avLst>
          </a:prstGeom>
          <a:solidFill>
            <a:srgbClr val="740000"/>
          </a:solidFill>
          <a:ln w="12700">
            <a:noFill/>
            <a:round/>
            <a:headEnd/>
            <a:tailEnd/>
          </a:ln>
        </p:spPr>
        <p:txBody>
          <a:bodyPr rtlCol="0" anchor="ctr"/>
          <a:lstStyle/>
          <a:p>
            <a:pPr algn="ctr"/>
            <a:endParaRPr lang="en-US" dirty="0"/>
          </a:p>
        </p:txBody>
      </p:sp>
      <p:sp>
        <p:nvSpPr>
          <p:cNvPr id="169" name="Halbbogen 300">
            <a:extLst>
              <a:ext uri="{FF2B5EF4-FFF2-40B4-BE49-F238E27FC236}">
                <a16:creationId xmlns:a16="http://schemas.microsoft.com/office/drawing/2014/main" id="{0E368E00-A57E-445B-B7D3-2A9FE80E1804}"/>
              </a:ext>
            </a:extLst>
          </p:cNvPr>
          <p:cNvSpPr/>
          <p:nvPr/>
        </p:nvSpPr>
        <p:spPr bwMode="gray">
          <a:xfrm rot="1987981">
            <a:off x="6565362" y="2334077"/>
            <a:ext cx="1980733" cy="1980733"/>
          </a:xfrm>
          <a:prstGeom prst="blockArc">
            <a:avLst>
              <a:gd name="adj1" fmla="val 20443763"/>
              <a:gd name="adj2" fmla="val 579940"/>
              <a:gd name="adj3" fmla="val 7195"/>
            </a:avLst>
          </a:prstGeom>
          <a:solidFill>
            <a:srgbClr val="740000"/>
          </a:solidFill>
          <a:ln w="12700">
            <a:noFill/>
            <a:round/>
            <a:headEnd/>
            <a:tailEnd/>
          </a:ln>
        </p:spPr>
        <p:txBody>
          <a:bodyPr rtlCol="0" anchor="ctr"/>
          <a:lstStyle/>
          <a:p>
            <a:pPr algn="ctr"/>
            <a:endParaRPr lang="en-US" dirty="0"/>
          </a:p>
        </p:txBody>
      </p:sp>
      <p:sp>
        <p:nvSpPr>
          <p:cNvPr id="170" name="Ellipse 301">
            <a:extLst>
              <a:ext uri="{FF2B5EF4-FFF2-40B4-BE49-F238E27FC236}">
                <a16:creationId xmlns:a16="http://schemas.microsoft.com/office/drawing/2014/main" id="{B527B3AB-128D-4F98-942B-E816EAF1D594}"/>
              </a:ext>
            </a:extLst>
          </p:cNvPr>
          <p:cNvSpPr/>
          <p:nvPr/>
        </p:nvSpPr>
        <p:spPr bwMode="gray">
          <a:xfrm>
            <a:off x="6309242" y="2155318"/>
            <a:ext cx="2477449" cy="2477449"/>
          </a:xfrm>
          <a:prstGeom prst="ellipse">
            <a:avLst/>
          </a:prstGeom>
          <a:solidFill>
            <a:schemeClr val="accent1">
              <a:lumMod val="50000"/>
              <a:alpha val="13725"/>
            </a:schemeClr>
          </a:solidFill>
          <a:ln w="12700">
            <a:solidFill>
              <a:srgbClr val="FFFFFF"/>
            </a:solidFill>
            <a:round/>
            <a:headEnd/>
            <a:tailEnd/>
          </a:ln>
          <a:scene3d>
            <a:camera prst="orthographicFront"/>
            <a:lightRig rig="balanced" dir="t">
              <a:rot lat="0" lon="0" rev="8400000"/>
            </a:lightRig>
          </a:scene3d>
          <a:sp3d>
            <a:bevelT w="1168400" h="381000"/>
          </a:sp3d>
        </p:spPr>
        <p:txBody>
          <a:bodyPr rtlCol="0" anchor="ctr"/>
          <a:lstStyle/>
          <a:p>
            <a:pPr algn="ctr"/>
            <a:endParaRPr lang="en-US" sz="1400" dirty="0"/>
          </a:p>
        </p:txBody>
      </p:sp>
      <p:sp>
        <p:nvSpPr>
          <p:cNvPr id="171" name="Rad 302">
            <a:extLst>
              <a:ext uri="{FF2B5EF4-FFF2-40B4-BE49-F238E27FC236}">
                <a16:creationId xmlns:a16="http://schemas.microsoft.com/office/drawing/2014/main" id="{685411AF-AE7D-45A5-80EC-6B1286D4C548}"/>
              </a:ext>
            </a:extLst>
          </p:cNvPr>
          <p:cNvSpPr/>
          <p:nvPr/>
        </p:nvSpPr>
        <p:spPr bwMode="gray">
          <a:xfrm>
            <a:off x="6196346" y="1960682"/>
            <a:ext cx="2743200" cy="2743200"/>
          </a:xfrm>
          <a:prstGeom prst="donut">
            <a:avLst>
              <a:gd name="adj" fmla="val 7291"/>
            </a:avLst>
          </a:prstGeom>
          <a:solidFill>
            <a:srgbClr val="A6A6A6"/>
          </a:solidFill>
          <a:ln w="12700">
            <a:noFill/>
            <a:round/>
            <a:headEnd/>
            <a:tailEnd/>
          </a:ln>
          <a:effectLst>
            <a:outerShdw blurRad="165100" dist="38100" dir="2700000" algn="tl" rotWithShape="0">
              <a:prstClr val="black">
                <a:alpha val="40000"/>
              </a:prstClr>
            </a:outerShdw>
          </a:effectLst>
          <a:scene3d>
            <a:camera prst="orthographicFront"/>
            <a:lightRig rig="balanced" dir="t">
              <a:rot lat="0" lon="0" rev="7800000"/>
            </a:lightRig>
          </a:scene3d>
          <a:sp3d>
            <a:bevelT w="101600" h="101600" prst="angle"/>
          </a:sp3d>
        </p:spPr>
        <p:txBody>
          <a:bodyPr rtlCol="0" anchor="ctr"/>
          <a:lstStyle/>
          <a:p>
            <a:pPr algn="ctr"/>
            <a:endParaRPr lang="en-US" sz="1400" dirty="0"/>
          </a:p>
        </p:txBody>
      </p:sp>
      <p:grpSp>
        <p:nvGrpSpPr>
          <p:cNvPr id="181" name="vbaPointer Zeiger vorne" descr="ValuePointer.5/ValuePointer.AngleStart.-45/AngleStart.AngleEnd.225/AngleEnd.ValueStart.0/ValueStart.ValueEnd.8/ValueEnd.Step.1/Step.">
            <a:extLst>
              <a:ext uri="{FF2B5EF4-FFF2-40B4-BE49-F238E27FC236}">
                <a16:creationId xmlns:a16="http://schemas.microsoft.com/office/drawing/2014/main" id="{4981EB8C-58D8-4364-BECF-B39704AE6136}"/>
              </a:ext>
            </a:extLst>
          </p:cNvPr>
          <p:cNvGrpSpPr/>
          <p:nvPr/>
        </p:nvGrpSpPr>
        <p:grpSpPr bwMode="gray">
          <a:xfrm rot="19216077">
            <a:off x="6860165" y="3332429"/>
            <a:ext cx="1495561" cy="132403"/>
            <a:chOff x="3292874" y="3573202"/>
            <a:chExt cx="2551121" cy="306892"/>
          </a:xfrm>
        </p:grpSpPr>
        <p:sp>
          <p:nvSpPr>
            <p:cNvPr id="182" name="Freeform 41">
              <a:extLst>
                <a:ext uri="{FF2B5EF4-FFF2-40B4-BE49-F238E27FC236}">
                  <a16:creationId xmlns:a16="http://schemas.microsoft.com/office/drawing/2014/main" id="{D4515F11-938D-4FC0-893B-7600B4FEF1C0}"/>
                </a:ext>
              </a:extLst>
            </p:cNvPr>
            <p:cNvSpPr>
              <a:spLocks/>
            </p:cNvSpPr>
            <p:nvPr/>
          </p:nvSpPr>
          <p:spPr bwMode="gray">
            <a:xfrm>
              <a:off x="3292874" y="3573202"/>
              <a:ext cx="1127452" cy="306890"/>
            </a:xfrm>
            <a:custGeom>
              <a:avLst/>
              <a:gdLst/>
              <a:ahLst/>
              <a:cxnLst>
                <a:cxn ang="0">
                  <a:pos x="477" y="49"/>
                </a:cxn>
                <a:cxn ang="0">
                  <a:pos x="13" y="56"/>
                </a:cxn>
                <a:cxn ang="0">
                  <a:pos x="0" y="69"/>
                </a:cxn>
                <a:cxn ang="0">
                  <a:pos x="13" y="82"/>
                </a:cxn>
                <a:cxn ang="0">
                  <a:pos x="477" y="90"/>
                </a:cxn>
                <a:cxn ang="0">
                  <a:pos x="509" y="114"/>
                </a:cxn>
                <a:cxn ang="0">
                  <a:pos x="509" y="24"/>
                </a:cxn>
                <a:cxn ang="0">
                  <a:pos x="477" y="49"/>
                </a:cxn>
              </a:cxnLst>
              <a:rect l="0" t="0" r="r" b="b"/>
              <a:pathLst>
                <a:path w="510" h="139">
                  <a:moveTo>
                    <a:pt x="477" y="49"/>
                  </a:moveTo>
                  <a:cubicBezTo>
                    <a:pt x="13" y="56"/>
                    <a:pt x="13" y="56"/>
                    <a:pt x="13" y="56"/>
                  </a:cubicBezTo>
                  <a:cubicBezTo>
                    <a:pt x="6" y="56"/>
                    <a:pt x="0" y="62"/>
                    <a:pt x="0" y="69"/>
                  </a:cubicBezTo>
                  <a:cubicBezTo>
                    <a:pt x="0" y="77"/>
                    <a:pt x="6" y="82"/>
                    <a:pt x="13" y="82"/>
                  </a:cubicBezTo>
                  <a:cubicBezTo>
                    <a:pt x="477" y="90"/>
                    <a:pt x="477" y="90"/>
                    <a:pt x="477" y="90"/>
                  </a:cubicBezTo>
                  <a:cubicBezTo>
                    <a:pt x="477" y="90"/>
                    <a:pt x="509" y="90"/>
                    <a:pt x="509" y="114"/>
                  </a:cubicBezTo>
                  <a:cubicBezTo>
                    <a:pt x="509" y="139"/>
                    <a:pt x="510" y="0"/>
                    <a:pt x="509" y="24"/>
                  </a:cubicBezTo>
                  <a:cubicBezTo>
                    <a:pt x="509" y="49"/>
                    <a:pt x="477" y="49"/>
                    <a:pt x="477" y="49"/>
                  </a:cubicBezTo>
                  <a:close/>
                </a:path>
              </a:pathLst>
            </a:custGeom>
            <a:solidFill>
              <a:srgbClr val="FF0000"/>
            </a:solidFill>
            <a:ln w="19050">
              <a:solidFill>
                <a:srgbClr val="BFBFBF"/>
              </a:solidFill>
              <a:round/>
              <a:headEnd/>
              <a:tailEnd/>
            </a:ln>
            <a:effectLst>
              <a:outerShdw blurRad="76200" dir="2700000" sx="104000" sy="104000" algn="tl" rotWithShape="0">
                <a:srgbClr val="FF3300">
                  <a:alpha val="40000"/>
                </a:srgbClr>
              </a:outerShdw>
            </a:effectLst>
            <a:scene3d>
              <a:camera prst="orthographicFront"/>
              <a:lightRig rig="soft" dir="t"/>
            </a:scene3d>
            <a:sp3d>
              <a:bevelT w="31750" h="19050" prst="relaxedInset"/>
            </a:sp3d>
          </p:spPr>
          <p:txBody>
            <a:bodyPr rtlCol="0" anchor="ctr"/>
            <a:lstStyle/>
            <a:p>
              <a:pPr algn="ctr"/>
              <a:endParaRPr lang="en-US" sz="1400" dirty="0"/>
            </a:p>
          </p:txBody>
        </p:sp>
        <p:sp>
          <p:nvSpPr>
            <p:cNvPr id="183" name="Freeform 41">
              <a:extLst>
                <a:ext uri="{FF2B5EF4-FFF2-40B4-BE49-F238E27FC236}">
                  <a16:creationId xmlns:a16="http://schemas.microsoft.com/office/drawing/2014/main" id="{6BA73914-C148-4F02-882C-884BD2692BD8}"/>
                </a:ext>
              </a:extLst>
            </p:cNvPr>
            <p:cNvSpPr>
              <a:spLocks/>
            </p:cNvSpPr>
            <p:nvPr/>
          </p:nvSpPr>
          <p:spPr bwMode="gray">
            <a:xfrm flipH="1">
              <a:off x="4716543" y="3573204"/>
              <a:ext cx="1127452" cy="306890"/>
            </a:xfrm>
            <a:custGeom>
              <a:avLst/>
              <a:gdLst/>
              <a:ahLst/>
              <a:cxnLst>
                <a:cxn ang="0">
                  <a:pos x="477" y="49"/>
                </a:cxn>
                <a:cxn ang="0">
                  <a:pos x="13" y="56"/>
                </a:cxn>
                <a:cxn ang="0">
                  <a:pos x="0" y="69"/>
                </a:cxn>
                <a:cxn ang="0">
                  <a:pos x="13" y="82"/>
                </a:cxn>
                <a:cxn ang="0">
                  <a:pos x="477" y="90"/>
                </a:cxn>
                <a:cxn ang="0">
                  <a:pos x="509" y="114"/>
                </a:cxn>
                <a:cxn ang="0">
                  <a:pos x="509" y="24"/>
                </a:cxn>
                <a:cxn ang="0">
                  <a:pos x="477" y="49"/>
                </a:cxn>
              </a:cxnLst>
              <a:rect l="0" t="0" r="r" b="b"/>
              <a:pathLst>
                <a:path w="510" h="139">
                  <a:moveTo>
                    <a:pt x="477" y="49"/>
                  </a:moveTo>
                  <a:cubicBezTo>
                    <a:pt x="13" y="56"/>
                    <a:pt x="13" y="56"/>
                    <a:pt x="13" y="56"/>
                  </a:cubicBezTo>
                  <a:cubicBezTo>
                    <a:pt x="6" y="56"/>
                    <a:pt x="0" y="62"/>
                    <a:pt x="0" y="69"/>
                  </a:cubicBezTo>
                  <a:cubicBezTo>
                    <a:pt x="0" y="77"/>
                    <a:pt x="6" y="82"/>
                    <a:pt x="13" y="82"/>
                  </a:cubicBezTo>
                  <a:cubicBezTo>
                    <a:pt x="477" y="90"/>
                    <a:pt x="477" y="90"/>
                    <a:pt x="477" y="90"/>
                  </a:cubicBezTo>
                  <a:cubicBezTo>
                    <a:pt x="477" y="90"/>
                    <a:pt x="509" y="90"/>
                    <a:pt x="509" y="114"/>
                  </a:cubicBezTo>
                  <a:cubicBezTo>
                    <a:pt x="509" y="139"/>
                    <a:pt x="510" y="0"/>
                    <a:pt x="509" y="24"/>
                  </a:cubicBezTo>
                  <a:cubicBezTo>
                    <a:pt x="509" y="49"/>
                    <a:pt x="477" y="49"/>
                    <a:pt x="477" y="49"/>
                  </a:cubicBezTo>
                  <a:close/>
                </a:path>
              </a:pathLst>
            </a:custGeom>
            <a:noFill/>
            <a:ln w="19050">
              <a:noFill/>
              <a:round/>
              <a:headEnd/>
              <a:tailEnd/>
            </a:ln>
            <a:scene3d>
              <a:camera prst="orthographicFront"/>
              <a:lightRig rig="soft" dir="t"/>
            </a:scene3d>
            <a:sp3d/>
          </p:spPr>
          <p:txBody>
            <a:bodyPr rtlCol="0" anchor="ctr"/>
            <a:lstStyle/>
            <a:p>
              <a:pPr algn="ctr"/>
              <a:endParaRPr lang="en-US" sz="1400" dirty="0"/>
            </a:p>
          </p:txBody>
        </p:sp>
      </p:grpSp>
      <p:sp>
        <p:nvSpPr>
          <p:cNvPr id="184" name="Ellipse 315">
            <a:extLst>
              <a:ext uri="{FF2B5EF4-FFF2-40B4-BE49-F238E27FC236}">
                <a16:creationId xmlns:a16="http://schemas.microsoft.com/office/drawing/2014/main" id="{363D437C-B5A4-4EBC-885B-917474896B4A}"/>
              </a:ext>
            </a:extLst>
          </p:cNvPr>
          <p:cNvSpPr/>
          <p:nvPr/>
        </p:nvSpPr>
        <p:spPr bwMode="gray">
          <a:xfrm>
            <a:off x="7462396" y="3275343"/>
            <a:ext cx="284922" cy="284921"/>
          </a:xfrm>
          <a:prstGeom prst="ellipse">
            <a:avLst/>
          </a:prstGeom>
          <a:solidFill>
            <a:srgbClr val="D9D9D9"/>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107950" h="146050" prst="relaxedInset"/>
          </a:sp3d>
        </p:spPr>
        <p:txBody>
          <a:bodyPr rtlCol="0" anchor="ctr"/>
          <a:lstStyle/>
          <a:p>
            <a:pPr algn="ctr"/>
            <a:endParaRPr lang="en-US" dirty="0"/>
          </a:p>
        </p:txBody>
      </p:sp>
      <p:sp>
        <p:nvSpPr>
          <p:cNvPr id="185" name="Freeform 10">
            <a:extLst>
              <a:ext uri="{FF2B5EF4-FFF2-40B4-BE49-F238E27FC236}">
                <a16:creationId xmlns:a16="http://schemas.microsoft.com/office/drawing/2014/main" id="{D812FB69-AD75-4DCB-A0DC-64353B952D6C}"/>
              </a:ext>
            </a:extLst>
          </p:cNvPr>
          <p:cNvSpPr>
            <a:spLocks noChangeAspect="1"/>
          </p:cNvSpPr>
          <p:nvPr/>
        </p:nvSpPr>
        <p:spPr>
          <a:xfrm>
            <a:off x="1983475" y="123102"/>
            <a:ext cx="3737939" cy="272683"/>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flip="none" rotWithShape="1">
            <a:gsLst>
              <a:gs pos="0">
                <a:schemeClr val="accent3">
                  <a:lumMod val="0"/>
                  <a:lumOff val="100000"/>
                </a:schemeClr>
              </a:gs>
              <a:gs pos="35000">
                <a:schemeClr val="accent3">
                  <a:lumMod val="0"/>
                  <a:lumOff val="100000"/>
                </a:schemeClr>
              </a:gs>
              <a:gs pos="100000">
                <a:schemeClr val="bg1">
                  <a:lumMod val="50000"/>
                </a:schemeClr>
              </a:gs>
            </a:gsLst>
            <a:path path="circle">
              <a:fillToRect l="50000" t="-80000" r="50000" b="180000"/>
            </a:path>
            <a:tileRect/>
          </a:gradFill>
          <a:ln>
            <a:solidFill>
              <a:srgbClr val="44546B"/>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200" b="1" dirty="0">
                <a:solidFill>
                  <a:srgbClr val="E22CD5"/>
                </a:solidFill>
              </a:rPr>
              <a:t>TEQSPLUS EXPECTED GLOBAL GROWTH</a:t>
            </a:r>
          </a:p>
        </p:txBody>
      </p:sp>
    </p:spTree>
    <p:extLst>
      <p:ext uri="{BB962C8B-B14F-4D97-AF65-F5344CB8AC3E}">
        <p14:creationId xmlns:p14="http://schemas.microsoft.com/office/powerpoint/2010/main" val="1410337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
                                        <p:tgtEl>
                                          <p:spTgt spid="1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
                                        </p:tgtEl>
                                        <p:attrNameLst>
                                          <p:attrName>style.visibility</p:attrName>
                                        </p:attrNameLst>
                                      </p:cBhvr>
                                      <p:to>
                                        <p:strVal val="visible"/>
                                      </p:to>
                                    </p:set>
                                    <p:animEffect transition="in" filter="fade">
                                      <p:cBhvr>
                                        <p:cTn id="10" dur="500"/>
                                        <p:tgtEl>
                                          <p:spTgt spid="184"/>
                                        </p:tgtEl>
                                      </p:cBhvr>
                                    </p:animEffect>
                                  </p:childTnLst>
                                </p:cTn>
                              </p:par>
                              <p:par>
                                <p:cTn id="11" presetID="8" presetClass="emph" presetSubtype="0" accel="50000" decel="50000" fill="hold" nodeType="withEffect">
                                  <p:stCondLst>
                                    <p:cond delay="0"/>
                                  </p:stCondLst>
                                  <p:childTnLst>
                                    <p:animRot by="14940000">
                                      <p:cBhvr>
                                        <p:cTn id="12" dur="2000" fill="hold"/>
                                        <p:tgtEl>
                                          <p:spTgt spid="181"/>
                                        </p:tgtEl>
                                        <p:attrNameLst>
                                          <p:attrName>r</p:attrName>
                                        </p:attrNameLst>
                                      </p:cBhvr>
                                    </p:animRot>
                                  </p:childTnLst>
                                </p:cTn>
                              </p:par>
                              <p:par>
                                <p:cTn id="13" presetID="8" presetClass="emph" presetSubtype="0" accel="50000" decel="50000" fill="hold" nodeType="withEffect">
                                  <p:stCondLst>
                                    <p:cond delay="700"/>
                                  </p:stCondLst>
                                  <p:childTnLst>
                                    <p:animRot by="-1500000">
                                      <p:cBhvr>
                                        <p:cTn id="14" dur="400" fill="hold"/>
                                        <p:tgtEl>
                                          <p:spTgt spid="181"/>
                                        </p:tgtEl>
                                        <p:attrNameLst>
                                          <p:attrName>r</p:attrName>
                                        </p:attrNameLst>
                                      </p:cBhvr>
                                    </p:animRot>
                                  </p:childTnLst>
                                </p:cTn>
                              </p:par>
                              <p:par>
                                <p:cTn id="15" presetID="8" presetClass="emph" presetSubtype="0" repeatCount="indefinite" accel="50000" decel="50000" autoRev="1" fill="hold" nodeType="withEffect">
                                  <p:stCondLst>
                                    <p:cond delay="1100"/>
                                  </p:stCondLst>
                                  <p:childTnLst>
                                    <p:animRot by="2100000">
                                      <p:cBhvr>
                                        <p:cTn id="16" dur="1000" fill="hold"/>
                                        <p:tgtEl>
                                          <p:spTgt spid="181"/>
                                        </p:tgtEl>
                                        <p:attrNameLst>
                                          <p:attrName>r</p:attrName>
                                        </p:attrNameLst>
                                      </p:cBhvr>
                                    </p:animRot>
                                  </p:childTnLst>
                                </p:cTn>
                              </p:par>
                            </p:childTnLst>
                          </p:cTn>
                        </p:par>
                        <p:par>
                          <p:cTn id="17" fill="hold">
                            <p:stCondLst>
                              <p:cond delay="3100"/>
                            </p:stCondLst>
                            <p:childTnLst>
                              <p:par>
                                <p:cTn id="18" presetID="2" presetClass="entr" presetSubtype="1" fill="hold" grpId="0" nodeType="afterEffect">
                                  <p:stCondLst>
                                    <p:cond delay="0"/>
                                  </p:stCondLst>
                                  <p:childTnLst>
                                    <p:set>
                                      <p:cBhvr>
                                        <p:cTn id="19" dur="1" fill="hold">
                                          <p:stCondLst>
                                            <p:cond delay="0"/>
                                          </p:stCondLst>
                                        </p:cTn>
                                        <p:tgtEl>
                                          <p:spTgt spid="185"/>
                                        </p:tgtEl>
                                        <p:attrNameLst>
                                          <p:attrName>style.visibility</p:attrName>
                                        </p:attrNameLst>
                                      </p:cBhvr>
                                      <p:to>
                                        <p:strVal val="visible"/>
                                      </p:to>
                                    </p:set>
                                    <p:anim calcmode="lin" valueType="num">
                                      <p:cBhvr additive="base">
                                        <p:cTn id="20" dur="500" fill="hold"/>
                                        <p:tgtEl>
                                          <p:spTgt spid="185"/>
                                        </p:tgtEl>
                                        <p:attrNameLst>
                                          <p:attrName>ppt_x</p:attrName>
                                        </p:attrNameLst>
                                      </p:cBhvr>
                                      <p:tavLst>
                                        <p:tav tm="0">
                                          <p:val>
                                            <p:strVal val="#ppt_x"/>
                                          </p:val>
                                        </p:tav>
                                        <p:tav tm="100000">
                                          <p:val>
                                            <p:strVal val="#ppt_x"/>
                                          </p:val>
                                        </p:tav>
                                      </p:tavLst>
                                    </p:anim>
                                    <p:anim calcmode="lin" valueType="num">
                                      <p:cBhvr additive="base">
                                        <p:cTn id="21" dur="500" fill="hold"/>
                                        <p:tgtEl>
                                          <p:spTgt spid="18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18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0C516A-6B63-4E77-A4DE-A53A36191EF3}"/>
              </a:ext>
            </a:extLst>
          </p:cNvPr>
          <p:cNvGrpSpPr/>
          <p:nvPr/>
        </p:nvGrpSpPr>
        <p:grpSpPr>
          <a:xfrm>
            <a:off x="0" y="6384878"/>
            <a:ext cx="390812" cy="500972"/>
            <a:chOff x="0" y="6384878"/>
            <a:chExt cx="390812" cy="500972"/>
          </a:xfrm>
        </p:grpSpPr>
        <p:sp>
          <p:nvSpPr>
            <p:cNvPr id="96" name="Rektangel 13">
              <a:extLst>
                <a:ext uri="{FF2B5EF4-FFF2-40B4-BE49-F238E27FC236}">
                  <a16:creationId xmlns:a16="http://schemas.microsoft.com/office/drawing/2014/main" id="{92ADDB34-BCD9-45E6-BD44-9C4CC2ABE0A6}"/>
                </a:ext>
              </a:extLst>
            </p:cNvPr>
            <p:cNvSpPr>
              <a:spLocks noChangeArrowheads="1"/>
            </p:cNvSpPr>
            <p:nvPr/>
          </p:nvSpPr>
          <p:spPr bwMode="auto">
            <a:xfrm>
              <a:off x="1" y="6384878"/>
              <a:ext cx="390811" cy="275873"/>
            </a:xfrm>
            <a:prstGeom prst="rect">
              <a:avLst/>
            </a:prstGeom>
            <a:gradFill flip="none" rotWithShape="1">
              <a:gsLst>
                <a:gs pos="0">
                  <a:schemeClr val="bg1">
                    <a:lumMod val="85000"/>
                  </a:schemeClr>
                </a:gs>
                <a:gs pos="100000">
                  <a:schemeClr val="bg1">
                    <a:lumMod val="95000"/>
                  </a:schemeClr>
                </a:gs>
              </a:gsLst>
              <a:lin ang="0" scaled="0"/>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dirty="0">
                  <a:solidFill>
                    <a:schemeClr val="tx2"/>
                  </a:solidFill>
                  <a:latin typeface="+mn-lt"/>
                  <a:ea typeface="+mn-ea"/>
                  <a:cs typeface="+mn-cs"/>
                </a:rPr>
                <a:t>12</a:t>
              </a:r>
              <a:endParaRPr lang="nb-NO" dirty="0">
                <a:solidFill>
                  <a:schemeClr val="tx2"/>
                </a:solidFill>
                <a:latin typeface="+mn-lt"/>
                <a:ea typeface="+mn-ea"/>
                <a:cs typeface="+mn-cs"/>
              </a:endParaRPr>
            </a:p>
          </p:txBody>
        </p:sp>
        <p:sp>
          <p:nvSpPr>
            <p:cNvPr id="97" name="Rektangel 13">
              <a:extLst>
                <a:ext uri="{FF2B5EF4-FFF2-40B4-BE49-F238E27FC236}">
                  <a16:creationId xmlns:a16="http://schemas.microsoft.com/office/drawing/2014/main" id="{77FAAC52-6E2C-45D9-B123-17080CD8B69F}"/>
                </a:ext>
              </a:extLst>
            </p:cNvPr>
            <p:cNvSpPr>
              <a:spLocks noChangeArrowheads="1"/>
            </p:cNvSpPr>
            <p:nvPr/>
          </p:nvSpPr>
          <p:spPr bwMode="auto">
            <a:xfrm>
              <a:off x="0" y="6660751"/>
              <a:ext cx="390812" cy="225099"/>
            </a:xfrm>
            <a:prstGeom prst="rect">
              <a:avLst/>
            </a:prstGeom>
            <a:gradFill flip="none" rotWithShape="1">
              <a:gsLst>
                <a:gs pos="0">
                  <a:schemeClr val="tx2">
                    <a:lumMod val="75000"/>
                  </a:schemeClr>
                </a:gs>
                <a:gs pos="100000">
                  <a:schemeClr val="accent1">
                    <a:lumMod val="75000"/>
                  </a:schemeClr>
                </a:gs>
              </a:gsLst>
              <a:lin ang="0" scaled="0"/>
              <a:tileRect/>
            </a:gra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grpSp>
      <p:sp>
        <p:nvSpPr>
          <p:cNvPr id="18" name="Rectangle 17">
            <a:extLst>
              <a:ext uri="{FF2B5EF4-FFF2-40B4-BE49-F238E27FC236}">
                <a16:creationId xmlns:a16="http://schemas.microsoft.com/office/drawing/2014/main" id="{71897E3D-0635-42F9-9681-7F4727B2386D}"/>
              </a:ext>
            </a:extLst>
          </p:cNvPr>
          <p:cNvSpPr/>
          <p:nvPr/>
        </p:nvSpPr>
        <p:spPr>
          <a:xfrm>
            <a:off x="5397952" y="3329500"/>
            <a:ext cx="3375000" cy="1873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3" name="Chart 2">
            <a:extLst>
              <a:ext uri="{FF2B5EF4-FFF2-40B4-BE49-F238E27FC236}">
                <a16:creationId xmlns:a16="http://schemas.microsoft.com/office/drawing/2014/main" id="{676902F1-DF45-4FEA-96C7-FE5544115F64}"/>
              </a:ext>
            </a:extLst>
          </p:cNvPr>
          <p:cNvGraphicFramePr>
            <a:graphicFrameLocks noGrp="1"/>
          </p:cNvGraphicFramePr>
          <p:nvPr>
            <p:extLst>
              <p:ext uri="{D42A27DB-BD31-4B8C-83A1-F6EECF244321}">
                <p14:modId xmlns:p14="http://schemas.microsoft.com/office/powerpoint/2010/main" val="939243074"/>
              </p:ext>
            </p:extLst>
          </p:nvPr>
        </p:nvGraphicFramePr>
        <p:xfrm>
          <a:off x="309350" y="473122"/>
          <a:ext cx="8193206" cy="5982269"/>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a:extLst>
              <a:ext uri="{FF2B5EF4-FFF2-40B4-BE49-F238E27FC236}">
                <a16:creationId xmlns:a16="http://schemas.microsoft.com/office/drawing/2014/main" id="{38CBC324-A135-4921-B76F-5CB9D2CCBFD7}"/>
              </a:ext>
            </a:extLst>
          </p:cNvPr>
          <p:cNvSpPr/>
          <p:nvPr/>
        </p:nvSpPr>
        <p:spPr>
          <a:xfrm>
            <a:off x="1724167" y="996287"/>
            <a:ext cx="2374712" cy="238835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1">
                    <a:lumMod val="75000"/>
                  </a:schemeClr>
                </a:solidFill>
              </a:rPr>
              <a:t>$ 1.50 Million fund raising</a:t>
            </a:r>
          </a:p>
          <a:p>
            <a:pPr algn="ctr"/>
            <a:r>
              <a:rPr lang="en-US" sz="1100" b="1" dirty="0">
                <a:solidFill>
                  <a:schemeClr val="accent1">
                    <a:lumMod val="75000"/>
                  </a:schemeClr>
                </a:solidFill>
              </a:rPr>
              <a:t>(Marketing and Phase 2 business expansion)</a:t>
            </a:r>
          </a:p>
        </p:txBody>
      </p:sp>
    </p:spTree>
    <p:extLst>
      <p:ext uri="{BB962C8B-B14F-4D97-AF65-F5344CB8AC3E}">
        <p14:creationId xmlns:p14="http://schemas.microsoft.com/office/powerpoint/2010/main" val="28679528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738612" y="4242852"/>
            <a:ext cx="3666774" cy="861774"/>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0"/>
            <a:r>
              <a:rPr lang="en-US" sz="5000" b="1" dirty="0">
                <a:ln/>
                <a:solidFill>
                  <a:schemeClr val="tx2"/>
                </a:solidFill>
                <a:latin typeface="Corbel" pitchFamily="34" charset="0"/>
              </a:rPr>
              <a:t>THANK YOU</a:t>
            </a:r>
            <a:endParaRPr lang="en-US" sz="5000" b="1" kern="1200" dirty="0">
              <a:ln/>
              <a:solidFill>
                <a:schemeClr val="tx2"/>
              </a:solidFill>
              <a:latin typeface="Corbel" pitchFamily="34" charset="0"/>
            </a:endParaRPr>
          </a:p>
        </p:txBody>
      </p:sp>
      <p:sp>
        <p:nvSpPr>
          <p:cNvPr id="6" name="TextBox 5"/>
          <p:cNvSpPr txBox="1"/>
          <p:nvPr/>
        </p:nvSpPr>
        <p:spPr>
          <a:xfrm>
            <a:off x="258099" y="3427863"/>
            <a:ext cx="8627165" cy="769441"/>
          </a:xfrm>
          <a:prstGeom prst="rect">
            <a:avLst/>
          </a:prstGeom>
          <a:noFill/>
        </p:spPr>
        <p:txBody>
          <a:bodyPr wrap="square" rtlCol="0">
            <a:spAutoFit/>
          </a:bodyPr>
          <a:lstStyle/>
          <a:p>
            <a:r>
              <a:rPr lang="en-US" sz="4400" dirty="0">
                <a:solidFill>
                  <a:schemeClr val="tx2"/>
                </a:solidFill>
                <a:latin typeface="Arial Black" pitchFamily="34" charset="0"/>
              </a:rPr>
              <a:t>••••••••••••••••••••••••••••••</a:t>
            </a:r>
          </a:p>
        </p:txBody>
      </p:sp>
      <p:sp>
        <p:nvSpPr>
          <p:cNvPr id="7" name="TextBox 6">
            <a:extLst>
              <a:ext uri="{FF2B5EF4-FFF2-40B4-BE49-F238E27FC236}">
                <a16:creationId xmlns:a16="http://schemas.microsoft.com/office/drawing/2014/main" id="{98056D1A-5B63-4FB4-9EEC-0A794F6AE2A4}"/>
              </a:ext>
            </a:extLst>
          </p:cNvPr>
          <p:cNvSpPr txBox="1"/>
          <p:nvPr/>
        </p:nvSpPr>
        <p:spPr>
          <a:xfrm>
            <a:off x="204144" y="2782851"/>
            <a:ext cx="8626529" cy="861774"/>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0"/>
            <a:r>
              <a:rPr lang="en-US" sz="5000" b="1" dirty="0">
                <a:ln/>
                <a:solidFill>
                  <a:schemeClr val="tx2"/>
                </a:solidFill>
                <a:latin typeface="Corbel" pitchFamily="34" charset="0"/>
              </a:rPr>
              <a:t>Please visit www.realteqs.com</a:t>
            </a:r>
            <a:endParaRPr lang="en-US" sz="5000" b="1" kern="1200" dirty="0">
              <a:ln/>
              <a:solidFill>
                <a:schemeClr val="tx2"/>
              </a:solidFill>
              <a:latin typeface="Corbel" pitchFamily="34" charset="0"/>
            </a:endParaRPr>
          </a:p>
        </p:txBody>
      </p:sp>
      <p:sp>
        <p:nvSpPr>
          <p:cNvPr id="2" name="Rectangle 1">
            <a:extLst>
              <a:ext uri="{FF2B5EF4-FFF2-40B4-BE49-F238E27FC236}">
                <a16:creationId xmlns:a16="http://schemas.microsoft.com/office/drawing/2014/main" id="{E5223B64-AE0E-4B40-94F6-7971964CD88C}"/>
              </a:ext>
            </a:extLst>
          </p:cNvPr>
          <p:cNvSpPr/>
          <p:nvPr/>
        </p:nvSpPr>
        <p:spPr>
          <a:xfrm>
            <a:off x="2499818" y="595953"/>
            <a:ext cx="5390863" cy="16877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200" dirty="0">
                <a:solidFill>
                  <a:schemeClr val="tx1"/>
                </a:solidFill>
              </a:rPr>
              <a:t>Having more than 28 years of the middle east and international construction and real estate experience, closely watched various technological advancements in various industries, I believe that most of the companies in the construction and real estate industries did not explore available innovative ideas and advancement yet. This business pitch gives little insights into coordinating and bringing all such innovative ideas under one common platform for better business efficacy.</a:t>
            </a:r>
          </a:p>
        </p:txBody>
      </p:sp>
      <p:pic>
        <p:nvPicPr>
          <p:cNvPr id="3" name="Picture 2">
            <a:extLst>
              <a:ext uri="{FF2B5EF4-FFF2-40B4-BE49-F238E27FC236}">
                <a16:creationId xmlns:a16="http://schemas.microsoft.com/office/drawing/2014/main" id="{1CADD66F-7D7E-4ECC-9C95-33C2F2E1B26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91907" y="720567"/>
            <a:ext cx="1307911" cy="1331311"/>
          </a:xfrm>
          <a:prstGeom prst="rect">
            <a:avLst/>
          </a:prstGeom>
          <a:noFill/>
          <a:ln>
            <a:solidFill>
              <a:schemeClr val="tx1"/>
            </a:solidFill>
          </a:ln>
        </p:spPr>
      </p:pic>
    </p:spTree>
    <p:extLst>
      <p:ext uri="{BB962C8B-B14F-4D97-AF65-F5344CB8AC3E}">
        <p14:creationId xmlns:p14="http://schemas.microsoft.com/office/powerpoint/2010/main" val="5174046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type="lt">
                                    <p:tmPct val="6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2560"/>
                            </p:stCondLst>
                            <p:childTnLst>
                              <p:par>
                                <p:cTn id="14" presetID="10" presetClass="exit" presetSubtype="0" fill="hold" grpId="1" nodeType="afterEffect">
                                  <p:stCondLst>
                                    <p:cond delay="0"/>
                                  </p:stCondLst>
                                  <p:iterate type="lt">
                                    <p:tmPct val="10000"/>
                                  </p:iterate>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4510"/>
                            </p:stCondLst>
                            <p:childTnLst>
                              <p:par>
                                <p:cTn id="18" presetID="2" presetClass="entr" presetSubtype="8" fill="hold" grpId="0" nodeType="afterEffect">
                                  <p:stCondLst>
                                    <p:cond delay="0"/>
                                  </p:stCondLst>
                                  <p:iterate type="lt">
                                    <p:tmPct val="6000"/>
                                  </p:iterate>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0-#ppt_w/2"/>
                                          </p:val>
                                        </p:tav>
                                        <p:tav tm="100000">
                                          <p:val>
                                            <p:strVal val="#ppt_x"/>
                                          </p:val>
                                        </p:tav>
                                      </p:tavLst>
                                    </p:anim>
                                    <p:anim calcmode="lin" valueType="num">
                                      <p:cBhvr additive="base">
                                        <p:cTn id="21"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ktangel 13">
            <a:extLst>
              <a:ext uri="{FF2B5EF4-FFF2-40B4-BE49-F238E27FC236}">
                <a16:creationId xmlns:a16="http://schemas.microsoft.com/office/drawing/2014/main" id="{92ADDB34-BCD9-45E6-BD44-9C4CC2ABE0A6}"/>
              </a:ext>
            </a:extLst>
          </p:cNvPr>
          <p:cNvSpPr>
            <a:spLocks noChangeArrowheads="1"/>
          </p:cNvSpPr>
          <p:nvPr/>
        </p:nvSpPr>
        <p:spPr bwMode="auto">
          <a:xfrm>
            <a:off x="1" y="6366201"/>
            <a:ext cx="393192" cy="266700"/>
          </a:xfrm>
          <a:prstGeom prst="rect">
            <a:avLst/>
          </a:prstGeom>
          <a:gradFill flip="none" rotWithShape="1">
            <a:gsLst>
              <a:gs pos="0">
                <a:schemeClr val="bg1">
                  <a:lumMod val="85000"/>
                </a:schemeClr>
              </a:gs>
              <a:gs pos="100000">
                <a:schemeClr val="bg1">
                  <a:lumMod val="95000"/>
                </a:schemeClr>
              </a:gs>
            </a:gsLst>
            <a:lin ang="0" scaled="0"/>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chemeClr val="tx2"/>
                </a:solidFill>
              </a:rPr>
              <a:t>1</a:t>
            </a:r>
            <a:endParaRPr lang="nb-NO" dirty="0">
              <a:solidFill>
                <a:schemeClr val="tx2"/>
              </a:solidFill>
              <a:latin typeface="+mn-lt"/>
              <a:ea typeface="+mn-ea"/>
              <a:cs typeface="+mn-cs"/>
            </a:endParaRPr>
          </a:p>
        </p:txBody>
      </p:sp>
      <p:sp>
        <p:nvSpPr>
          <p:cNvPr id="97" name="Rektangel 13">
            <a:extLst>
              <a:ext uri="{FF2B5EF4-FFF2-40B4-BE49-F238E27FC236}">
                <a16:creationId xmlns:a16="http://schemas.microsoft.com/office/drawing/2014/main" id="{77FAAC52-6E2C-45D9-B123-17080CD8B69F}"/>
              </a:ext>
            </a:extLst>
          </p:cNvPr>
          <p:cNvSpPr>
            <a:spLocks noChangeArrowheads="1"/>
          </p:cNvSpPr>
          <p:nvPr/>
        </p:nvSpPr>
        <p:spPr bwMode="auto">
          <a:xfrm>
            <a:off x="0" y="6632901"/>
            <a:ext cx="390812" cy="225099"/>
          </a:xfrm>
          <a:prstGeom prst="rect">
            <a:avLst/>
          </a:prstGeom>
          <a:gradFill flip="none" rotWithShape="1">
            <a:gsLst>
              <a:gs pos="0">
                <a:schemeClr val="tx2">
                  <a:lumMod val="75000"/>
                </a:schemeClr>
              </a:gs>
              <a:gs pos="100000">
                <a:schemeClr val="accent1">
                  <a:lumMod val="75000"/>
                </a:schemeClr>
              </a:gs>
            </a:gsLst>
            <a:lin ang="0" scaled="0"/>
            <a:tileRect/>
          </a:gra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4" name="Title 1">
            <a:extLst>
              <a:ext uri="{FF2B5EF4-FFF2-40B4-BE49-F238E27FC236}">
                <a16:creationId xmlns:a16="http://schemas.microsoft.com/office/drawing/2014/main" id="{0A2B5119-DFEA-4D15-AF47-B2852340191B}"/>
              </a:ext>
            </a:extLst>
          </p:cNvPr>
          <p:cNvSpPr>
            <a:spLocks noGrp="1"/>
          </p:cNvSpPr>
          <p:nvPr>
            <p:ph type="title"/>
          </p:nvPr>
        </p:nvSpPr>
        <p:spPr>
          <a:xfrm>
            <a:off x="457200" y="274638"/>
            <a:ext cx="8229600" cy="1143000"/>
          </a:xfrm>
        </p:spPr>
        <p:txBody>
          <a:bodyPr vert="horz" lIns="91440" tIns="45720" rIns="91440" bIns="45720" rtlCol="0" anchor="ctr">
            <a:normAutofit/>
          </a:bodyPr>
          <a:lstStyle/>
          <a:p>
            <a:pPr>
              <a:lnSpc>
                <a:spcPct val="90000"/>
              </a:lnSpc>
            </a:pPr>
            <a:r>
              <a:rPr lang="en-US" sz="3700" b="1" kern="1200" dirty="0">
                <a:latin typeface="+mj-lt"/>
                <a:ea typeface="+mj-ea"/>
                <a:cs typeface="+mj-cs"/>
              </a:rPr>
              <a:t>PROBLEM STATEMENT</a:t>
            </a:r>
          </a:p>
        </p:txBody>
      </p:sp>
      <p:sp>
        <p:nvSpPr>
          <p:cNvPr id="15" name="Rectangle 14">
            <a:extLst>
              <a:ext uri="{FF2B5EF4-FFF2-40B4-BE49-F238E27FC236}">
                <a16:creationId xmlns:a16="http://schemas.microsoft.com/office/drawing/2014/main" id="{09204526-E809-45DE-8525-F0214F433FD5}"/>
              </a:ext>
            </a:extLst>
          </p:cNvPr>
          <p:cNvSpPr/>
          <p:nvPr/>
        </p:nvSpPr>
        <p:spPr>
          <a:xfrm>
            <a:off x="457200" y="1600200"/>
            <a:ext cx="4038600" cy="4525963"/>
          </a:xfrm>
          <a:prstGeom prst="rect">
            <a:avLst/>
          </a:prstGeom>
        </p:spPr>
        <p:txBody>
          <a:bodyPr vert="horz" lIns="91440" tIns="45720" rIns="91440" bIns="45720" rtlCol="0">
            <a:normAutofit lnSpcReduction="10000"/>
          </a:bodyPr>
          <a:lstStyle/>
          <a:p>
            <a:pPr marL="257175" indent="-171450" algn="just">
              <a:lnSpc>
                <a:spcPct val="90000"/>
              </a:lnSpc>
              <a:spcBef>
                <a:spcPct val="20000"/>
              </a:spcBef>
              <a:spcAft>
                <a:spcPts val="450"/>
              </a:spcAft>
              <a:buFont typeface="Arial"/>
              <a:buChar char="•"/>
            </a:pPr>
            <a:r>
              <a:rPr lang="en-US" sz="1200" dirty="0">
                <a:solidFill>
                  <a:prstClr val="black"/>
                </a:solidFill>
                <a:latin typeface="Gill Sans MT" panose="020B0502020104020203" pitchFamily="34" charset="0"/>
              </a:rPr>
              <a:t>COVID 19 Pandemic has created a difficult financial situation with uncertain market challenges and disruptions on business. As the construction and real estate sectors heavily depend on resources, it is time to think of an innovative way to adopt new ideas, initiatives, and technological advancement to optimize revenue.</a:t>
            </a:r>
          </a:p>
          <a:p>
            <a:pPr marL="257175" indent="-171450" algn="just">
              <a:lnSpc>
                <a:spcPct val="90000"/>
              </a:lnSpc>
              <a:spcBef>
                <a:spcPct val="20000"/>
              </a:spcBef>
              <a:spcAft>
                <a:spcPts val="450"/>
              </a:spcAft>
              <a:buFont typeface="Arial"/>
              <a:buChar char="•"/>
            </a:pPr>
            <a:r>
              <a:rPr lang="en-US" sz="1200" dirty="0">
                <a:solidFill>
                  <a:prstClr val="black"/>
                </a:solidFill>
                <a:latin typeface="Gill Sans MT" panose="020B0502020104020203" pitchFamily="34" charset="0"/>
              </a:rPr>
              <a:t>Technology is another factor that keeps changing. It is time to capture such changes as it gives numerous opportunities to save costs, optimize business, and profitability.  Most of the firms lack such technological advancement and benefits. There is no common platform readily available to serve all such services; available platforms serve limited services. </a:t>
            </a:r>
          </a:p>
          <a:p>
            <a:pPr marL="257175" indent="-171450" algn="just">
              <a:lnSpc>
                <a:spcPct val="90000"/>
              </a:lnSpc>
              <a:spcBef>
                <a:spcPct val="20000"/>
              </a:spcBef>
              <a:spcAft>
                <a:spcPts val="450"/>
              </a:spcAft>
              <a:buFont typeface="Arial"/>
              <a:buChar char="•"/>
            </a:pPr>
            <a:r>
              <a:rPr lang="en-US" sz="1200" dirty="0">
                <a:solidFill>
                  <a:prstClr val="black"/>
                </a:solidFill>
                <a:latin typeface="Gill Sans MT" panose="020B0502020104020203" pitchFamily="34" charset="0"/>
              </a:rPr>
              <a:t>With the help of advanced technology, it is possible to predict various future trends that can align the business effectively. However, such technological advancement is not utilized or not reachable to most real estate and construction companies. The role of artificial intelligence, data-driven market, and machine learning, algorithms are the essential tool to drive business into a success.</a:t>
            </a:r>
          </a:p>
          <a:p>
            <a:pPr marL="257175" indent="-171450" algn="just">
              <a:lnSpc>
                <a:spcPct val="90000"/>
              </a:lnSpc>
              <a:spcBef>
                <a:spcPct val="20000"/>
              </a:spcBef>
              <a:spcAft>
                <a:spcPts val="450"/>
              </a:spcAft>
              <a:buFont typeface="Arial"/>
              <a:buChar char="•"/>
            </a:pPr>
            <a:r>
              <a:rPr lang="en-US" sz="1200" dirty="0">
                <a:solidFill>
                  <a:prstClr val="black"/>
                </a:solidFill>
                <a:latin typeface="Gill Sans MT" panose="020B0502020104020203" pitchFamily="34" charset="0"/>
              </a:rPr>
              <a:t>The platform connects worldwide supplier and service providers so that the construction and real estate sectors can utilize the best quality and cost-effective products. In contrast, the traditional supply chain may not give such opportunities.</a:t>
            </a:r>
            <a:endParaRPr lang="en-US" sz="1200" dirty="0"/>
          </a:p>
          <a:p>
            <a:pPr marL="42863">
              <a:lnSpc>
                <a:spcPct val="90000"/>
              </a:lnSpc>
              <a:spcBef>
                <a:spcPct val="20000"/>
              </a:spcBef>
              <a:spcAft>
                <a:spcPts val="450"/>
              </a:spcAft>
            </a:pPr>
            <a:endParaRPr lang="en-US" sz="1100" dirty="0"/>
          </a:p>
          <a:p>
            <a:pPr marL="214313" indent="-171450">
              <a:lnSpc>
                <a:spcPct val="90000"/>
              </a:lnSpc>
              <a:spcBef>
                <a:spcPct val="20000"/>
              </a:spcBef>
              <a:spcAft>
                <a:spcPts val="450"/>
              </a:spcAft>
              <a:buFont typeface="Arial"/>
              <a:buChar char="•"/>
            </a:pPr>
            <a:endParaRPr lang="en-US" sz="1100" dirty="0"/>
          </a:p>
          <a:p>
            <a:pPr marL="214313" indent="-171450">
              <a:lnSpc>
                <a:spcPct val="90000"/>
              </a:lnSpc>
              <a:spcBef>
                <a:spcPct val="20000"/>
              </a:spcBef>
              <a:spcAft>
                <a:spcPts val="450"/>
              </a:spcAft>
              <a:buFont typeface="Arial"/>
              <a:buChar char="•"/>
            </a:pPr>
            <a:endParaRPr lang="en-US" sz="1100" dirty="0"/>
          </a:p>
          <a:p>
            <a:pPr marL="214313" indent="-171450">
              <a:lnSpc>
                <a:spcPct val="90000"/>
              </a:lnSpc>
              <a:spcBef>
                <a:spcPct val="20000"/>
              </a:spcBef>
              <a:spcAft>
                <a:spcPts val="450"/>
              </a:spcAft>
              <a:buFont typeface="Arial"/>
              <a:buChar char="•"/>
            </a:pPr>
            <a:endParaRPr lang="en-US" sz="1100" dirty="0"/>
          </a:p>
        </p:txBody>
      </p:sp>
      <p:pic>
        <p:nvPicPr>
          <p:cNvPr id="16" name="Picture 15" descr="Skyscrapers against sunset">
            <a:extLst>
              <a:ext uri="{FF2B5EF4-FFF2-40B4-BE49-F238E27FC236}">
                <a16:creationId xmlns:a16="http://schemas.microsoft.com/office/drawing/2014/main" id="{6A9C62E3-247E-4362-868F-70A64C2E2D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648200" y="1600200"/>
            <a:ext cx="4038600" cy="4525963"/>
          </a:xfrm>
          <a:prstGeom prst="rect">
            <a:avLst/>
          </a:prstGeom>
          <a:noFill/>
        </p:spPr>
      </p:pic>
    </p:spTree>
    <p:extLst>
      <p:ext uri="{BB962C8B-B14F-4D97-AF65-F5344CB8AC3E}">
        <p14:creationId xmlns:p14="http://schemas.microsoft.com/office/powerpoint/2010/main" val="32066447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ktangel 13">
            <a:extLst>
              <a:ext uri="{FF2B5EF4-FFF2-40B4-BE49-F238E27FC236}">
                <a16:creationId xmlns:a16="http://schemas.microsoft.com/office/drawing/2014/main" id="{92ADDB34-BCD9-45E6-BD44-9C4CC2ABE0A6}"/>
              </a:ext>
            </a:extLst>
          </p:cNvPr>
          <p:cNvSpPr>
            <a:spLocks noChangeArrowheads="1"/>
          </p:cNvSpPr>
          <p:nvPr/>
        </p:nvSpPr>
        <p:spPr bwMode="auto">
          <a:xfrm>
            <a:off x="1" y="6366201"/>
            <a:ext cx="393192" cy="266700"/>
          </a:xfrm>
          <a:prstGeom prst="rect">
            <a:avLst/>
          </a:prstGeom>
          <a:gradFill flip="none" rotWithShape="1">
            <a:gsLst>
              <a:gs pos="0">
                <a:schemeClr val="bg1">
                  <a:lumMod val="85000"/>
                </a:schemeClr>
              </a:gs>
              <a:gs pos="100000">
                <a:schemeClr val="bg1">
                  <a:lumMod val="95000"/>
                </a:schemeClr>
              </a:gs>
            </a:gsLst>
            <a:lin ang="0" scaled="0"/>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chemeClr val="tx2"/>
                </a:solidFill>
                <a:latin typeface="+mn-lt"/>
                <a:ea typeface="+mn-ea"/>
                <a:cs typeface="+mn-cs"/>
              </a:rPr>
              <a:t>2</a:t>
            </a:r>
          </a:p>
        </p:txBody>
      </p:sp>
      <p:sp>
        <p:nvSpPr>
          <p:cNvPr id="97" name="Rektangel 13">
            <a:extLst>
              <a:ext uri="{FF2B5EF4-FFF2-40B4-BE49-F238E27FC236}">
                <a16:creationId xmlns:a16="http://schemas.microsoft.com/office/drawing/2014/main" id="{77FAAC52-6E2C-45D9-B123-17080CD8B69F}"/>
              </a:ext>
            </a:extLst>
          </p:cNvPr>
          <p:cNvSpPr>
            <a:spLocks noChangeArrowheads="1"/>
          </p:cNvSpPr>
          <p:nvPr/>
        </p:nvSpPr>
        <p:spPr bwMode="auto">
          <a:xfrm>
            <a:off x="0" y="6632901"/>
            <a:ext cx="390812" cy="225099"/>
          </a:xfrm>
          <a:prstGeom prst="rect">
            <a:avLst/>
          </a:prstGeom>
          <a:gradFill flip="none" rotWithShape="1">
            <a:gsLst>
              <a:gs pos="0">
                <a:schemeClr val="tx2">
                  <a:lumMod val="75000"/>
                </a:schemeClr>
              </a:gs>
              <a:gs pos="100000">
                <a:schemeClr val="accent1">
                  <a:lumMod val="75000"/>
                </a:schemeClr>
              </a:gs>
            </a:gsLst>
            <a:lin ang="0" scaled="0"/>
            <a:tileRect/>
          </a:gra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grpSp>
        <p:nvGrpSpPr>
          <p:cNvPr id="21" name="Group 20">
            <a:extLst>
              <a:ext uri="{FF2B5EF4-FFF2-40B4-BE49-F238E27FC236}">
                <a16:creationId xmlns:a16="http://schemas.microsoft.com/office/drawing/2014/main" id="{0657F2A1-2FB8-4292-AFD6-EAA25E1CC24E}"/>
              </a:ext>
            </a:extLst>
          </p:cNvPr>
          <p:cNvGrpSpPr/>
          <p:nvPr/>
        </p:nvGrpSpPr>
        <p:grpSpPr>
          <a:xfrm>
            <a:off x="-603855" y="969"/>
            <a:ext cx="5467007" cy="6365232"/>
            <a:chOff x="-603855" y="185143"/>
            <a:chExt cx="5467007" cy="6443924"/>
          </a:xfrm>
        </p:grpSpPr>
        <p:grpSp>
          <p:nvGrpSpPr>
            <p:cNvPr id="22" name="Group 21">
              <a:extLst>
                <a:ext uri="{FF2B5EF4-FFF2-40B4-BE49-F238E27FC236}">
                  <a16:creationId xmlns:a16="http://schemas.microsoft.com/office/drawing/2014/main" id="{42FE985F-B775-45E2-821B-4959B9CB4E33}"/>
                </a:ext>
              </a:extLst>
            </p:cNvPr>
            <p:cNvGrpSpPr/>
            <p:nvPr/>
          </p:nvGrpSpPr>
          <p:grpSpPr>
            <a:xfrm>
              <a:off x="-603855" y="185143"/>
              <a:ext cx="5467007" cy="6443924"/>
              <a:chOff x="-603855" y="185143"/>
              <a:chExt cx="5467007" cy="6443924"/>
            </a:xfrm>
          </p:grpSpPr>
          <p:grpSp>
            <p:nvGrpSpPr>
              <p:cNvPr id="24" name="Gruppe 11">
                <a:extLst>
                  <a:ext uri="{FF2B5EF4-FFF2-40B4-BE49-F238E27FC236}">
                    <a16:creationId xmlns:a16="http://schemas.microsoft.com/office/drawing/2014/main" id="{0B80B91C-6215-41A3-81F2-5530AEE7F12A}"/>
                  </a:ext>
                </a:extLst>
              </p:cNvPr>
              <p:cNvGrpSpPr/>
              <p:nvPr/>
            </p:nvGrpSpPr>
            <p:grpSpPr>
              <a:xfrm>
                <a:off x="246330" y="185143"/>
                <a:ext cx="4616822" cy="6443924"/>
                <a:chOff x="3328213" y="876280"/>
                <a:chExt cx="2676591" cy="7997741"/>
              </a:xfrm>
              <a:effectLst>
                <a:outerShdw blurRad="50800" dist="38100" dir="2700000" algn="tl" rotWithShape="0">
                  <a:prstClr val="black">
                    <a:alpha val="40000"/>
                  </a:prstClr>
                </a:outerShdw>
              </a:effectLst>
            </p:grpSpPr>
            <p:sp>
              <p:nvSpPr>
                <p:cNvPr id="26" name="Rektangel 25">
                  <a:extLst>
                    <a:ext uri="{FF2B5EF4-FFF2-40B4-BE49-F238E27FC236}">
                      <a16:creationId xmlns:a16="http://schemas.microsoft.com/office/drawing/2014/main" id="{0D104908-BBA3-4D69-9A26-285CFA79199A}"/>
                    </a:ext>
                  </a:extLst>
                </p:cNvPr>
                <p:cNvSpPr/>
                <p:nvPr/>
              </p:nvSpPr>
              <p:spPr bwMode="auto">
                <a:xfrm>
                  <a:off x="3331234" y="1389477"/>
                  <a:ext cx="2673570" cy="7484544"/>
                </a:xfrm>
                <a:prstGeom prst="rect">
                  <a:avLst/>
                </a:prstGeom>
                <a:gradFill rotWithShape="1">
                  <a:gsLst>
                    <a:gs pos="0">
                      <a:schemeClr val="bg1"/>
                    </a:gs>
                    <a:gs pos="100000">
                      <a:schemeClr val="bg1">
                        <a:lumMod val="95000"/>
                      </a:schemeClr>
                    </a:gs>
                  </a:gsLst>
                  <a:lin ang="16200000" scaled="0"/>
                </a:gradFill>
                <a:ln w="9525" cap="flat" cmpd="sng" algn="ctr">
                  <a:solidFill>
                    <a:schemeClr val="tx1">
                      <a:lumMod val="50000"/>
                      <a:lumOff val="50000"/>
                    </a:schemeClr>
                  </a:solidFill>
                  <a:prstDash val="solid"/>
                </a:ln>
                <a:effectLst/>
              </p:spPr>
              <p:txBody>
                <a:bodyPr anchor="ctr"/>
                <a:lstStyle/>
                <a:p>
                  <a:pPr algn="ctr">
                    <a:defRPr/>
                  </a:pPr>
                  <a:endParaRPr lang="da-DK" sz="1350" kern="0" dirty="0">
                    <a:solidFill>
                      <a:sysClr val="window" lastClr="FFFFFF"/>
                    </a:solidFill>
                    <a:latin typeface="Calibri"/>
                  </a:endParaRPr>
                </a:p>
              </p:txBody>
            </p:sp>
            <p:grpSp>
              <p:nvGrpSpPr>
                <p:cNvPr id="27" name="Gruppe 55">
                  <a:extLst>
                    <a:ext uri="{FF2B5EF4-FFF2-40B4-BE49-F238E27FC236}">
                      <a16:creationId xmlns:a16="http://schemas.microsoft.com/office/drawing/2014/main" id="{7868069B-A23E-424D-A4DF-2AE66E9ACA7C}"/>
                    </a:ext>
                  </a:extLst>
                </p:cNvPr>
                <p:cNvGrpSpPr/>
                <p:nvPr/>
              </p:nvGrpSpPr>
              <p:grpSpPr>
                <a:xfrm>
                  <a:off x="3328213" y="876280"/>
                  <a:ext cx="2676591" cy="547654"/>
                  <a:chOff x="3319464" y="876280"/>
                  <a:chExt cx="2703620" cy="547654"/>
                </a:xfrm>
              </p:grpSpPr>
              <p:sp>
                <p:nvSpPr>
                  <p:cNvPr id="28" name="Rektangel 27">
                    <a:extLst>
                      <a:ext uri="{FF2B5EF4-FFF2-40B4-BE49-F238E27FC236}">
                        <a16:creationId xmlns:a16="http://schemas.microsoft.com/office/drawing/2014/main" id="{D2ACC480-6E9A-45D3-9B1C-0D0BE91EB282}"/>
                      </a:ext>
                    </a:extLst>
                  </p:cNvPr>
                  <p:cNvSpPr/>
                  <p:nvPr/>
                </p:nvSpPr>
                <p:spPr bwMode="auto">
                  <a:xfrm>
                    <a:off x="3319464" y="876280"/>
                    <a:ext cx="2703620" cy="547654"/>
                  </a:xfrm>
                  <a:prstGeom prst="rect">
                    <a:avLst/>
                  </a:prstGeom>
                  <a:gradFill rotWithShape="1">
                    <a:gsLst>
                      <a:gs pos="73000">
                        <a:schemeClr val="tx2">
                          <a:lumMod val="50000"/>
                        </a:schemeClr>
                      </a:gs>
                      <a:gs pos="0">
                        <a:schemeClr val="tx2">
                          <a:lumMod val="60000"/>
                          <a:lumOff val="40000"/>
                        </a:schemeClr>
                      </a:gs>
                      <a:gs pos="100000">
                        <a:schemeClr val="tx2">
                          <a:lumMod val="50000"/>
                        </a:schemeClr>
                      </a:gs>
                    </a:gsLst>
                    <a:lin ang="16200000" scaled="0"/>
                  </a:gradFill>
                  <a:ln w="9525" cap="flat" cmpd="sng" algn="ctr">
                    <a:noFill/>
                    <a:prstDash val="solid"/>
                  </a:ln>
                  <a:effectLst/>
                </p:spPr>
                <p:txBody>
                  <a:bodyPr anchor="ctr"/>
                  <a:lstStyle/>
                  <a:p>
                    <a:pPr algn="ctr">
                      <a:defRPr/>
                    </a:pPr>
                    <a:endParaRPr lang="da-DK" sz="1350" kern="0">
                      <a:solidFill>
                        <a:sysClr val="window" lastClr="FFFFFF"/>
                      </a:solidFill>
                      <a:latin typeface="Calibri"/>
                      <a:ea typeface="ＭＳ Ｐゴシック" pitchFamily="-109" charset="-128"/>
                      <a:cs typeface="ＭＳ Ｐゴシック" pitchFamily="-109" charset="-128"/>
                    </a:endParaRPr>
                  </a:p>
                </p:txBody>
              </p:sp>
              <p:sp>
                <p:nvSpPr>
                  <p:cNvPr id="29" name="Rektangel 28">
                    <a:extLst>
                      <a:ext uri="{FF2B5EF4-FFF2-40B4-BE49-F238E27FC236}">
                        <a16:creationId xmlns:a16="http://schemas.microsoft.com/office/drawing/2014/main" id="{240A9030-014F-4A40-8FB6-D873B398DCB4}"/>
                      </a:ext>
                    </a:extLst>
                  </p:cNvPr>
                  <p:cNvSpPr/>
                  <p:nvPr/>
                </p:nvSpPr>
                <p:spPr bwMode="auto">
                  <a:xfrm>
                    <a:off x="3319464" y="962302"/>
                    <a:ext cx="2703620" cy="64842"/>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a:defRPr/>
                    </a:pPr>
                    <a:endParaRPr lang="da-DK" sz="1350" kern="0" dirty="0">
                      <a:solidFill>
                        <a:sysClr val="window" lastClr="FFFFFF"/>
                      </a:solidFill>
                      <a:latin typeface="Calibri"/>
                    </a:endParaRPr>
                  </a:p>
                </p:txBody>
              </p:sp>
            </p:grpSp>
          </p:grpSp>
          <p:sp>
            <p:nvSpPr>
              <p:cNvPr id="25" name="TextBox 54">
                <a:extLst>
                  <a:ext uri="{FF2B5EF4-FFF2-40B4-BE49-F238E27FC236}">
                    <a16:creationId xmlns:a16="http://schemas.microsoft.com/office/drawing/2014/main" id="{8C38A52E-3117-40F3-9DC6-88AFB09D7BC4}"/>
                  </a:ext>
                </a:extLst>
              </p:cNvPr>
              <p:cNvSpPr txBox="1">
                <a:spLocks noChangeArrowheads="1"/>
              </p:cNvSpPr>
              <p:nvPr/>
            </p:nvSpPr>
            <p:spPr bwMode="auto">
              <a:xfrm>
                <a:off x="-603855" y="260900"/>
                <a:ext cx="39380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dirty="0">
                    <a:solidFill>
                      <a:schemeClr val="bg1"/>
                    </a:solidFill>
                    <a:latin typeface="Calibri" pitchFamily="-111" charset="0"/>
                    <a:ea typeface="ＭＳ Ｐゴシック" pitchFamily="-108" charset="-128"/>
                  </a:rPr>
                  <a:t>Global Market Size</a:t>
                </a:r>
              </a:p>
            </p:txBody>
          </p:sp>
        </p:grpSp>
        <p:sp>
          <p:nvSpPr>
            <p:cNvPr id="23" name="TextBox 22">
              <a:extLst>
                <a:ext uri="{FF2B5EF4-FFF2-40B4-BE49-F238E27FC236}">
                  <a16:creationId xmlns:a16="http://schemas.microsoft.com/office/drawing/2014/main" id="{C9A0BC5B-C049-4339-970D-3A83BE3940A8}"/>
                </a:ext>
              </a:extLst>
            </p:cNvPr>
            <p:cNvSpPr txBox="1"/>
            <p:nvPr/>
          </p:nvSpPr>
          <p:spPr>
            <a:xfrm>
              <a:off x="364063" y="484705"/>
              <a:ext cx="4376144" cy="5920050"/>
            </a:xfrm>
            <a:prstGeom prst="rect">
              <a:avLst/>
            </a:prstGeom>
            <a:noFill/>
          </p:spPr>
          <p:txBody>
            <a:bodyPr wrap="square" rtlCol="0">
              <a:spAutoFit/>
            </a:bodyPr>
            <a:lstStyle/>
            <a:p>
              <a:pPr algn="just" defTabSz="914400"/>
              <a:endParaRPr lang="en-US" sz="1400" dirty="0">
                <a:solidFill>
                  <a:prstClr val="black"/>
                </a:solidFill>
                <a:latin typeface="Gill Sans MT" panose="020B0502020104020203" pitchFamily="34" charset="0"/>
              </a:endParaRPr>
            </a:p>
            <a:p>
              <a:pPr algn="just" defTabSz="914400"/>
              <a:r>
                <a:rPr lang="en-US" sz="1200" dirty="0">
                  <a:solidFill>
                    <a:prstClr val="black"/>
                  </a:solidFill>
                  <a:latin typeface="Gill Sans MT" panose="020B0502020104020203" pitchFamily="34" charset="0"/>
                </a:rPr>
                <a:t>According to </a:t>
              </a:r>
              <a:r>
                <a:rPr lang="en-US" sz="1200" dirty="0" err="1">
                  <a:solidFill>
                    <a:prstClr val="black"/>
                  </a:solidFill>
                  <a:latin typeface="Gill Sans MT" panose="020B0502020104020203" pitchFamily="34" charset="0"/>
                </a:rPr>
                <a:t>GlobalData</a:t>
              </a:r>
              <a:r>
                <a:rPr lang="en-US" sz="1200" dirty="0">
                  <a:solidFill>
                    <a:prstClr val="black"/>
                  </a:solidFill>
                  <a:latin typeface="Gill Sans MT" panose="020B0502020104020203" pitchFamily="34" charset="0"/>
                </a:rPr>
                <a:t>, the global construction output is forecast to rise to US$ 12.9 trillion in 2022, up from US$10.8 trillion in 2017. Even though the global economy is going through tremendous downside risks due to COVID 19 and other global and regional issues, it will continue to expand in the range of 2%to 2.5% a year in 2020-2022. Growth in emerging markets and the Middle East will steadily gather pace in 2021-2023, and the Asia- Pacific region will continue to account for the largest share of the global industry. The Middle East and Africa region will be the fastest growth in 2021-2023, with an annual average growth of 6%.</a:t>
              </a:r>
            </a:p>
            <a:p>
              <a:pPr algn="just" defTabSz="914400"/>
              <a:endParaRPr lang="en-US" sz="1200" dirty="0">
                <a:solidFill>
                  <a:prstClr val="black"/>
                </a:solidFill>
                <a:latin typeface="Gill Sans MT" panose="020B0502020104020203" pitchFamily="34" charset="0"/>
              </a:endParaRPr>
            </a:p>
            <a:p>
              <a:pPr algn="just" defTabSz="914400"/>
              <a:r>
                <a:rPr lang="en-US" sz="1200" dirty="0">
                  <a:solidFill>
                    <a:prstClr val="black"/>
                  </a:solidFill>
                  <a:latin typeface="Gill Sans MT" panose="020B0502020104020203" pitchFamily="34" charset="0"/>
                </a:rPr>
                <a:t>Construction and real estate sectors are going through a radical change as fundamental shifts are happening within these sectors. It is paramount to reshape the business model into a sustainable operating model in a highly completive market. Digital platforms play a significant role in connecting all the latest innovations under one roof. Now, it is time to utilize the latest innovation in construction and real estate sectors, use artificial intelligence, data-driven marketing,  crowdsourcing, technological developments, and exploit resources to optimize business. </a:t>
              </a:r>
            </a:p>
            <a:p>
              <a:pPr algn="just" defTabSz="914400"/>
              <a:endParaRPr lang="en-US" sz="1200" dirty="0">
                <a:solidFill>
                  <a:prstClr val="black"/>
                </a:solidFill>
                <a:latin typeface="Gill Sans MT" panose="020B0502020104020203" pitchFamily="34" charset="0"/>
              </a:endParaRPr>
            </a:p>
            <a:p>
              <a:pPr algn="just" defTabSz="914400"/>
              <a:r>
                <a:rPr lang="en-US" sz="1200" b="1" dirty="0">
                  <a:solidFill>
                    <a:prstClr val="black"/>
                  </a:solidFill>
                  <a:latin typeface="Gill Sans MT" panose="020B0502020104020203" pitchFamily="34" charset="0"/>
                </a:rPr>
                <a:t>REALTEQS</a:t>
              </a:r>
              <a:r>
                <a:rPr lang="en-US" sz="1200" dirty="0">
                  <a:solidFill>
                    <a:prstClr val="black"/>
                  </a:solidFill>
                  <a:latin typeface="Gill Sans MT" panose="020B0502020104020203" pitchFamily="34" charset="0"/>
                </a:rPr>
                <a:t> is an innovative digital platform in construction and real estate sectors connecting all resources under one roof, forming a healthy socio-professional ecosystem connecting worldwide clients. It embraces high-value resources with fast connectivity to drive business into a new direction. </a:t>
              </a:r>
            </a:p>
            <a:p>
              <a:pPr algn="just" defTabSz="914400"/>
              <a:endParaRPr lang="en-US" sz="1200" b="1" dirty="0">
                <a:solidFill>
                  <a:prstClr val="black"/>
                </a:solidFill>
                <a:latin typeface="Gill Sans MT" panose="020B0502020104020203" pitchFamily="34" charset="0"/>
              </a:endParaRPr>
            </a:p>
            <a:p>
              <a:pPr algn="just" defTabSz="914400"/>
              <a:r>
                <a:rPr lang="en-US" sz="1200" b="1" dirty="0">
                  <a:solidFill>
                    <a:prstClr val="black"/>
                  </a:solidFill>
                  <a:latin typeface="Gill Sans MT" panose="020B0502020104020203" pitchFamily="34" charset="0"/>
                </a:rPr>
                <a:t>REALTQS</a:t>
              </a:r>
              <a:r>
                <a:rPr lang="en-US" sz="1200" dirty="0">
                  <a:solidFill>
                    <a:prstClr val="black"/>
                  </a:solidFill>
                  <a:latin typeface="Gill Sans MT" panose="020B0502020104020203" pitchFamily="34" charset="0"/>
                </a:rPr>
                <a:t> facilitates and improves the operation and management of construction and real estate sectors to add value creation and value capture.</a:t>
              </a:r>
            </a:p>
          </p:txBody>
        </p:sp>
      </p:grpSp>
      <p:pic>
        <p:nvPicPr>
          <p:cNvPr id="11" name="Picture 10">
            <a:extLst>
              <a:ext uri="{FF2B5EF4-FFF2-40B4-BE49-F238E27FC236}">
                <a16:creationId xmlns:a16="http://schemas.microsoft.com/office/drawing/2014/main" id="{3F62308A-4F49-41B1-8809-2384E9BA98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6843" y="1434718"/>
            <a:ext cx="4154106" cy="4473833"/>
          </a:xfrm>
          <a:prstGeom prst="rect">
            <a:avLst/>
          </a:prstGeom>
        </p:spPr>
      </p:pic>
    </p:spTree>
    <p:extLst>
      <p:ext uri="{BB962C8B-B14F-4D97-AF65-F5344CB8AC3E}">
        <p14:creationId xmlns:p14="http://schemas.microsoft.com/office/powerpoint/2010/main" val="6261741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ktangel 13">
            <a:extLst>
              <a:ext uri="{FF2B5EF4-FFF2-40B4-BE49-F238E27FC236}">
                <a16:creationId xmlns:a16="http://schemas.microsoft.com/office/drawing/2014/main" id="{060D9CF2-8618-46C6-8ABF-E2A6CAF363AC}"/>
              </a:ext>
            </a:extLst>
          </p:cNvPr>
          <p:cNvSpPr>
            <a:spLocks noChangeArrowheads="1"/>
          </p:cNvSpPr>
          <p:nvPr/>
        </p:nvSpPr>
        <p:spPr bwMode="auto">
          <a:xfrm>
            <a:off x="2834" y="6366201"/>
            <a:ext cx="393192" cy="266700"/>
          </a:xfrm>
          <a:prstGeom prst="rect">
            <a:avLst/>
          </a:prstGeom>
          <a:gradFill flip="none" rotWithShape="1">
            <a:gsLst>
              <a:gs pos="0">
                <a:schemeClr val="bg1">
                  <a:lumMod val="85000"/>
                </a:schemeClr>
              </a:gs>
              <a:gs pos="100000">
                <a:schemeClr val="bg1">
                  <a:lumMod val="95000"/>
                </a:schemeClr>
              </a:gs>
            </a:gsLst>
            <a:lin ang="0" scaled="0"/>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chemeClr val="tx2"/>
                </a:solidFill>
                <a:latin typeface="+mn-lt"/>
                <a:ea typeface="+mn-ea"/>
                <a:cs typeface="+mn-cs"/>
              </a:rPr>
              <a:t>3</a:t>
            </a:r>
          </a:p>
        </p:txBody>
      </p:sp>
      <p:sp>
        <p:nvSpPr>
          <p:cNvPr id="162" name="Rektangel 13">
            <a:extLst>
              <a:ext uri="{FF2B5EF4-FFF2-40B4-BE49-F238E27FC236}">
                <a16:creationId xmlns:a16="http://schemas.microsoft.com/office/drawing/2014/main" id="{9A20D689-4507-4A14-BCDC-4AAC1C743D82}"/>
              </a:ext>
            </a:extLst>
          </p:cNvPr>
          <p:cNvSpPr>
            <a:spLocks noChangeArrowheads="1"/>
          </p:cNvSpPr>
          <p:nvPr/>
        </p:nvSpPr>
        <p:spPr bwMode="auto">
          <a:xfrm>
            <a:off x="2833" y="6632901"/>
            <a:ext cx="390812" cy="225099"/>
          </a:xfrm>
          <a:prstGeom prst="rect">
            <a:avLst/>
          </a:prstGeom>
          <a:gradFill flip="none" rotWithShape="1">
            <a:gsLst>
              <a:gs pos="0">
                <a:schemeClr val="tx2">
                  <a:lumMod val="75000"/>
                </a:schemeClr>
              </a:gs>
              <a:gs pos="100000">
                <a:schemeClr val="accent1">
                  <a:lumMod val="75000"/>
                </a:schemeClr>
              </a:gs>
            </a:gsLst>
            <a:lin ang="0" scaled="0"/>
            <a:tileRect/>
          </a:gra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grpSp>
        <p:nvGrpSpPr>
          <p:cNvPr id="163" name="Gruppe 11">
            <a:extLst>
              <a:ext uri="{FF2B5EF4-FFF2-40B4-BE49-F238E27FC236}">
                <a16:creationId xmlns:a16="http://schemas.microsoft.com/office/drawing/2014/main" id="{2B682A12-082C-4715-880F-D9624D2A9B65}"/>
              </a:ext>
            </a:extLst>
          </p:cNvPr>
          <p:cNvGrpSpPr/>
          <p:nvPr/>
        </p:nvGrpSpPr>
        <p:grpSpPr>
          <a:xfrm>
            <a:off x="457200" y="1097280"/>
            <a:ext cx="8412480" cy="5139384"/>
            <a:chOff x="3328213" y="876280"/>
            <a:chExt cx="2676591" cy="4148586"/>
          </a:xfrm>
          <a:effectLst>
            <a:outerShdw blurRad="50800" dist="38100" dir="2700000" algn="tl" rotWithShape="0">
              <a:prstClr val="black">
                <a:alpha val="40000"/>
              </a:prstClr>
            </a:outerShdw>
          </a:effectLst>
        </p:grpSpPr>
        <p:sp>
          <p:nvSpPr>
            <p:cNvPr id="164" name="Rektangel 25">
              <a:extLst>
                <a:ext uri="{FF2B5EF4-FFF2-40B4-BE49-F238E27FC236}">
                  <a16:creationId xmlns:a16="http://schemas.microsoft.com/office/drawing/2014/main" id="{3E01B756-9721-4BEA-9180-043CABB8CE78}"/>
                </a:ext>
              </a:extLst>
            </p:cNvPr>
            <p:cNvSpPr/>
            <p:nvPr/>
          </p:nvSpPr>
          <p:spPr bwMode="auto">
            <a:xfrm>
              <a:off x="3328213" y="1210543"/>
              <a:ext cx="2673570" cy="3814323"/>
            </a:xfrm>
            <a:prstGeom prst="rect">
              <a:avLst/>
            </a:prstGeom>
            <a:gradFill rotWithShape="1">
              <a:gsLst>
                <a:gs pos="0">
                  <a:schemeClr val="bg1"/>
                </a:gs>
                <a:gs pos="100000">
                  <a:schemeClr val="bg1">
                    <a:lumMod val="95000"/>
                  </a:schemeClr>
                </a:gs>
              </a:gsLst>
              <a:lin ang="16200000" scaled="0"/>
            </a:gradFill>
            <a:ln w="9525" cap="flat" cmpd="sng" algn="ctr">
              <a:solidFill>
                <a:schemeClr val="tx1">
                  <a:lumMod val="50000"/>
                  <a:lumOff val="50000"/>
                </a:schemeClr>
              </a:solidFill>
              <a:prstDash val="solid"/>
            </a:ln>
            <a:effectLst/>
          </p:spPr>
          <p:txBody>
            <a:bodyPr anchor="ctr"/>
            <a:lstStyle/>
            <a:p>
              <a:pPr algn="ctr" defTabSz="914400" fontAlgn="auto">
                <a:spcBef>
                  <a:spcPts val="0"/>
                </a:spcBef>
                <a:spcAft>
                  <a:spcPts val="0"/>
                </a:spcAft>
                <a:defRPr/>
              </a:pPr>
              <a:endParaRPr lang="da-DK" kern="0" dirty="0">
                <a:solidFill>
                  <a:sysClr val="window" lastClr="FFFFFF"/>
                </a:solidFill>
                <a:latin typeface="Calibri"/>
                <a:ea typeface="+mn-ea"/>
              </a:endParaRPr>
            </a:p>
          </p:txBody>
        </p:sp>
        <p:grpSp>
          <p:nvGrpSpPr>
            <p:cNvPr id="165" name="Gruppe 55">
              <a:extLst>
                <a:ext uri="{FF2B5EF4-FFF2-40B4-BE49-F238E27FC236}">
                  <a16:creationId xmlns:a16="http://schemas.microsoft.com/office/drawing/2014/main" id="{5ACD291F-FDF9-4805-BA2E-56E439B65E67}"/>
                </a:ext>
              </a:extLst>
            </p:cNvPr>
            <p:cNvGrpSpPr/>
            <p:nvPr/>
          </p:nvGrpSpPr>
          <p:grpSpPr>
            <a:xfrm>
              <a:off x="3328213" y="876280"/>
              <a:ext cx="2676591" cy="275217"/>
              <a:chOff x="3319464" y="876280"/>
              <a:chExt cx="2703620" cy="275217"/>
            </a:xfrm>
          </p:grpSpPr>
          <p:sp>
            <p:nvSpPr>
              <p:cNvPr id="166" name="Rektangel 27">
                <a:extLst>
                  <a:ext uri="{FF2B5EF4-FFF2-40B4-BE49-F238E27FC236}">
                    <a16:creationId xmlns:a16="http://schemas.microsoft.com/office/drawing/2014/main" id="{D36DA124-DBB5-4EB7-B327-1564F1BB3B23}"/>
                  </a:ext>
                </a:extLst>
              </p:cNvPr>
              <p:cNvSpPr/>
              <p:nvPr/>
            </p:nvSpPr>
            <p:spPr bwMode="auto">
              <a:xfrm>
                <a:off x="3319464" y="876280"/>
                <a:ext cx="2703620" cy="275217"/>
              </a:xfrm>
              <a:prstGeom prst="rect">
                <a:avLst/>
              </a:prstGeom>
              <a:gradFill rotWithShape="1">
                <a:gsLst>
                  <a:gs pos="73000">
                    <a:schemeClr val="tx2">
                      <a:lumMod val="50000"/>
                    </a:schemeClr>
                  </a:gs>
                  <a:gs pos="0">
                    <a:schemeClr val="tx2">
                      <a:lumMod val="60000"/>
                      <a:lumOff val="40000"/>
                    </a:schemeClr>
                  </a:gs>
                  <a:gs pos="100000">
                    <a:schemeClr val="tx2">
                      <a:lumMod val="50000"/>
                    </a:scheme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9" charset="-128"/>
                  <a:cs typeface="ＭＳ Ｐゴシック" pitchFamily="-109" charset="-128"/>
                </a:endParaRPr>
              </a:p>
            </p:txBody>
          </p:sp>
          <p:sp>
            <p:nvSpPr>
              <p:cNvPr id="167" name="Rektangel 28">
                <a:extLst>
                  <a:ext uri="{FF2B5EF4-FFF2-40B4-BE49-F238E27FC236}">
                    <a16:creationId xmlns:a16="http://schemas.microsoft.com/office/drawing/2014/main" id="{81C30720-F0DB-4FD0-A751-FDEE2EFF0CE5}"/>
                  </a:ext>
                </a:extLst>
              </p:cNvPr>
              <p:cNvSpPr/>
              <p:nvPr/>
            </p:nvSpPr>
            <p:spPr bwMode="auto">
              <a:xfrm>
                <a:off x="3319464" y="962302"/>
                <a:ext cx="2703620" cy="64842"/>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defTabSz="914400" fontAlgn="auto">
                  <a:spcBef>
                    <a:spcPts val="0"/>
                  </a:spcBef>
                  <a:spcAft>
                    <a:spcPts val="0"/>
                  </a:spcAft>
                  <a:defRPr/>
                </a:pPr>
                <a:endParaRPr lang="da-DK" kern="0" dirty="0">
                  <a:solidFill>
                    <a:sysClr val="window" lastClr="FFFFFF"/>
                  </a:solidFill>
                  <a:latin typeface="Calibri"/>
                  <a:ea typeface="+mn-ea"/>
                </a:endParaRPr>
              </a:p>
            </p:txBody>
          </p:sp>
        </p:grpSp>
      </p:grpSp>
      <p:sp>
        <p:nvSpPr>
          <p:cNvPr id="17" name="Title 1">
            <a:extLst>
              <a:ext uri="{FF2B5EF4-FFF2-40B4-BE49-F238E27FC236}">
                <a16:creationId xmlns:a16="http://schemas.microsoft.com/office/drawing/2014/main" id="{D693E417-DB40-4632-A677-003142DF7416}"/>
              </a:ext>
            </a:extLst>
          </p:cNvPr>
          <p:cNvSpPr>
            <a:spLocks noGrp="1"/>
          </p:cNvSpPr>
          <p:nvPr>
            <p:ph type="title"/>
          </p:nvPr>
        </p:nvSpPr>
        <p:spPr>
          <a:xfrm>
            <a:off x="393645" y="583163"/>
            <a:ext cx="7103619" cy="405636"/>
          </a:xfrm>
        </p:spPr>
        <p:txBody>
          <a:bodyPr vert="horz" lIns="91440" tIns="45720" rIns="91440" bIns="45720" rtlCol="0" anchor="ctr">
            <a:normAutofit fontScale="90000"/>
          </a:bodyPr>
          <a:lstStyle/>
          <a:p>
            <a:pPr algn="l"/>
            <a:r>
              <a:rPr lang="en-US" sz="2400" b="1" kern="1200" dirty="0">
                <a:solidFill>
                  <a:schemeClr val="tx1"/>
                </a:solidFill>
                <a:latin typeface="MS Sans Serif"/>
              </a:rPr>
              <a:t>Business Model Summary</a:t>
            </a:r>
          </a:p>
        </p:txBody>
      </p:sp>
      <p:sp>
        <p:nvSpPr>
          <p:cNvPr id="18" name="Text Placeholder 2">
            <a:extLst>
              <a:ext uri="{FF2B5EF4-FFF2-40B4-BE49-F238E27FC236}">
                <a16:creationId xmlns:a16="http://schemas.microsoft.com/office/drawing/2014/main" id="{5598FC81-F273-40B8-9B1A-595EE0A53ABF}"/>
              </a:ext>
            </a:extLst>
          </p:cNvPr>
          <p:cNvSpPr txBox="1">
            <a:spLocks/>
          </p:cNvSpPr>
          <p:nvPr/>
        </p:nvSpPr>
        <p:spPr>
          <a:xfrm>
            <a:off x="286803" y="1620365"/>
            <a:ext cx="8402985" cy="452108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kern="1200" cap="none"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54864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50" b="1"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REALTEQS</a:t>
            </a:r>
            <a:r>
              <a:rPr kumimoji="0" lang="en-US" sz="145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 is an emerging global innovation digital platform connecting worldwide construction and real estate industry under one roof to give the best quality and cost-effective solutions to all  kind of construction and real estate services. </a:t>
            </a:r>
          </a:p>
          <a:p>
            <a:pPr marL="54864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50" b="1"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REALTEQS</a:t>
            </a:r>
            <a:r>
              <a:rPr kumimoji="0" lang="en-US" sz="145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 </a:t>
            </a:r>
            <a:r>
              <a:rPr kumimoji="0" lang="en-US" sz="1450" b="0" i="1"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ecosystem</a:t>
            </a:r>
            <a:r>
              <a:rPr kumimoji="0" lang="en-US" sz="145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 includes a massive network of contractors, consultants, suppliers, real-estate  developers and employers, specialist service providers, professionals, engineering students, interns and jobseekers, etc., where you could choose all resources and innovations for all your construction and real estate needs.</a:t>
            </a:r>
          </a:p>
          <a:p>
            <a:pPr marL="54864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50" b="1"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REALTEQS</a:t>
            </a:r>
            <a:r>
              <a:rPr kumimoji="0" lang="en-US" sz="145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 </a:t>
            </a:r>
            <a:r>
              <a:rPr kumimoji="0" lang="en-US" sz="1450" b="0" i="1"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Maintenance</a:t>
            </a:r>
            <a:r>
              <a:rPr kumimoji="0" lang="en-US" sz="145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 connects almost 750 types of service providers within your vicinity fast and cost-effective for all your daily maintenance, materials, manpower, renovation/ repairs, and all other construction related services. </a:t>
            </a:r>
          </a:p>
          <a:p>
            <a:pPr marL="54864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50" b="1"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REALTEQS</a:t>
            </a:r>
            <a:r>
              <a:rPr kumimoji="0" lang="en-US" sz="145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 </a:t>
            </a:r>
            <a:r>
              <a:rPr kumimoji="0" lang="en-US" sz="1450" b="0" i="1"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Management Consultancy </a:t>
            </a:r>
            <a:r>
              <a:rPr kumimoji="0" lang="en-US" sz="145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provides most advanced innovative Project Management consultancy services, E-Tendering, Cost, Contract administration, Legal, Quantity Surveying, Business Analytics, and all other pre and post contract services.</a:t>
            </a:r>
          </a:p>
          <a:p>
            <a:pPr marL="54864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50" b="1"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REALTEQS</a:t>
            </a:r>
            <a:r>
              <a:rPr kumimoji="0" lang="en-US" sz="145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 innovative professional and social network platform </a:t>
            </a:r>
            <a:r>
              <a:rPr kumimoji="0" lang="en-US" sz="1450" b="1"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TEQSPLUS+</a:t>
            </a:r>
            <a:r>
              <a:rPr kumimoji="0" lang="en-US" sz="145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 is another milestone in socio-industrial world, form a unique social network connecting worldwide customers.</a:t>
            </a:r>
          </a:p>
          <a:p>
            <a:pPr marL="54864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50" b="1"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REALTEQS</a:t>
            </a:r>
            <a:r>
              <a:rPr kumimoji="0" lang="en-US" sz="145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 </a:t>
            </a:r>
            <a:r>
              <a:rPr kumimoji="0" lang="en-US" sz="1450" b="0" i="1"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Crowdsourcing</a:t>
            </a:r>
            <a:r>
              <a:rPr kumimoji="0" lang="en-US" sz="145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 is an innovation platform under </a:t>
            </a:r>
            <a:r>
              <a:rPr kumimoji="0" lang="en-US" sz="1450" b="1"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TEQSPLUS+</a:t>
            </a:r>
            <a:r>
              <a:rPr kumimoji="0" lang="en-US" sz="145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 connecting industry experts, professionals, academicians, matured/retired processionals, engineering students, a vast network of highly innovation unique platform to explore vast innovative ideas, special skills, technology, software skills, artificial intelligence and practices, etc. to solve any challenging problems. </a:t>
            </a:r>
          </a:p>
          <a:p>
            <a:pPr marL="54864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50" b="1"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REALTEQS</a:t>
            </a:r>
            <a:r>
              <a:rPr kumimoji="0" lang="en-US" sz="145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 </a:t>
            </a:r>
            <a:r>
              <a:rPr kumimoji="0" lang="en-US" sz="1450" b="0" i="1"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Learning </a:t>
            </a:r>
            <a:r>
              <a:rPr kumimoji="0" lang="en-US" sz="145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platform under </a:t>
            </a:r>
            <a:r>
              <a:rPr kumimoji="0" lang="en-US" sz="1450" b="1"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TEQSPLUS+</a:t>
            </a:r>
            <a:r>
              <a:rPr kumimoji="0" lang="en-US" sz="145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 platform includes varieties of features, including project management tools and simulation to train engineering students and young professionals, job portals, construction software, database, articles, blogs, etc.</a:t>
            </a:r>
          </a:p>
        </p:txBody>
      </p:sp>
    </p:spTree>
    <p:extLst>
      <p:ext uri="{BB962C8B-B14F-4D97-AF65-F5344CB8AC3E}">
        <p14:creationId xmlns:p14="http://schemas.microsoft.com/office/powerpoint/2010/main" val="36368790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75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0C516A-6B63-4E77-A4DE-A53A36191EF3}"/>
              </a:ext>
            </a:extLst>
          </p:cNvPr>
          <p:cNvGrpSpPr/>
          <p:nvPr/>
        </p:nvGrpSpPr>
        <p:grpSpPr>
          <a:xfrm>
            <a:off x="0" y="6394051"/>
            <a:ext cx="393193" cy="491799"/>
            <a:chOff x="0" y="6394051"/>
            <a:chExt cx="393193" cy="491799"/>
          </a:xfrm>
        </p:grpSpPr>
        <p:sp>
          <p:nvSpPr>
            <p:cNvPr id="96" name="Rektangel 13">
              <a:extLst>
                <a:ext uri="{FF2B5EF4-FFF2-40B4-BE49-F238E27FC236}">
                  <a16:creationId xmlns:a16="http://schemas.microsoft.com/office/drawing/2014/main" id="{92ADDB34-BCD9-45E6-BD44-9C4CC2ABE0A6}"/>
                </a:ext>
              </a:extLst>
            </p:cNvPr>
            <p:cNvSpPr>
              <a:spLocks noChangeArrowheads="1"/>
            </p:cNvSpPr>
            <p:nvPr/>
          </p:nvSpPr>
          <p:spPr bwMode="auto">
            <a:xfrm>
              <a:off x="1" y="6394051"/>
              <a:ext cx="393192" cy="266700"/>
            </a:xfrm>
            <a:prstGeom prst="rect">
              <a:avLst/>
            </a:prstGeom>
            <a:gradFill flip="none" rotWithShape="1">
              <a:gsLst>
                <a:gs pos="0">
                  <a:schemeClr val="bg1">
                    <a:lumMod val="85000"/>
                  </a:schemeClr>
                </a:gs>
                <a:gs pos="100000">
                  <a:schemeClr val="bg1">
                    <a:lumMod val="95000"/>
                  </a:schemeClr>
                </a:gs>
              </a:gsLst>
              <a:lin ang="0" scaled="0"/>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chemeClr val="tx2"/>
                  </a:solidFill>
                  <a:latin typeface="+mn-lt"/>
                  <a:ea typeface="+mn-ea"/>
                  <a:cs typeface="+mn-cs"/>
                </a:rPr>
                <a:t>4</a:t>
              </a:r>
            </a:p>
          </p:txBody>
        </p:sp>
        <p:sp>
          <p:nvSpPr>
            <p:cNvPr id="97" name="Rektangel 13">
              <a:extLst>
                <a:ext uri="{FF2B5EF4-FFF2-40B4-BE49-F238E27FC236}">
                  <a16:creationId xmlns:a16="http://schemas.microsoft.com/office/drawing/2014/main" id="{77FAAC52-6E2C-45D9-B123-17080CD8B69F}"/>
                </a:ext>
              </a:extLst>
            </p:cNvPr>
            <p:cNvSpPr>
              <a:spLocks noChangeArrowheads="1"/>
            </p:cNvSpPr>
            <p:nvPr/>
          </p:nvSpPr>
          <p:spPr bwMode="auto">
            <a:xfrm>
              <a:off x="0" y="6660751"/>
              <a:ext cx="390812" cy="225099"/>
            </a:xfrm>
            <a:prstGeom prst="rect">
              <a:avLst/>
            </a:prstGeom>
            <a:gradFill flip="none" rotWithShape="1">
              <a:gsLst>
                <a:gs pos="0">
                  <a:schemeClr val="tx2">
                    <a:lumMod val="75000"/>
                  </a:schemeClr>
                </a:gs>
                <a:gs pos="100000">
                  <a:schemeClr val="accent1">
                    <a:lumMod val="75000"/>
                  </a:schemeClr>
                </a:gs>
              </a:gsLst>
              <a:lin ang="0" scaled="0"/>
              <a:tileRect/>
            </a:gra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grpSp>
      <p:graphicFrame>
        <p:nvGraphicFramePr>
          <p:cNvPr id="79" name="Content Placeholder 13">
            <a:extLst>
              <a:ext uri="{FF2B5EF4-FFF2-40B4-BE49-F238E27FC236}">
                <a16:creationId xmlns:a16="http://schemas.microsoft.com/office/drawing/2014/main" id="{856FEF6B-B7D1-4DD5-92C6-8479D9A46232}"/>
              </a:ext>
            </a:extLst>
          </p:cNvPr>
          <p:cNvGraphicFramePr>
            <a:graphicFrameLocks/>
          </p:cNvGraphicFramePr>
          <p:nvPr>
            <p:extLst>
              <p:ext uri="{D42A27DB-BD31-4B8C-83A1-F6EECF244321}">
                <p14:modId xmlns:p14="http://schemas.microsoft.com/office/powerpoint/2010/main" val="2949019768"/>
              </p:ext>
            </p:extLst>
          </p:nvPr>
        </p:nvGraphicFramePr>
        <p:xfrm>
          <a:off x="103542" y="1231752"/>
          <a:ext cx="8952267" cy="3354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0" name="Title 1">
            <a:extLst>
              <a:ext uri="{FF2B5EF4-FFF2-40B4-BE49-F238E27FC236}">
                <a16:creationId xmlns:a16="http://schemas.microsoft.com/office/drawing/2014/main" id="{99B249F7-9DAD-41E2-B2DF-7B71272365B1}"/>
              </a:ext>
            </a:extLst>
          </p:cNvPr>
          <p:cNvSpPr txBox="1">
            <a:spLocks/>
          </p:cNvSpPr>
          <p:nvPr/>
        </p:nvSpPr>
        <p:spPr>
          <a:xfrm>
            <a:off x="1005250" y="4669240"/>
            <a:ext cx="7406640" cy="537882"/>
          </a:xfrm>
          <a:prstGeom prst="rect">
            <a:avLst/>
          </a:prstGeom>
          <a:solidFill>
            <a:srgbClr val="70AD47">
              <a:lumMod val="50000"/>
            </a:srgbClr>
          </a:solidFill>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 lastClr="FFFFFF"/>
                </a:solidFill>
                <a:effectLst/>
                <a:uLnTx/>
                <a:uFillTx/>
                <a:latin typeface="MS Sans Serif"/>
                <a:ea typeface="+mj-ea"/>
                <a:cs typeface="+mj-cs"/>
              </a:rPr>
              <a:t>REALTEQS SERVICES AT A GLANCE</a:t>
            </a:r>
          </a:p>
        </p:txBody>
      </p:sp>
    </p:spTree>
    <p:extLst>
      <p:ext uri="{BB962C8B-B14F-4D97-AF65-F5344CB8AC3E}">
        <p14:creationId xmlns:p14="http://schemas.microsoft.com/office/powerpoint/2010/main" val="38784482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0C516A-6B63-4E77-A4DE-A53A36191EF3}"/>
              </a:ext>
            </a:extLst>
          </p:cNvPr>
          <p:cNvGrpSpPr/>
          <p:nvPr/>
        </p:nvGrpSpPr>
        <p:grpSpPr>
          <a:xfrm>
            <a:off x="0" y="6394051"/>
            <a:ext cx="393193" cy="491799"/>
            <a:chOff x="0" y="6394051"/>
            <a:chExt cx="393193" cy="491799"/>
          </a:xfrm>
        </p:grpSpPr>
        <p:sp>
          <p:nvSpPr>
            <p:cNvPr id="96" name="Rektangel 13">
              <a:extLst>
                <a:ext uri="{FF2B5EF4-FFF2-40B4-BE49-F238E27FC236}">
                  <a16:creationId xmlns:a16="http://schemas.microsoft.com/office/drawing/2014/main" id="{92ADDB34-BCD9-45E6-BD44-9C4CC2ABE0A6}"/>
                </a:ext>
              </a:extLst>
            </p:cNvPr>
            <p:cNvSpPr>
              <a:spLocks noChangeArrowheads="1"/>
            </p:cNvSpPr>
            <p:nvPr/>
          </p:nvSpPr>
          <p:spPr bwMode="auto">
            <a:xfrm>
              <a:off x="1" y="6394051"/>
              <a:ext cx="393192" cy="266700"/>
            </a:xfrm>
            <a:prstGeom prst="rect">
              <a:avLst/>
            </a:prstGeom>
            <a:gradFill flip="none" rotWithShape="1">
              <a:gsLst>
                <a:gs pos="0">
                  <a:schemeClr val="bg1">
                    <a:lumMod val="85000"/>
                  </a:schemeClr>
                </a:gs>
                <a:gs pos="100000">
                  <a:schemeClr val="bg1">
                    <a:lumMod val="95000"/>
                  </a:schemeClr>
                </a:gs>
              </a:gsLst>
              <a:lin ang="0" scaled="0"/>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chemeClr val="tx2"/>
                  </a:solidFill>
                  <a:latin typeface="+mn-lt"/>
                  <a:ea typeface="+mn-ea"/>
                  <a:cs typeface="+mn-cs"/>
                </a:rPr>
                <a:t>5</a:t>
              </a:r>
            </a:p>
          </p:txBody>
        </p:sp>
        <p:sp>
          <p:nvSpPr>
            <p:cNvPr id="97" name="Rektangel 13">
              <a:extLst>
                <a:ext uri="{FF2B5EF4-FFF2-40B4-BE49-F238E27FC236}">
                  <a16:creationId xmlns:a16="http://schemas.microsoft.com/office/drawing/2014/main" id="{77FAAC52-6E2C-45D9-B123-17080CD8B69F}"/>
                </a:ext>
              </a:extLst>
            </p:cNvPr>
            <p:cNvSpPr>
              <a:spLocks noChangeArrowheads="1"/>
            </p:cNvSpPr>
            <p:nvPr/>
          </p:nvSpPr>
          <p:spPr bwMode="auto">
            <a:xfrm>
              <a:off x="0" y="6660751"/>
              <a:ext cx="390812" cy="225099"/>
            </a:xfrm>
            <a:prstGeom prst="rect">
              <a:avLst/>
            </a:prstGeom>
            <a:gradFill flip="none" rotWithShape="1">
              <a:gsLst>
                <a:gs pos="0">
                  <a:schemeClr val="tx2">
                    <a:lumMod val="75000"/>
                  </a:schemeClr>
                </a:gs>
                <a:gs pos="100000">
                  <a:schemeClr val="accent1">
                    <a:lumMod val="75000"/>
                  </a:schemeClr>
                </a:gs>
              </a:gsLst>
              <a:lin ang="0" scaled="0"/>
              <a:tileRect/>
            </a:gra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grpSp>
      <p:sp>
        <p:nvSpPr>
          <p:cNvPr id="14" name="TextBox 13">
            <a:extLst>
              <a:ext uri="{FF2B5EF4-FFF2-40B4-BE49-F238E27FC236}">
                <a16:creationId xmlns:a16="http://schemas.microsoft.com/office/drawing/2014/main" id="{A5EA9486-B3EB-4716-88EE-1468FA045BA4}"/>
              </a:ext>
            </a:extLst>
          </p:cNvPr>
          <p:cNvSpPr txBox="1"/>
          <p:nvPr/>
        </p:nvSpPr>
        <p:spPr>
          <a:xfrm>
            <a:off x="1166249" y="874832"/>
            <a:ext cx="3225929" cy="369332"/>
          </a:xfrm>
          <a:prstGeom prst="rect">
            <a:avLst/>
          </a:prstGeom>
          <a:noFill/>
        </p:spPr>
        <p:txBody>
          <a:bodyPr wrap="square" rtlCol="0">
            <a:spAutoFit/>
          </a:bodyPr>
          <a:lstStyle/>
          <a:p>
            <a:r>
              <a:rPr lang="en-US" b="1" dirty="0"/>
              <a:t>HOW WE HELP OUR CLIENTS ?</a:t>
            </a:r>
          </a:p>
        </p:txBody>
      </p:sp>
      <p:grpSp>
        <p:nvGrpSpPr>
          <p:cNvPr id="28" name="Group 27">
            <a:extLst>
              <a:ext uri="{FF2B5EF4-FFF2-40B4-BE49-F238E27FC236}">
                <a16:creationId xmlns:a16="http://schemas.microsoft.com/office/drawing/2014/main" id="{3B500A04-CAD3-4A59-A69A-391FEA1B9FA4}"/>
              </a:ext>
            </a:extLst>
          </p:cNvPr>
          <p:cNvGrpSpPr/>
          <p:nvPr/>
        </p:nvGrpSpPr>
        <p:grpSpPr>
          <a:xfrm>
            <a:off x="677677" y="1439815"/>
            <a:ext cx="8378131" cy="4674730"/>
            <a:chOff x="4757664" y="1439815"/>
            <a:chExt cx="4298144" cy="4674730"/>
          </a:xfrm>
          <a:noFill/>
        </p:grpSpPr>
        <p:grpSp>
          <p:nvGrpSpPr>
            <p:cNvPr id="21" name="Group 20">
              <a:extLst>
                <a:ext uri="{FF2B5EF4-FFF2-40B4-BE49-F238E27FC236}">
                  <a16:creationId xmlns:a16="http://schemas.microsoft.com/office/drawing/2014/main" id="{243C4BD5-B4D3-470C-B4A3-0BD057BA9015}"/>
                </a:ext>
              </a:extLst>
            </p:cNvPr>
            <p:cNvGrpSpPr/>
            <p:nvPr/>
          </p:nvGrpSpPr>
          <p:grpSpPr>
            <a:xfrm>
              <a:off x="4757664" y="1439815"/>
              <a:ext cx="4298144" cy="4600921"/>
              <a:chOff x="4757665" y="1165959"/>
              <a:chExt cx="4298144" cy="4600921"/>
            </a:xfrm>
            <a:grpFill/>
          </p:grpSpPr>
          <p:sp>
            <p:nvSpPr>
              <p:cNvPr id="7" name="Rectangle 6">
                <a:extLst>
                  <a:ext uri="{FF2B5EF4-FFF2-40B4-BE49-F238E27FC236}">
                    <a16:creationId xmlns:a16="http://schemas.microsoft.com/office/drawing/2014/main" id="{2E0358FB-8882-4CB1-B064-A5E1F5260690}"/>
                  </a:ext>
                </a:extLst>
              </p:cNvPr>
              <p:cNvSpPr/>
              <p:nvPr/>
            </p:nvSpPr>
            <p:spPr>
              <a:xfrm>
                <a:off x="4757665" y="1165959"/>
                <a:ext cx="4298144" cy="4600921"/>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2B26BEE-B062-475A-A6DB-2DED7F4A31EE}"/>
                  </a:ext>
                </a:extLst>
              </p:cNvPr>
              <p:cNvSpPr txBox="1"/>
              <p:nvPr/>
            </p:nvSpPr>
            <p:spPr>
              <a:xfrm>
                <a:off x="5008312" y="1255702"/>
                <a:ext cx="4047496" cy="338554"/>
              </a:xfrm>
              <a:prstGeom prst="rect">
                <a:avLst/>
              </a:prstGeom>
              <a:grpFill/>
              <a:ln>
                <a:noFill/>
              </a:ln>
            </p:spPr>
            <p:txBody>
              <a:bodyPr wrap="square" rtlCol="0">
                <a:spAutoFit/>
              </a:bodyPr>
              <a:lstStyle/>
              <a:p>
                <a:r>
                  <a:rPr lang="en-US" sz="1600" b="1" dirty="0"/>
                  <a:t>DIGITAL TRANSFORMATION AND STRATEGY</a:t>
                </a:r>
              </a:p>
            </p:txBody>
          </p:sp>
          <p:sp>
            <p:nvSpPr>
              <p:cNvPr id="17" name="TextBox 16">
                <a:extLst>
                  <a:ext uri="{FF2B5EF4-FFF2-40B4-BE49-F238E27FC236}">
                    <a16:creationId xmlns:a16="http://schemas.microsoft.com/office/drawing/2014/main" id="{28254EA3-1E01-41F7-A85E-8CE90A6FF4EC}"/>
                  </a:ext>
                </a:extLst>
              </p:cNvPr>
              <p:cNvSpPr txBox="1"/>
              <p:nvPr/>
            </p:nvSpPr>
            <p:spPr>
              <a:xfrm>
                <a:off x="5008313" y="1587263"/>
                <a:ext cx="4005021" cy="954107"/>
              </a:xfrm>
              <a:prstGeom prst="rect">
                <a:avLst/>
              </a:prstGeom>
              <a:grpFill/>
              <a:ln>
                <a:noFill/>
              </a:ln>
            </p:spPr>
            <p:txBody>
              <a:bodyPr wrap="square" rtlCol="0">
                <a:spAutoFit/>
              </a:bodyPr>
              <a:lstStyle/>
              <a:p>
                <a:pPr algn="just"/>
                <a:r>
                  <a:rPr lang="en-US" sz="1400" dirty="0"/>
                  <a:t>We connect worldwide clients to deliver the most advanced innovative solutions through our platform, and it helps construction and real estate sectors to optimize their business.</a:t>
                </a:r>
              </a:p>
            </p:txBody>
          </p:sp>
          <p:sp>
            <p:nvSpPr>
              <p:cNvPr id="18" name="TextBox 17">
                <a:extLst>
                  <a:ext uri="{FF2B5EF4-FFF2-40B4-BE49-F238E27FC236}">
                    <a16:creationId xmlns:a16="http://schemas.microsoft.com/office/drawing/2014/main" id="{37C39ED2-F964-417F-BE82-7FB440D79342}"/>
                  </a:ext>
                </a:extLst>
              </p:cNvPr>
              <p:cNvSpPr txBox="1"/>
              <p:nvPr/>
            </p:nvSpPr>
            <p:spPr>
              <a:xfrm>
                <a:off x="5008313" y="2534377"/>
                <a:ext cx="4047496" cy="338554"/>
              </a:xfrm>
              <a:prstGeom prst="rect">
                <a:avLst/>
              </a:prstGeom>
              <a:grpFill/>
              <a:ln>
                <a:noFill/>
              </a:ln>
            </p:spPr>
            <p:txBody>
              <a:bodyPr wrap="square" rtlCol="0">
                <a:spAutoFit/>
              </a:bodyPr>
              <a:lstStyle/>
              <a:p>
                <a:r>
                  <a:rPr lang="en-US" sz="1600" b="1" dirty="0"/>
                  <a:t>NICHE SERVICES AND TECHNOLOGICAL HUB</a:t>
                </a:r>
              </a:p>
            </p:txBody>
          </p:sp>
          <p:sp>
            <p:nvSpPr>
              <p:cNvPr id="19" name="TextBox 18">
                <a:extLst>
                  <a:ext uri="{FF2B5EF4-FFF2-40B4-BE49-F238E27FC236}">
                    <a16:creationId xmlns:a16="http://schemas.microsoft.com/office/drawing/2014/main" id="{C2263D7C-69B2-4E07-9856-7B4AF62588E0}"/>
                  </a:ext>
                </a:extLst>
              </p:cNvPr>
              <p:cNvSpPr txBox="1"/>
              <p:nvPr/>
            </p:nvSpPr>
            <p:spPr>
              <a:xfrm>
                <a:off x="5008313" y="2841325"/>
                <a:ext cx="4005021" cy="1169551"/>
              </a:xfrm>
              <a:prstGeom prst="rect">
                <a:avLst/>
              </a:prstGeom>
              <a:grpFill/>
              <a:ln>
                <a:noFill/>
              </a:ln>
            </p:spPr>
            <p:txBody>
              <a:bodyPr wrap="square" rtlCol="0">
                <a:spAutoFit/>
              </a:bodyPr>
              <a:lstStyle/>
              <a:p>
                <a:pPr algn="just"/>
                <a:r>
                  <a:rPr lang="en-US" sz="1400" dirty="0"/>
                  <a:t>We deliver unique niche services, such as data-driven E-Tendering, Cost Consultancy, Quantity Surveying, Project Management, Value Engineering, Contract, and Legal Services, etc., using advanced technology and resources.</a:t>
                </a:r>
              </a:p>
            </p:txBody>
          </p:sp>
        </p:grpSp>
        <p:sp>
          <p:nvSpPr>
            <p:cNvPr id="23" name="TextBox 22">
              <a:extLst>
                <a:ext uri="{FF2B5EF4-FFF2-40B4-BE49-F238E27FC236}">
                  <a16:creationId xmlns:a16="http://schemas.microsoft.com/office/drawing/2014/main" id="{D3CF3797-9B90-423F-9564-04F723EDFA22}"/>
                </a:ext>
              </a:extLst>
            </p:cNvPr>
            <p:cNvSpPr txBox="1"/>
            <p:nvPr/>
          </p:nvSpPr>
          <p:spPr>
            <a:xfrm>
              <a:off x="5008312" y="4255207"/>
              <a:ext cx="4047496" cy="338554"/>
            </a:xfrm>
            <a:prstGeom prst="rect">
              <a:avLst/>
            </a:prstGeom>
            <a:grpFill/>
            <a:ln>
              <a:noFill/>
            </a:ln>
          </p:spPr>
          <p:txBody>
            <a:bodyPr wrap="square" rtlCol="0">
              <a:spAutoFit/>
            </a:bodyPr>
            <a:lstStyle/>
            <a:p>
              <a:r>
                <a:rPr lang="en-US" sz="1600" b="1" dirty="0"/>
                <a:t>REALTEQS MAINTENANCE SERVICES</a:t>
              </a:r>
            </a:p>
          </p:txBody>
        </p:sp>
        <p:sp>
          <p:nvSpPr>
            <p:cNvPr id="24" name="TextBox 23">
              <a:extLst>
                <a:ext uri="{FF2B5EF4-FFF2-40B4-BE49-F238E27FC236}">
                  <a16:creationId xmlns:a16="http://schemas.microsoft.com/office/drawing/2014/main" id="{74670356-B046-400C-BFAC-EBD1562FE3D5}"/>
                </a:ext>
              </a:extLst>
            </p:cNvPr>
            <p:cNvSpPr txBox="1"/>
            <p:nvPr/>
          </p:nvSpPr>
          <p:spPr>
            <a:xfrm>
              <a:off x="5008312" y="4514107"/>
              <a:ext cx="4005021" cy="1600438"/>
            </a:xfrm>
            <a:prstGeom prst="rect">
              <a:avLst/>
            </a:prstGeom>
            <a:grpFill/>
            <a:ln>
              <a:noFill/>
            </a:ln>
          </p:spPr>
          <p:txBody>
            <a:bodyPr wrap="square" rtlCol="0">
              <a:spAutoFit/>
            </a:bodyPr>
            <a:lstStyle/>
            <a:p>
              <a:pPr algn="just"/>
              <a:r>
                <a:rPr lang="en-US" sz="1400" dirty="0"/>
                <a:t>Currently, we connect over 750 categories of maintenance, 1200 localized material supply, and readily available workforce for all kinds of maintenance and renovation work, connecting first-class specialist service providers locally, assuring the best quality, fast and cost-effective maintenance service deals. </a:t>
              </a:r>
            </a:p>
          </p:txBody>
        </p:sp>
      </p:grpSp>
    </p:spTree>
    <p:extLst>
      <p:ext uri="{BB962C8B-B14F-4D97-AF65-F5344CB8AC3E}">
        <p14:creationId xmlns:p14="http://schemas.microsoft.com/office/powerpoint/2010/main" val="1851952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0C516A-6B63-4E77-A4DE-A53A36191EF3}"/>
              </a:ext>
            </a:extLst>
          </p:cNvPr>
          <p:cNvGrpSpPr/>
          <p:nvPr/>
        </p:nvGrpSpPr>
        <p:grpSpPr>
          <a:xfrm>
            <a:off x="0" y="6394051"/>
            <a:ext cx="393193" cy="491799"/>
            <a:chOff x="0" y="6394051"/>
            <a:chExt cx="393193" cy="491799"/>
          </a:xfrm>
        </p:grpSpPr>
        <p:sp>
          <p:nvSpPr>
            <p:cNvPr id="96" name="Rektangel 13">
              <a:extLst>
                <a:ext uri="{FF2B5EF4-FFF2-40B4-BE49-F238E27FC236}">
                  <a16:creationId xmlns:a16="http://schemas.microsoft.com/office/drawing/2014/main" id="{92ADDB34-BCD9-45E6-BD44-9C4CC2ABE0A6}"/>
                </a:ext>
              </a:extLst>
            </p:cNvPr>
            <p:cNvSpPr>
              <a:spLocks noChangeArrowheads="1"/>
            </p:cNvSpPr>
            <p:nvPr/>
          </p:nvSpPr>
          <p:spPr bwMode="auto">
            <a:xfrm>
              <a:off x="1" y="6394051"/>
              <a:ext cx="393192" cy="266700"/>
            </a:xfrm>
            <a:prstGeom prst="rect">
              <a:avLst/>
            </a:prstGeom>
            <a:gradFill flip="none" rotWithShape="1">
              <a:gsLst>
                <a:gs pos="0">
                  <a:schemeClr val="bg1">
                    <a:lumMod val="85000"/>
                  </a:schemeClr>
                </a:gs>
                <a:gs pos="100000">
                  <a:schemeClr val="bg1">
                    <a:lumMod val="95000"/>
                  </a:schemeClr>
                </a:gs>
              </a:gsLst>
              <a:lin ang="0" scaled="0"/>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chemeClr val="tx2"/>
                  </a:solidFill>
                  <a:latin typeface="+mn-lt"/>
                  <a:ea typeface="+mn-ea"/>
                  <a:cs typeface="+mn-cs"/>
                </a:rPr>
                <a:t>6</a:t>
              </a:r>
            </a:p>
          </p:txBody>
        </p:sp>
        <p:sp>
          <p:nvSpPr>
            <p:cNvPr id="97" name="Rektangel 13">
              <a:extLst>
                <a:ext uri="{FF2B5EF4-FFF2-40B4-BE49-F238E27FC236}">
                  <a16:creationId xmlns:a16="http://schemas.microsoft.com/office/drawing/2014/main" id="{77FAAC52-6E2C-45D9-B123-17080CD8B69F}"/>
                </a:ext>
              </a:extLst>
            </p:cNvPr>
            <p:cNvSpPr>
              <a:spLocks noChangeArrowheads="1"/>
            </p:cNvSpPr>
            <p:nvPr/>
          </p:nvSpPr>
          <p:spPr bwMode="auto">
            <a:xfrm>
              <a:off x="0" y="6660751"/>
              <a:ext cx="390812" cy="225099"/>
            </a:xfrm>
            <a:prstGeom prst="rect">
              <a:avLst/>
            </a:prstGeom>
            <a:gradFill flip="none" rotWithShape="1">
              <a:gsLst>
                <a:gs pos="0">
                  <a:schemeClr val="tx2">
                    <a:lumMod val="75000"/>
                  </a:schemeClr>
                </a:gs>
                <a:gs pos="100000">
                  <a:schemeClr val="accent1">
                    <a:lumMod val="75000"/>
                  </a:schemeClr>
                </a:gs>
              </a:gsLst>
              <a:lin ang="0" scaled="0"/>
              <a:tileRect/>
            </a:gra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grpSp>
      <p:sp>
        <p:nvSpPr>
          <p:cNvPr id="14" name="TextBox 13">
            <a:extLst>
              <a:ext uri="{FF2B5EF4-FFF2-40B4-BE49-F238E27FC236}">
                <a16:creationId xmlns:a16="http://schemas.microsoft.com/office/drawing/2014/main" id="{A5EA9486-B3EB-4716-88EE-1468FA045BA4}"/>
              </a:ext>
            </a:extLst>
          </p:cNvPr>
          <p:cNvSpPr txBox="1"/>
          <p:nvPr/>
        </p:nvSpPr>
        <p:spPr>
          <a:xfrm>
            <a:off x="5240394" y="1070483"/>
            <a:ext cx="3225929" cy="369332"/>
          </a:xfrm>
          <a:prstGeom prst="rect">
            <a:avLst/>
          </a:prstGeom>
          <a:noFill/>
        </p:spPr>
        <p:txBody>
          <a:bodyPr wrap="square" rtlCol="0">
            <a:spAutoFit/>
          </a:bodyPr>
          <a:lstStyle/>
          <a:p>
            <a:r>
              <a:rPr lang="en-US" b="1" dirty="0"/>
              <a:t>HOW WE HELP OUR CLIENTS ?</a:t>
            </a:r>
          </a:p>
        </p:txBody>
      </p:sp>
      <p:sp>
        <p:nvSpPr>
          <p:cNvPr id="7" name="Rectangle 6">
            <a:extLst>
              <a:ext uri="{FF2B5EF4-FFF2-40B4-BE49-F238E27FC236}">
                <a16:creationId xmlns:a16="http://schemas.microsoft.com/office/drawing/2014/main" id="{2E0358FB-8882-4CB1-B064-A5E1F5260690}"/>
              </a:ext>
            </a:extLst>
          </p:cNvPr>
          <p:cNvSpPr/>
          <p:nvPr/>
        </p:nvSpPr>
        <p:spPr>
          <a:xfrm>
            <a:off x="4757664" y="1439815"/>
            <a:ext cx="4298144" cy="460092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2B26BEE-B062-475A-A6DB-2DED7F4A31EE}"/>
              </a:ext>
            </a:extLst>
          </p:cNvPr>
          <p:cNvSpPr txBox="1"/>
          <p:nvPr/>
        </p:nvSpPr>
        <p:spPr>
          <a:xfrm>
            <a:off x="5008311" y="1529558"/>
            <a:ext cx="4047496" cy="338554"/>
          </a:xfrm>
          <a:prstGeom prst="rect">
            <a:avLst/>
          </a:prstGeom>
          <a:solidFill>
            <a:schemeClr val="bg1"/>
          </a:solidFill>
        </p:spPr>
        <p:txBody>
          <a:bodyPr wrap="square" rtlCol="0">
            <a:spAutoFit/>
          </a:bodyPr>
          <a:lstStyle/>
          <a:p>
            <a:r>
              <a:rPr lang="en-US" sz="1600" b="1" dirty="0"/>
              <a:t>CROWDSOURCING</a:t>
            </a:r>
          </a:p>
        </p:txBody>
      </p:sp>
      <p:sp>
        <p:nvSpPr>
          <p:cNvPr id="17" name="TextBox 16">
            <a:extLst>
              <a:ext uri="{FF2B5EF4-FFF2-40B4-BE49-F238E27FC236}">
                <a16:creationId xmlns:a16="http://schemas.microsoft.com/office/drawing/2014/main" id="{28254EA3-1E01-41F7-A85E-8CE90A6FF4EC}"/>
              </a:ext>
            </a:extLst>
          </p:cNvPr>
          <p:cNvSpPr txBox="1"/>
          <p:nvPr/>
        </p:nvSpPr>
        <p:spPr>
          <a:xfrm>
            <a:off x="5008312" y="1861119"/>
            <a:ext cx="4005021" cy="1815882"/>
          </a:xfrm>
          <a:prstGeom prst="rect">
            <a:avLst/>
          </a:prstGeom>
          <a:solidFill>
            <a:schemeClr val="bg1"/>
          </a:solidFill>
        </p:spPr>
        <p:txBody>
          <a:bodyPr wrap="square" rtlCol="0">
            <a:spAutoFit/>
          </a:bodyPr>
          <a:lstStyle/>
          <a:p>
            <a:pPr algn="just"/>
            <a:r>
              <a:rPr lang="en-US" sz="1400" dirty="0"/>
              <a:t>Crowdsourcing is the best and fastest solution for many unsolved issues as we could get the best answers from a massive crowd network of vibrant, technologically advanced, professionals and experts’ communities.</a:t>
            </a:r>
          </a:p>
          <a:p>
            <a:pPr algn="just"/>
            <a:endParaRPr lang="en-US" sz="1400" dirty="0"/>
          </a:p>
          <a:p>
            <a:pPr algn="just"/>
            <a:r>
              <a:rPr lang="en-US" sz="1400" dirty="0"/>
              <a:t>REALTEQS socio-professional platform TEQSPLUS+ connects you to the best crowds.</a:t>
            </a:r>
          </a:p>
        </p:txBody>
      </p:sp>
      <p:sp>
        <p:nvSpPr>
          <p:cNvPr id="23" name="TextBox 22">
            <a:extLst>
              <a:ext uri="{FF2B5EF4-FFF2-40B4-BE49-F238E27FC236}">
                <a16:creationId xmlns:a16="http://schemas.microsoft.com/office/drawing/2014/main" id="{D3CF3797-9B90-423F-9564-04F723EDFA22}"/>
              </a:ext>
            </a:extLst>
          </p:cNvPr>
          <p:cNvSpPr txBox="1"/>
          <p:nvPr/>
        </p:nvSpPr>
        <p:spPr>
          <a:xfrm>
            <a:off x="5008312" y="3792290"/>
            <a:ext cx="4047496" cy="338554"/>
          </a:xfrm>
          <a:prstGeom prst="rect">
            <a:avLst/>
          </a:prstGeom>
          <a:noFill/>
        </p:spPr>
        <p:txBody>
          <a:bodyPr wrap="square" rtlCol="0">
            <a:spAutoFit/>
          </a:bodyPr>
          <a:lstStyle/>
          <a:p>
            <a:r>
              <a:rPr lang="en-US" sz="1600" b="1" dirty="0"/>
              <a:t>LEARNING</a:t>
            </a:r>
          </a:p>
        </p:txBody>
      </p:sp>
      <p:sp>
        <p:nvSpPr>
          <p:cNvPr id="24" name="TextBox 23">
            <a:extLst>
              <a:ext uri="{FF2B5EF4-FFF2-40B4-BE49-F238E27FC236}">
                <a16:creationId xmlns:a16="http://schemas.microsoft.com/office/drawing/2014/main" id="{74670356-B046-400C-BFAC-EBD1562FE3D5}"/>
              </a:ext>
            </a:extLst>
          </p:cNvPr>
          <p:cNvSpPr txBox="1"/>
          <p:nvPr/>
        </p:nvSpPr>
        <p:spPr>
          <a:xfrm>
            <a:off x="5029548" y="4130844"/>
            <a:ext cx="4005021" cy="1169551"/>
          </a:xfrm>
          <a:prstGeom prst="rect">
            <a:avLst/>
          </a:prstGeom>
          <a:noFill/>
        </p:spPr>
        <p:txBody>
          <a:bodyPr wrap="square" rtlCol="0">
            <a:spAutoFit/>
          </a:bodyPr>
          <a:lstStyle/>
          <a:p>
            <a:pPr algn="just"/>
            <a:r>
              <a:rPr lang="en-US" sz="1400" dirty="0"/>
              <a:t>We connect you through our TEQSPLUS+ platform to all kinds of the latest development, informative postings, chats, news feeds, product list, competition, training, virtual sites, simulation, job portals, interns' postings, etc.</a:t>
            </a:r>
          </a:p>
        </p:txBody>
      </p:sp>
      <p:pic>
        <p:nvPicPr>
          <p:cNvPr id="4" name="Picture 3">
            <a:extLst>
              <a:ext uri="{FF2B5EF4-FFF2-40B4-BE49-F238E27FC236}">
                <a16:creationId xmlns:a16="http://schemas.microsoft.com/office/drawing/2014/main" id="{D35216A9-EE1A-4F15-94F5-726425C3DE04}"/>
              </a:ext>
            </a:extLst>
          </p:cNvPr>
          <p:cNvPicPr>
            <a:picLocks noChangeAspect="1"/>
          </p:cNvPicPr>
          <p:nvPr/>
        </p:nvPicPr>
        <p:blipFill>
          <a:blip r:embed="rId3"/>
          <a:stretch>
            <a:fillRect/>
          </a:stretch>
        </p:blipFill>
        <p:spPr>
          <a:xfrm>
            <a:off x="155067" y="1400967"/>
            <a:ext cx="4611879" cy="4678615"/>
          </a:xfrm>
          <a:prstGeom prst="rect">
            <a:avLst/>
          </a:prstGeom>
        </p:spPr>
      </p:pic>
    </p:spTree>
    <p:extLst>
      <p:ext uri="{BB962C8B-B14F-4D97-AF65-F5344CB8AC3E}">
        <p14:creationId xmlns:p14="http://schemas.microsoft.com/office/powerpoint/2010/main" val="16574086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ktangel 13">
            <a:extLst>
              <a:ext uri="{FF2B5EF4-FFF2-40B4-BE49-F238E27FC236}">
                <a16:creationId xmlns:a16="http://schemas.microsoft.com/office/drawing/2014/main" id="{92ADDB34-BCD9-45E6-BD44-9C4CC2ABE0A6}"/>
              </a:ext>
            </a:extLst>
          </p:cNvPr>
          <p:cNvSpPr>
            <a:spLocks noChangeArrowheads="1"/>
          </p:cNvSpPr>
          <p:nvPr/>
        </p:nvSpPr>
        <p:spPr bwMode="auto">
          <a:xfrm>
            <a:off x="1" y="6366201"/>
            <a:ext cx="393192" cy="266700"/>
          </a:xfrm>
          <a:prstGeom prst="rect">
            <a:avLst/>
          </a:prstGeom>
          <a:gradFill flip="none" rotWithShape="1">
            <a:gsLst>
              <a:gs pos="0">
                <a:schemeClr val="bg1">
                  <a:lumMod val="85000"/>
                </a:schemeClr>
              </a:gs>
              <a:gs pos="100000">
                <a:schemeClr val="bg1">
                  <a:lumMod val="95000"/>
                </a:schemeClr>
              </a:gs>
            </a:gsLst>
            <a:lin ang="0" scaled="0"/>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chemeClr val="tx2"/>
                </a:solidFill>
                <a:latin typeface="+mn-lt"/>
                <a:ea typeface="+mn-ea"/>
                <a:cs typeface="+mn-cs"/>
              </a:rPr>
              <a:t>7</a:t>
            </a:r>
          </a:p>
        </p:txBody>
      </p:sp>
      <p:sp>
        <p:nvSpPr>
          <p:cNvPr id="97" name="Rektangel 13">
            <a:extLst>
              <a:ext uri="{FF2B5EF4-FFF2-40B4-BE49-F238E27FC236}">
                <a16:creationId xmlns:a16="http://schemas.microsoft.com/office/drawing/2014/main" id="{77FAAC52-6E2C-45D9-B123-17080CD8B69F}"/>
              </a:ext>
            </a:extLst>
          </p:cNvPr>
          <p:cNvSpPr>
            <a:spLocks noChangeArrowheads="1"/>
          </p:cNvSpPr>
          <p:nvPr/>
        </p:nvSpPr>
        <p:spPr bwMode="auto">
          <a:xfrm>
            <a:off x="0" y="6632901"/>
            <a:ext cx="390812" cy="225099"/>
          </a:xfrm>
          <a:prstGeom prst="rect">
            <a:avLst/>
          </a:prstGeom>
          <a:gradFill flip="none" rotWithShape="1">
            <a:gsLst>
              <a:gs pos="0">
                <a:schemeClr val="tx2">
                  <a:lumMod val="75000"/>
                </a:schemeClr>
              </a:gs>
              <a:gs pos="100000">
                <a:schemeClr val="accent1">
                  <a:lumMod val="75000"/>
                </a:schemeClr>
              </a:gs>
            </a:gsLst>
            <a:lin ang="0" scaled="0"/>
            <a:tileRect/>
          </a:gra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grpSp>
        <p:nvGrpSpPr>
          <p:cNvPr id="23" name="Group 22">
            <a:extLst>
              <a:ext uri="{FF2B5EF4-FFF2-40B4-BE49-F238E27FC236}">
                <a16:creationId xmlns:a16="http://schemas.microsoft.com/office/drawing/2014/main" id="{AC5646D5-A4E3-49C4-BA2B-EC95C0861182}"/>
              </a:ext>
            </a:extLst>
          </p:cNvPr>
          <p:cNvGrpSpPr/>
          <p:nvPr/>
        </p:nvGrpSpPr>
        <p:grpSpPr>
          <a:xfrm>
            <a:off x="195406" y="789965"/>
            <a:ext cx="7967925" cy="5657850"/>
            <a:chOff x="1551347" y="609473"/>
            <a:chExt cx="8238111" cy="5654294"/>
          </a:xfrm>
        </p:grpSpPr>
        <p:grpSp>
          <p:nvGrpSpPr>
            <p:cNvPr id="24" name="Group 23">
              <a:extLst>
                <a:ext uri="{FF2B5EF4-FFF2-40B4-BE49-F238E27FC236}">
                  <a16:creationId xmlns:a16="http://schemas.microsoft.com/office/drawing/2014/main" id="{5209CD57-48EA-43DE-BB79-91C9A8BA5E1B}"/>
                </a:ext>
              </a:extLst>
            </p:cNvPr>
            <p:cNvGrpSpPr/>
            <p:nvPr/>
          </p:nvGrpSpPr>
          <p:grpSpPr>
            <a:xfrm>
              <a:off x="2479637" y="941293"/>
              <a:ext cx="7309821" cy="4900109"/>
              <a:chOff x="2213113" y="745436"/>
              <a:chExt cx="7765774" cy="5486399"/>
            </a:xfrm>
          </p:grpSpPr>
          <p:sp>
            <p:nvSpPr>
              <p:cNvPr id="59" name="Rectangle 58">
                <a:extLst>
                  <a:ext uri="{FF2B5EF4-FFF2-40B4-BE49-F238E27FC236}">
                    <a16:creationId xmlns:a16="http://schemas.microsoft.com/office/drawing/2014/main" id="{CA1ECA6F-804D-4619-A43D-71D91D71BD05}"/>
                  </a:ext>
                </a:extLst>
              </p:cNvPr>
              <p:cNvSpPr/>
              <p:nvPr/>
            </p:nvSpPr>
            <p:spPr>
              <a:xfrm>
                <a:off x="2213113" y="745436"/>
                <a:ext cx="3882887"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0" name="Rectangle 59">
                <a:extLst>
                  <a:ext uri="{FF2B5EF4-FFF2-40B4-BE49-F238E27FC236}">
                    <a16:creationId xmlns:a16="http://schemas.microsoft.com/office/drawing/2014/main" id="{EA0BAD1D-878B-4F91-8860-647F45649D9C}"/>
                  </a:ext>
                </a:extLst>
              </p:cNvPr>
              <p:cNvSpPr/>
              <p:nvPr/>
            </p:nvSpPr>
            <p:spPr>
              <a:xfrm>
                <a:off x="6096000" y="745436"/>
                <a:ext cx="3882887"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1" name="Rectangle 60">
                <a:extLst>
                  <a:ext uri="{FF2B5EF4-FFF2-40B4-BE49-F238E27FC236}">
                    <a16:creationId xmlns:a16="http://schemas.microsoft.com/office/drawing/2014/main" id="{9DCB058B-3A16-4DA8-9DB1-5E61EEBC11BD}"/>
                  </a:ext>
                </a:extLst>
              </p:cNvPr>
              <p:cNvSpPr/>
              <p:nvPr/>
            </p:nvSpPr>
            <p:spPr>
              <a:xfrm>
                <a:off x="2213113" y="3488635"/>
                <a:ext cx="3882887"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2" name="Rectangle 61">
                <a:extLst>
                  <a:ext uri="{FF2B5EF4-FFF2-40B4-BE49-F238E27FC236}">
                    <a16:creationId xmlns:a16="http://schemas.microsoft.com/office/drawing/2014/main" id="{3255A1EB-90DD-4036-8542-28BE25C437F8}"/>
                  </a:ext>
                </a:extLst>
              </p:cNvPr>
              <p:cNvSpPr/>
              <p:nvPr/>
            </p:nvSpPr>
            <p:spPr>
              <a:xfrm>
                <a:off x="6096000" y="3488635"/>
                <a:ext cx="3882887"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25" name="Freeform: Shape 24">
              <a:extLst>
                <a:ext uri="{FF2B5EF4-FFF2-40B4-BE49-F238E27FC236}">
                  <a16:creationId xmlns:a16="http://schemas.microsoft.com/office/drawing/2014/main" id="{60E3CEE8-F482-44C7-8278-53759D9FE3D0}"/>
                </a:ext>
              </a:extLst>
            </p:cNvPr>
            <p:cNvSpPr/>
            <p:nvPr/>
          </p:nvSpPr>
          <p:spPr>
            <a:xfrm>
              <a:off x="6496942" y="1712845"/>
              <a:ext cx="892134" cy="623678"/>
            </a:xfrm>
            <a:custGeom>
              <a:avLst/>
              <a:gdLst>
                <a:gd name="connsiteX0" fmla="*/ 403412 w 1428573"/>
                <a:gd name="connsiteY0" fmla="*/ 0 h 806823"/>
                <a:gd name="connsiteX1" fmla="*/ 512757 w 1428573"/>
                <a:gd name="connsiteY1" fmla="*/ 0 h 806823"/>
                <a:gd name="connsiteX2" fmla="*/ 556580 w 1428573"/>
                <a:gd name="connsiteY2" fmla="*/ 21111 h 806823"/>
                <a:gd name="connsiteX3" fmla="*/ 1298360 w 1428573"/>
                <a:gd name="connsiteY3" fmla="*/ 632693 h 806823"/>
                <a:gd name="connsiteX4" fmla="*/ 1428573 w 1428573"/>
                <a:gd name="connsiteY4" fmla="*/ 806823 h 806823"/>
                <a:gd name="connsiteX5" fmla="*/ 403412 w 1428573"/>
                <a:gd name="connsiteY5" fmla="*/ 806823 h 806823"/>
                <a:gd name="connsiteX6" fmla="*/ 8196 w 1428573"/>
                <a:gd name="connsiteY6" fmla="*/ 484713 h 806823"/>
                <a:gd name="connsiteX7" fmla="*/ 0 w 1428573"/>
                <a:gd name="connsiteY7" fmla="*/ 403411 h 806823"/>
                <a:gd name="connsiteX8" fmla="*/ 8196 w 1428573"/>
                <a:gd name="connsiteY8" fmla="*/ 322110 h 806823"/>
                <a:gd name="connsiteX9" fmla="*/ 403412 w 1428573"/>
                <a:gd name="connsiteY9" fmla="*/ 0 h 80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573" h="806823">
                  <a:moveTo>
                    <a:pt x="403412" y="0"/>
                  </a:moveTo>
                  <a:lnTo>
                    <a:pt x="512757" y="0"/>
                  </a:lnTo>
                  <a:lnTo>
                    <a:pt x="556580" y="21111"/>
                  </a:lnTo>
                  <a:cubicBezTo>
                    <a:pt x="841621" y="175954"/>
                    <a:pt x="1093375" y="384309"/>
                    <a:pt x="1298360" y="632693"/>
                  </a:cubicBezTo>
                  <a:lnTo>
                    <a:pt x="1428573" y="806823"/>
                  </a:lnTo>
                  <a:lnTo>
                    <a:pt x="403412" y="806823"/>
                  </a:lnTo>
                  <a:cubicBezTo>
                    <a:pt x="208464" y="806823"/>
                    <a:pt x="45813" y="668540"/>
                    <a:pt x="8196" y="484713"/>
                  </a:cubicBezTo>
                  <a:lnTo>
                    <a:pt x="0" y="403411"/>
                  </a:lnTo>
                  <a:lnTo>
                    <a:pt x="8196" y="322110"/>
                  </a:lnTo>
                  <a:cubicBezTo>
                    <a:pt x="45813" y="138283"/>
                    <a:pt x="208464" y="0"/>
                    <a:pt x="403412" y="0"/>
                  </a:cubicBezTo>
                  <a:close/>
                </a:path>
              </a:pathLst>
            </a:custGeom>
            <a:gradFill>
              <a:gsLst>
                <a:gs pos="0">
                  <a:schemeClr val="accent1">
                    <a:lumMod val="5000"/>
                    <a:lumOff val="95000"/>
                  </a:schemeClr>
                </a:gs>
                <a:gs pos="6000">
                  <a:schemeClr val="accent1">
                    <a:lumMod val="20000"/>
                    <a:lumOff val="80000"/>
                  </a:schemeClr>
                </a:gs>
                <a:gs pos="8000">
                  <a:schemeClr val="accent1">
                    <a:lumMod val="30000"/>
                    <a:lumOff val="70000"/>
                  </a:schemeClr>
                </a:gs>
              </a:gsLst>
              <a:lin ang="5400000" scaled="1"/>
            </a:gradFill>
            <a:ln>
              <a:noFill/>
            </a:ln>
            <a:effectLst>
              <a:innerShdw blurRad="63500" dist="508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685800"/>
              <a:r>
                <a:rPr lang="en-US" sz="1350" dirty="0">
                  <a:solidFill>
                    <a:srgbClr val="FF00FF"/>
                  </a:solidFill>
                  <a:latin typeface="Calibri" panose="020F0502020204030204"/>
                </a:rPr>
                <a:t>    </a:t>
              </a:r>
              <a:r>
                <a:rPr lang="en-US" b="1" dirty="0">
                  <a:solidFill>
                    <a:srgbClr val="FF00FF"/>
                  </a:solidFill>
                  <a:latin typeface="Calibri" panose="020F0502020204030204"/>
                </a:rPr>
                <a:t>1</a:t>
              </a:r>
            </a:p>
          </p:txBody>
        </p:sp>
        <p:sp>
          <p:nvSpPr>
            <p:cNvPr id="26" name="Freeform: Shape 25">
              <a:extLst>
                <a:ext uri="{FF2B5EF4-FFF2-40B4-BE49-F238E27FC236}">
                  <a16:creationId xmlns:a16="http://schemas.microsoft.com/office/drawing/2014/main" id="{619D1FA9-A6D9-437C-94A0-44912DE70CDF}"/>
                </a:ext>
              </a:extLst>
            </p:cNvPr>
            <p:cNvSpPr/>
            <p:nvPr/>
          </p:nvSpPr>
          <p:spPr>
            <a:xfrm>
              <a:off x="4802924" y="1716476"/>
              <a:ext cx="788661" cy="620048"/>
            </a:xfrm>
            <a:custGeom>
              <a:avLst/>
              <a:gdLst>
                <a:gd name="connsiteX0" fmla="*/ 906064 w 1262882"/>
                <a:gd name="connsiteY0" fmla="*/ 0 h 802127"/>
                <a:gd name="connsiteX1" fmla="*/ 940772 w 1262882"/>
                <a:gd name="connsiteY1" fmla="*/ 3499 h 802127"/>
                <a:gd name="connsiteX2" fmla="*/ 1262882 w 1262882"/>
                <a:gd name="connsiteY2" fmla="*/ 398715 h 802127"/>
                <a:gd name="connsiteX3" fmla="*/ 1262881 w 1262882"/>
                <a:gd name="connsiteY3" fmla="*/ 398715 h 802127"/>
                <a:gd name="connsiteX4" fmla="*/ 859469 w 1262882"/>
                <a:gd name="connsiteY4" fmla="*/ 802127 h 802127"/>
                <a:gd name="connsiteX5" fmla="*/ 0 w 1262882"/>
                <a:gd name="connsiteY5" fmla="*/ 802127 h 802127"/>
                <a:gd name="connsiteX6" fmla="*/ 130213 w 1262882"/>
                <a:gd name="connsiteY6" fmla="*/ 627995 h 802127"/>
                <a:gd name="connsiteX7" fmla="*/ 871993 w 1262882"/>
                <a:gd name="connsiteY7" fmla="*/ 16413 h 802127"/>
                <a:gd name="connsiteX8" fmla="*/ 906064 w 1262882"/>
                <a:gd name="connsiteY8" fmla="*/ 0 h 80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2882" h="802127">
                  <a:moveTo>
                    <a:pt x="906064" y="0"/>
                  </a:moveTo>
                  <a:lnTo>
                    <a:pt x="940772" y="3499"/>
                  </a:lnTo>
                  <a:cubicBezTo>
                    <a:pt x="1124599" y="41116"/>
                    <a:pt x="1262882" y="203767"/>
                    <a:pt x="1262882" y="398715"/>
                  </a:cubicBezTo>
                  <a:lnTo>
                    <a:pt x="1262881" y="398715"/>
                  </a:lnTo>
                  <a:cubicBezTo>
                    <a:pt x="1262881" y="621513"/>
                    <a:pt x="1082267" y="802127"/>
                    <a:pt x="859469" y="802127"/>
                  </a:cubicBezTo>
                  <a:lnTo>
                    <a:pt x="0" y="802127"/>
                  </a:lnTo>
                  <a:lnTo>
                    <a:pt x="130213" y="627995"/>
                  </a:lnTo>
                  <a:cubicBezTo>
                    <a:pt x="335198" y="379611"/>
                    <a:pt x="586952" y="171256"/>
                    <a:pt x="871993" y="16413"/>
                  </a:cubicBezTo>
                  <a:lnTo>
                    <a:pt x="906064" y="0"/>
                  </a:lnTo>
                  <a:close/>
                </a:path>
              </a:pathLst>
            </a:custGeom>
            <a:gradFill>
              <a:gsLst>
                <a:gs pos="0">
                  <a:schemeClr val="accent1">
                    <a:lumMod val="5000"/>
                    <a:lumOff val="95000"/>
                  </a:schemeClr>
                </a:gs>
                <a:gs pos="6000">
                  <a:schemeClr val="accent1">
                    <a:lumMod val="20000"/>
                    <a:lumOff val="80000"/>
                  </a:schemeClr>
                </a:gs>
                <a:gs pos="8000">
                  <a:schemeClr val="accent1">
                    <a:lumMod val="30000"/>
                    <a:lumOff val="70000"/>
                  </a:schemeClr>
                </a:gs>
              </a:gsLst>
              <a:lin ang="5400000" scaled="1"/>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r>
                <a:rPr lang="en-US" sz="1350" dirty="0">
                  <a:solidFill>
                    <a:prstClr val="white"/>
                  </a:solidFill>
                  <a:latin typeface="Calibri" panose="020F0502020204030204"/>
                </a:rPr>
                <a:t>      </a:t>
              </a:r>
              <a:r>
                <a:rPr lang="en-US" b="1" dirty="0">
                  <a:solidFill>
                    <a:srgbClr val="FF00FF"/>
                  </a:solidFill>
                  <a:latin typeface="Calibri" panose="020F0502020204030204"/>
                </a:rPr>
                <a:t>10</a:t>
              </a:r>
            </a:p>
          </p:txBody>
        </p:sp>
        <p:sp>
          <p:nvSpPr>
            <p:cNvPr id="27" name="Freeform: Shape 26">
              <a:extLst>
                <a:ext uri="{FF2B5EF4-FFF2-40B4-BE49-F238E27FC236}">
                  <a16:creationId xmlns:a16="http://schemas.microsoft.com/office/drawing/2014/main" id="{A337D2ED-B6F5-49AE-A932-7EFE69DF5293}"/>
                </a:ext>
              </a:extLst>
            </p:cNvPr>
            <p:cNvSpPr/>
            <p:nvPr/>
          </p:nvSpPr>
          <p:spPr>
            <a:xfrm>
              <a:off x="6828734" y="2392136"/>
              <a:ext cx="799315" cy="623678"/>
            </a:xfrm>
            <a:custGeom>
              <a:avLst/>
              <a:gdLst>
                <a:gd name="connsiteX0" fmla="*/ 403412 w 1279942"/>
                <a:gd name="connsiteY0" fmla="*/ 0 h 806823"/>
                <a:gd name="connsiteX1" fmla="*/ 943710 w 1279942"/>
                <a:gd name="connsiteY1" fmla="*/ 0 h 806823"/>
                <a:gd name="connsiteX2" fmla="*/ 1037775 w 1279942"/>
                <a:gd name="connsiteY2" fmla="*/ 154837 h 806823"/>
                <a:gd name="connsiteX3" fmla="*/ 1228223 w 1279942"/>
                <a:gd name="connsiteY3" fmla="*/ 605680 h 806823"/>
                <a:gd name="connsiteX4" fmla="*/ 1279942 w 1279942"/>
                <a:gd name="connsiteY4" fmla="*/ 806823 h 806823"/>
                <a:gd name="connsiteX5" fmla="*/ 403412 w 1279942"/>
                <a:gd name="connsiteY5" fmla="*/ 806823 h 806823"/>
                <a:gd name="connsiteX6" fmla="*/ 8196 w 1279942"/>
                <a:gd name="connsiteY6" fmla="*/ 484713 h 806823"/>
                <a:gd name="connsiteX7" fmla="*/ 0 w 1279942"/>
                <a:gd name="connsiteY7" fmla="*/ 403411 h 806823"/>
                <a:gd name="connsiteX8" fmla="*/ 8196 w 1279942"/>
                <a:gd name="connsiteY8" fmla="*/ 322110 h 806823"/>
                <a:gd name="connsiteX9" fmla="*/ 403412 w 1279942"/>
                <a:gd name="connsiteY9" fmla="*/ 0 h 80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9942" h="806823">
                  <a:moveTo>
                    <a:pt x="403412" y="0"/>
                  </a:moveTo>
                  <a:lnTo>
                    <a:pt x="943710" y="0"/>
                  </a:lnTo>
                  <a:lnTo>
                    <a:pt x="1037775" y="154837"/>
                  </a:lnTo>
                  <a:cubicBezTo>
                    <a:pt x="1115197" y="297358"/>
                    <a:pt x="1179241" y="448201"/>
                    <a:pt x="1228223" y="605680"/>
                  </a:cubicBezTo>
                  <a:lnTo>
                    <a:pt x="1279942" y="806823"/>
                  </a:lnTo>
                  <a:lnTo>
                    <a:pt x="403412" y="806823"/>
                  </a:lnTo>
                  <a:cubicBezTo>
                    <a:pt x="208464" y="806823"/>
                    <a:pt x="45813" y="668540"/>
                    <a:pt x="8196" y="484713"/>
                  </a:cubicBezTo>
                  <a:lnTo>
                    <a:pt x="0" y="403411"/>
                  </a:lnTo>
                  <a:lnTo>
                    <a:pt x="8196" y="322110"/>
                  </a:lnTo>
                  <a:cubicBezTo>
                    <a:pt x="45813" y="138282"/>
                    <a:pt x="208464" y="0"/>
                    <a:pt x="403412" y="0"/>
                  </a:cubicBezTo>
                  <a:close/>
                </a:path>
              </a:pathLst>
            </a:custGeom>
            <a:gradFill>
              <a:gsLst>
                <a:gs pos="0">
                  <a:schemeClr val="accent1">
                    <a:lumMod val="5000"/>
                    <a:lumOff val="95000"/>
                  </a:schemeClr>
                </a:gs>
                <a:gs pos="6000">
                  <a:schemeClr val="accent1">
                    <a:lumMod val="20000"/>
                    <a:lumOff val="80000"/>
                  </a:schemeClr>
                </a:gs>
                <a:gs pos="8000">
                  <a:schemeClr val="accent1">
                    <a:lumMod val="30000"/>
                    <a:lumOff val="70000"/>
                  </a:schemeClr>
                </a:gs>
              </a:gsLst>
              <a:lin ang="5400000" scaled="1"/>
            </a:gradFill>
            <a:ln>
              <a:noFill/>
            </a:ln>
            <a:effectLst>
              <a:innerShdw blurRad="63500" dist="508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r>
                <a:rPr lang="en-US" b="1" dirty="0">
                  <a:solidFill>
                    <a:srgbClr val="FF00FF"/>
                  </a:solidFill>
                  <a:latin typeface="Calibri" panose="020F0502020204030204"/>
                </a:rPr>
                <a:t>2</a:t>
              </a:r>
            </a:p>
          </p:txBody>
        </p:sp>
        <p:sp>
          <p:nvSpPr>
            <p:cNvPr id="28" name="Freeform: Shape 27">
              <a:extLst>
                <a:ext uri="{FF2B5EF4-FFF2-40B4-BE49-F238E27FC236}">
                  <a16:creationId xmlns:a16="http://schemas.microsoft.com/office/drawing/2014/main" id="{0713DCE3-F49C-4088-BD8B-893E7029E275}"/>
                </a:ext>
              </a:extLst>
            </p:cNvPr>
            <p:cNvSpPr/>
            <p:nvPr/>
          </p:nvSpPr>
          <p:spPr>
            <a:xfrm>
              <a:off x="4563305" y="2395253"/>
              <a:ext cx="745563" cy="623679"/>
            </a:xfrm>
            <a:custGeom>
              <a:avLst/>
              <a:gdLst>
                <a:gd name="connsiteX0" fmla="*/ 334819 w 1193869"/>
                <a:gd name="connsiteY0" fmla="*/ 0 h 806824"/>
                <a:gd name="connsiteX1" fmla="*/ 790457 w 1193869"/>
                <a:gd name="connsiteY1" fmla="*/ 0 h 806824"/>
                <a:gd name="connsiteX2" fmla="*/ 1193869 w 1193869"/>
                <a:gd name="connsiteY2" fmla="*/ 403412 h 806824"/>
                <a:gd name="connsiteX3" fmla="*/ 1193868 w 1193869"/>
                <a:gd name="connsiteY3" fmla="*/ 403412 h 806824"/>
                <a:gd name="connsiteX4" fmla="*/ 790456 w 1193869"/>
                <a:gd name="connsiteY4" fmla="*/ 806824 h 806824"/>
                <a:gd name="connsiteX5" fmla="*/ 0 w 1193869"/>
                <a:gd name="connsiteY5" fmla="*/ 806824 h 806824"/>
                <a:gd name="connsiteX6" fmla="*/ 52756 w 1193869"/>
                <a:gd name="connsiteY6" fmla="*/ 601647 h 806824"/>
                <a:gd name="connsiteX7" fmla="*/ 243204 w 1193869"/>
                <a:gd name="connsiteY7" fmla="*/ 150804 h 806824"/>
                <a:gd name="connsiteX8" fmla="*/ 334819 w 1193869"/>
                <a:gd name="connsiteY8" fmla="*/ 0 h 80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869" h="806824">
                  <a:moveTo>
                    <a:pt x="334819" y="0"/>
                  </a:moveTo>
                  <a:lnTo>
                    <a:pt x="790457" y="0"/>
                  </a:lnTo>
                  <a:cubicBezTo>
                    <a:pt x="1013255" y="0"/>
                    <a:pt x="1193869" y="180614"/>
                    <a:pt x="1193869" y="403412"/>
                  </a:cubicBezTo>
                  <a:lnTo>
                    <a:pt x="1193868" y="403412"/>
                  </a:lnTo>
                  <a:cubicBezTo>
                    <a:pt x="1193868" y="626210"/>
                    <a:pt x="1013254" y="806824"/>
                    <a:pt x="790456" y="806824"/>
                  </a:cubicBezTo>
                  <a:lnTo>
                    <a:pt x="0" y="806824"/>
                  </a:lnTo>
                  <a:lnTo>
                    <a:pt x="52756" y="601647"/>
                  </a:lnTo>
                  <a:cubicBezTo>
                    <a:pt x="101737" y="444168"/>
                    <a:pt x="165782" y="293325"/>
                    <a:pt x="243204" y="150804"/>
                  </a:cubicBezTo>
                  <a:lnTo>
                    <a:pt x="334819" y="0"/>
                  </a:lnTo>
                  <a:close/>
                </a:path>
              </a:pathLst>
            </a:custGeom>
            <a:gradFill>
              <a:gsLst>
                <a:gs pos="0">
                  <a:schemeClr val="accent1">
                    <a:lumMod val="5000"/>
                    <a:lumOff val="95000"/>
                  </a:schemeClr>
                </a:gs>
                <a:gs pos="6000">
                  <a:schemeClr val="accent1">
                    <a:lumMod val="20000"/>
                    <a:lumOff val="80000"/>
                  </a:schemeClr>
                </a:gs>
                <a:gs pos="8000">
                  <a:schemeClr val="accent1">
                    <a:lumMod val="30000"/>
                    <a:lumOff val="70000"/>
                  </a:schemeClr>
                </a:gs>
              </a:gsLst>
              <a:lin ang="5400000" scaled="1"/>
            </a:gradFill>
            <a:ln>
              <a:noFill/>
            </a:ln>
            <a:effectLst>
              <a:innerShdw blurRad="63500" dist="50800" dir="108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r>
                <a:rPr lang="en-US" b="1" dirty="0">
                  <a:solidFill>
                    <a:srgbClr val="FF00FF"/>
                  </a:solidFill>
                  <a:latin typeface="Calibri" panose="020F0502020204030204"/>
                </a:rPr>
                <a:t>9</a:t>
              </a:r>
            </a:p>
          </p:txBody>
        </p:sp>
        <p:sp>
          <p:nvSpPr>
            <p:cNvPr id="29" name="Freeform: Shape 28">
              <a:extLst>
                <a:ext uri="{FF2B5EF4-FFF2-40B4-BE49-F238E27FC236}">
                  <a16:creationId xmlns:a16="http://schemas.microsoft.com/office/drawing/2014/main" id="{4A590D06-092B-4989-BAB6-46578A4064E8}"/>
                </a:ext>
              </a:extLst>
            </p:cNvPr>
            <p:cNvSpPr/>
            <p:nvPr/>
          </p:nvSpPr>
          <p:spPr>
            <a:xfrm>
              <a:off x="7182649" y="3099490"/>
              <a:ext cx="483702" cy="623678"/>
            </a:xfrm>
            <a:custGeom>
              <a:avLst/>
              <a:gdLst>
                <a:gd name="connsiteX0" fmla="*/ 403412 w 774551"/>
                <a:gd name="connsiteY0" fmla="*/ 0 h 806823"/>
                <a:gd name="connsiteX1" fmla="*/ 733903 w 774551"/>
                <a:gd name="connsiteY1" fmla="*/ 0 h 806823"/>
                <a:gd name="connsiteX2" fmla="*/ 761568 w 774551"/>
                <a:gd name="connsiteY2" fmla="*/ 181272 h 806823"/>
                <a:gd name="connsiteX3" fmla="*/ 774551 w 774551"/>
                <a:gd name="connsiteY3" fmla="*/ 438375 h 806823"/>
                <a:gd name="connsiteX4" fmla="*/ 761568 w 774551"/>
                <a:gd name="connsiteY4" fmla="*/ 695478 h 806823"/>
                <a:gd name="connsiteX5" fmla="*/ 744575 w 774551"/>
                <a:gd name="connsiteY5" fmla="*/ 806823 h 806823"/>
                <a:gd name="connsiteX6" fmla="*/ 403412 w 774551"/>
                <a:gd name="connsiteY6" fmla="*/ 806823 h 806823"/>
                <a:gd name="connsiteX7" fmla="*/ 8196 w 774551"/>
                <a:gd name="connsiteY7" fmla="*/ 484713 h 806823"/>
                <a:gd name="connsiteX8" fmla="*/ 0 w 774551"/>
                <a:gd name="connsiteY8" fmla="*/ 403411 h 806823"/>
                <a:gd name="connsiteX9" fmla="*/ 8196 w 774551"/>
                <a:gd name="connsiteY9" fmla="*/ 322110 h 806823"/>
                <a:gd name="connsiteX10" fmla="*/ 403412 w 774551"/>
                <a:gd name="connsiteY10" fmla="*/ 0 h 80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4551" h="806823">
                  <a:moveTo>
                    <a:pt x="403412" y="0"/>
                  </a:moveTo>
                  <a:lnTo>
                    <a:pt x="733903" y="0"/>
                  </a:lnTo>
                  <a:lnTo>
                    <a:pt x="761568" y="181272"/>
                  </a:lnTo>
                  <a:cubicBezTo>
                    <a:pt x="770153" y="265805"/>
                    <a:pt x="774551" y="351576"/>
                    <a:pt x="774551" y="438375"/>
                  </a:cubicBezTo>
                  <a:cubicBezTo>
                    <a:pt x="774551" y="525173"/>
                    <a:pt x="770153" y="610945"/>
                    <a:pt x="761568" y="695478"/>
                  </a:cubicBezTo>
                  <a:lnTo>
                    <a:pt x="744575" y="806823"/>
                  </a:lnTo>
                  <a:lnTo>
                    <a:pt x="403412" y="806823"/>
                  </a:lnTo>
                  <a:cubicBezTo>
                    <a:pt x="208464" y="806823"/>
                    <a:pt x="45813" y="668540"/>
                    <a:pt x="8196" y="484713"/>
                  </a:cubicBezTo>
                  <a:lnTo>
                    <a:pt x="0" y="403411"/>
                  </a:lnTo>
                  <a:lnTo>
                    <a:pt x="8196" y="322110"/>
                  </a:lnTo>
                  <a:cubicBezTo>
                    <a:pt x="45813" y="138282"/>
                    <a:pt x="208464" y="0"/>
                    <a:pt x="403412" y="0"/>
                  </a:cubicBezTo>
                  <a:close/>
                </a:path>
              </a:pathLst>
            </a:custGeom>
            <a:gradFill>
              <a:gsLst>
                <a:gs pos="0">
                  <a:schemeClr val="accent1">
                    <a:lumMod val="5000"/>
                    <a:lumOff val="95000"/>
                  </a:schemeClr>
                </a:gs>
                <a:gs pos="6000">
                  <a:schemeClr val="accent1">
                    <a:lumMod val="20000"/>
                    <a:lumOff val="80000"/>
                  </a:schemeClr>
                </a:gs>
                <a:gs pos="8000">
                  <a:schemeClr val="accent1">
                    <a:lumMod val="30000"/>
                    <a:lumOff val="70000"/>
                  </a:schemeClr>
                </a:gs>
              </a:gsLst>
              <a:lin ang="5400000" scaled="1"/>
            </a:gradFill>
            <a:ln>
              <a:noFill/>
            </a:ln>
            <a:effectLst>
              <a:innerShdw blurRad="63500" dist="508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r>
                <a:rPr lang="en-US" b="1" dirty="0">
                  <a:solidFill>
                    <a:srgbClr val="FF00FF"/>
                  </a:solidFill>
                  <a:latin typeface="Calibri" panose="020F0502020204030204"/>
                </a:rPr>
                <a:t>3</a:t>
              </a:r>
            </a:p>
          </p:txBody>
        </p:sp>
        <p:sp>
          <p:nvSpPr>
            <p:cNvPr id="30" name="Freeform: Shape 29">
              <a:extLst>
                <a:ext uri="{FF2B5EF4-FFF2-40B4-BE49-F238E27FC236}">
                  <a16:creationId xmlns:a16="http://schemas.microsoft.com/office/drawing/2014/main" id="{44318953-2E00-4CC7-8581-6C00622B5168}"/>
                </a:ext>
              </a:extLst>
            </p:cNvPr>
            <p:cNvSpPr/>
            <p:nvPr/>
          </p:nvSpPr>
          <p:spPr>
            <a:xfrm>
              <a:off x="4525650" y="3099490"/>
              <a:ext cx="483702" cy="623679"/>
            </a:xfrm>
            <a:custGeom>
              <a:avLst/>
              <a:gdLst>
                <a:gd name="connsiteX0" fmla="*/ 40648 w 774552"/>
                <a:gd name="connsiteY0" fmla="*/ 0 h 806824"/>
                <a:gd name="connsiteX1" fmla="*/ 371140 w 774552"/>
                <a:gd name="connsiteY1" fmla="*/ 0 h 806824"/>
                <a:gd name="connsiteX2" fmla="*/ 774552 w 774552"/>
                <a:gd name="connsiteY2" fmla="*/ 403412 h 806824"/>
                <a:gd name="connsiteX3" fmla="*/ 774551 w 774552"/>
                <a:gd name="connsiteY3" fmla="*/ 403412 h 806824"/>
                <a:gd name="connsiteX4" fmla="*/ 371139 w 774552"/>
                <a:gd name="connsiteY4" fmla="*/ 806824 h 806824"/>
                <a:gd name="connsiteX5" fmla="*/ 29976 w 774552"/>
                <a:gd name="connsiteY5" fmla="*/ 806824 h 806824"/>
                <a:gd name="connsiteX6" fmla="*/ 12983 w 774552"/>
                <a:gd name="connsiteY6" fmla="*/ 695477 h 806824"/>
                <a:gd name="connsiteX7" fmla="*/ 0 w 774552"/>
                <a:gd name="connsiteY7" fmla="*/ 438374 h 806824"/>
                <a:gd name="connsiteX8" fmla="*/ 12983 w 774552"/>
                <a:gd name="connsiteY8" fmla="*/ 181271 h 806824"/>
                <a:gd name="connsiteX9" fmla="*/ 40648 w 774552"/>
                <a:gd name="connsiteY9" fmla="*/ 0 h 80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552" h="806824">
                  <a:moveTo>
                    <a:pt x="40648" y="0"/>
                  </a:moveTo>
                  <a:lnTo>
                    <a:pt x="371140" y="0"/>
                  </a:lnTo>
                  <a:cubicBezTo>
                    <a:pt x="593938" y="0"/>
                    <a:pt x="774552" y="180614"/>
                    <a:pt x="774552" y="403412"/>
                  </a:cubicBezTo>
                  <a:lnTo>
                    <a:pt x="774551" y="403412"/>
                  </a:lnTo>
                  <a:cubicBezTo>
                    <a:pt x="774551" y="626210"/>
                    <a:pt x="593937" y="806824"/>
                    <a:pt x="371139" y="806824"/>
                  </a:cubicBezTo>
                  <a:lnTo>
                    <a:pt x="29976" y="806824"/>
                  </a:lnTo>
                  <a:lnTo>
                    <a:pt x="12983" y="695477"/>
                  </a:lnTo>
                  <a:cubicBezTo>
                    <a:pt x="4398" y="610944"/>
                    <a:pt x="0" y="525172"/>
                    <a:pt x="0" y="438374"/>
                  </a:cubicBezTo>
                  <a:cubicBezTo>
                    <a:pt x="0" y="351575"/>
                    <a:pt x="4398" y="265804"/>
                    <a:pt x="12983" y="181271"/>
                  </a:cubicBezTo>
                  <a:lnTo>
                    <a:pt x="40648" y="0"/>
                  </a:lnTo>
                  <a:close/>
                </a:path>
              </a:pathLst>
            </a:custGeom>
            <a:gradFill>
              <a:gsLst>
                <a:gs pos="0">
                  <a:schemeClr val="accent1">
                    <a:lumMod val="5000"/>
                    <a:lumOff val="95000"/>
                  </a:schemeClr>
                </a:gs>
                <a:gs pos="6000">
                  <a:schemeClr val="accent1">
                    <a:lumMod val="20000"/>
                    <a:lumOff val="80000"/>
                  </a:schemeClr>
                </a:gs>
                <a:gs pos="8000">
                  <a:schemeClr val="accent1">
                    <a:lumMod val="30000"/>
                    <a:lumOff val="70000"/>
                  </a:schemeClr>
                </a:gs>
              </a:gsLst>
              <a:lin ang="5400000" scaled="1"/>
            </a:gradFill>
            <a:ln>
              <a:noFill/>
            </a:ln>
            <a:effectLst>
              <a:innerShdw blurRad="63500" dist="50800" dir="108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r>
                <a:rPr lang="en-US" b="1" dirty="0">
                  <a:solidFill>
                    <a:srgbClr val="FF00FF"/>
                  </a:solidFill>
                  <a:latin typeface="Calibri" panose="020F0502020204030204"/>
                </a:rPr>
                <a:t>8</a:t>
              </a:r>
            </a:p>
          </p:txBody>
        </p:sp>
        <p:sp>
          <p:nvSpPr>
            <p:cNvPr id="31" name="Freeform: Shape 30">
              <a:extLst>
                <a:ext uri="{FF2B5EF4-FFF2-40B4-BE49-F238E27FC236}">
                  <a16:creationId xmlns:a16="http://schemas.microsoft.com/office/drawing/2014/main" id="{E33F26E2-464A-4AE7-A876-87CBE210BAC2}"/>
                </a:ext>
              </a:extLst>
            </p:cNvPr>
            <p:cNvSpPr/>
            <p:nvPr/>
          </p:nvSpPr>
          <p:spPr>
            <a:xfrm>
              <a:off x="6883135" y="3806844"/>
              <a:ext cx="754177" cy="623678"/>
            </a:xfrm>
            <a:custGeom>
              <a:avLst/>
              <a:gdLst>
                <a:gd name="connsiteX0" fmla="*/ 403412 w 1207664"/>
                <a:gd name="connsiteY0" fmla="*/ 0 h 806823"/>
                <a:gd name="connsiteX1" fmla="*/ 1207664 w 1207664"/>
                <a:gd name="connsiteY1" fmla="*/ 0 h 806823"/>
                <a:gd name="connsiteX2" fmla="*/ 1203073 w 1207664"/>
                <a:gd name="connsiteY2" fmla="*/ 30085 h 806823"/>
                <a:gd name="connsiteX3" fmla="*/ 950662 w 1207664"/>
                <a:gd name="connsiteY3" fmla="*/ 721913 h 806823"/>
                <a:gd name="connsiteX4" fmla="*/ 899078 w 1207664"/>
                <a:gd name="connsiteY4" fmla="*/ 806823 h 806823"/>
                <a:gd name="connsiteX5" fmla="*/ 403412 w 1207664"/>
                <a:gd name="connsiteY5" fmla="*/ 806823 h 806823"/>
                <a:gd name="connsiteX6" fmla="*/ 8196 w 1207664"/>
                <a:gd name="connsiteY6" fmla="*/ 484713 h 806823"/>
                <a:gd name="connsiteX7" fmla="*/ 0 w 1207664"/>
                <a:gd name="connsiteY7" fmla="*/ 403411 h 806823"/>
                <a:gd name="connsiteX8" fmla="*/ 8196 w 1207664"/>
                <a:gd name="connsiteY8" fmla="*/ 322110 h 806823"/>
                <a:gd name="connsiteX9" fmla="*/ 403412 w 1207664"/>
                <a:gd name="connsiteY9" fmla="*/ 0 h 80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664" h="806823">
                  <a:moveTo>
                    <a:pt x="403412" y="0"/>
                  </a:moveTo>
                  <a:lnTo>
                    <a:pt x="1207664" y="0"/>
                  </a:lnTo>
                  <a:lnTo>
                    <a:pt x="1203073" y="30085"/>
                  </a:lnTo>
                  <a:cubicBezTo>
                    <a:pt x="1152828" y="275626"/>
                    <a:pt x="1066795" y="508131"/>
                    <a:pt x="950662" y="721913"/>
                  </a:cubicBezTo>
                  <a:lnTo>
                    <a:pt x="899078" y="806823"/>
                  </a:lnTo>
                  <a:lnTo>
                    <a:pt x="403412" y="806823"/>
                  </a:lnTo>
                  <a:cubicBezTo>
                    <a:pt x="208464" y="806823"/>
                    <a:pt x="45813" y="668540"/>
                    <a:pt x="8196" y="484713"/>
                  </a:cubicBezTo>
                  <a:lnTo>
                    <a:pt x="0" y="403411"/>
                  </a:lnTo>
                  <a:lnTo>
                    <a:pt x="8196" y="322110"/>
                  </a:lnTo>
                  <a:cubicBezTo>
                    <a:pt x="45813" y="138282"/>
                    <a:pt x="208464" y="0"/>
                    <a:pt x="403412" y="0"/>
                  </a:cubicBezTo>
                  <a:close/>
                </a:path>
              </a:pathLst>
            </a:custGeom>
            <a:gradFill>
              <a:gsLst>
                <a:gs pos="0">
                  <a:schemeClr val="accent1">
                    <a:lumMod val="5000"/>
                    <a:lumOff val="95000"/>
                  </a:schemeClr>
                </a:gs>
                <a:gs pos="6000">
                  <a:schemeClr val="accent1">
                    <a:lumMod val="20000"/>
                    <a:lumOff val="80000"/>
                  </a:schemeClr>
                </a:gs>
                <a:gs pos="8000">
                  <a:schemeClr val="accent1">
                    <a:lumMod val="30000"/>
                    <a:lumOff val="70000"/>
                  </a:schemeClr>
                </a:gs>
              </a:gsLst>
              <a:lin ang="5400000" scaled="1"/>
            </a:gradFill>
            <a:ln>
              <a:noFill/>
            </a:ln>
            <a:effectLst>
              <a:innerShdw blurRad="63500" dist="508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r>
                <a:rPr lang="en-US" b="1" dirty="0">
                  <a:solidFill>
                    <a:srgbClr val="FF00FF"/>
                  </a:solidFill>
                  <a:latin typeface="Calibri" panose="020F0502020204030204"/>
                </a:rPr>
                <a:t>4</a:t>
              </a:r>
            </a:p>
          </p:txBody>
        </p:sp>
        <p:sp>
          <p:nvSpPr>
            <p:cNvPr id="32" name="Freeform: Shape 31">
              <a:extLst>
                <a:ext uri="{FF2B5EF4-FFF2-40B4-BE49-F238E27FC236}">
                  <a16:creationId xmlns:a16="http://schemas.microsoft.com/office/drawing/2014/main" id="{1674BFBE-527C-45FA-8713-CBE93EC0C047}"/>
                </a:ext>
              </a:extLst>
            </p:cNvPr>
            <p:cNvSpPr/>
            <p:nvPr/>
          </p:nvSpPr>
          <p:spPr>
            <a:xfrm>
              <a:off x="4556289" y="3819839"/>
              <a:ext cx="752578" cy="623679"/>
            </a:xfrm>
            <a:custGeom>
              <a:avLst/>
              <a:gdLst>
                <a:gd name="connsiteX0" fmla="*/ 0 w 1205102"/>
                <a:gd name="connsiteY0" fmla="*/ 0 h 806824"/>
                <a:gd name="connsiteX1" fmla="*/ 801690 w 1205102"/>
                <a:gd name="connsiteY1" fmla="*/ 0 h 806824"/>
                <a:gd name="connsiteX2" fmla="*/ 1205102 w 1205102"/>
                <a:gd name="connsiteY2" fmla="*/ 403412 h 806824"/>
                <a:gd name="connsiteX3" fmla="*/ 1205101 w 1205102"/>
                <a:gd name="connsiteY3" fmla="*/ 403412 h 806824"/>
                <a:gd name="connsiteX4" fmla="*/ 801689 w 1205102"/>
                <a:gd name="connsiteY4" fmla="*/ 806824 h 806824"/>
                <a:gd name="connsiteX5" fmla="*/ 316235 w 1205102"/>
                <a:gd name="connsiteY5" fmla="*/ 806824 h 806824"/>
                <a:gd name="connsiteX6" fmla="*/ 254437 w 1205102"/>
                <a:gd name="connsiteY6" fmla="*/ 705101 h 806824"/>
                <a:gd name="connsiteX7" fmla="*/ 2026 w 1205102"/>
                <a:gd name="connsiteY7" fmla="*/ 13273 h 806824"/>
                <a:gd name="connsiteX8" fmla="*/ 0 w 1205102"/>
                <a:gd name="connsiteY8" fmla="*/ 0 h 80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102" h="806824">
                  <a:moveTo>
                    <a:pt x="0" y="0"/>
                  </a:moveTo>
                  <a:lnTo>
                    <a:pt x="801690" y="0"/>
                  </a:lnTo>
                  <a:cubicBezTo>
                    <a:pt x="1024488" y="0"/>
                    <a:pt x="1205102" y="180614"/>
                    <a:pt x="1205102" y="403412"/>
                  </a:cubicBezTo>
                  <a:lnTo>
                    <a:pt x="1205101" y="403412"/>
                  </a:lnTo>
                  <a:cubicBezTo>
                    <a:pt x="1205101" y="626210"/>
                    <a:pt x="1024487" y="806824"/>
                    <a:pt x="801689" y="806824"/>
                  </a:cubicBezTo>
                  <a:lnTo>
                    <a:pt x="316235" y="806824"/>
                  </a:lnTo>
                  <a:lnTo>
                    <a:pt x="254437" y="705101"/>
                  </a:lnTo>
                  <a:cubicBezTo>
                    <a:pt x="138304" y="491319"/>
                    <a:pt x="52271" y="258814"/>
                    <a:pt x="2026" y="13273"/>
                  </a:cubicBezTo>
                  <a:lnTo>
                    <a:pt x="0" y="0"/>
                  </a:lnTo>
                  <a:close/>
                </a:path>
              </a:pathLst>
            </a:custGeom>
            <a:gradFill>
              <a:gsLst>
                <a:gs pos="0">
                  <a:schemeClr val="accent1">
                    <a:lumMod val="5000"/>
                    <a:lumOff val="95000"/>
                  </a:schemeClr>
                </a:gs>
                <a:gs pos="6000">
                  <a:schemeClr val="accent1">
                    <a:lumMod val="20000"/>
                    <a:lumOff val="80000"/>
                  </a:schemeClr>
                </a:gs>
                <a:gs pos="8000">
                  <a:schemeClr val="accent1">
                    <a:lumMod val="30000"/>
                    <a:lumOff val="70000"/>
                  </a:schemeClr>
                </a:gs>
              </a:gsLst>
              <a:lin ang="5400000" scaled="1"/>
            </a:gradFill>
            <a:ln>
              <a:noFill/>
            </a:ln>
            <a:effectLst>
              <a:innerShdw blurRad="63500" dist="50800" dir="108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r>
                <a:rPr lang="en-US" b="1" dirty="0">
                  <a:solidFill>
                    <a:srgbClr val="FF00FF"/>
                  </a:solidFill>
                  <a:latin typeface="Calibri" panose="020F0502020204030204"/>
                </a:rPr>
                <a:t> 7</a:t>
              </a:r>
            </a:p>
          </p:txBody>
        </p:sp>
        <p:sp>
          <p:nvSpPr>
            <p:cNvPr id="33" name="Freeform: Shape 32">
              <a:extLst>
                <a:ext uri="{FF2B5EF4-FFF2-40B4-BE49-F238E27FC236}">
                  <a16:creationId xmlns:a16="http://schemas.microsoft.com/office/drawing/2014/main" id="{7FC290E2-320B-44AC-8C4D-D288E1FA19DA}"/>
                </a:ext>
              </a:extLst>
            </p:cNvPr>
            <p:cNvSpPr/>
            <p:nvPr/>
          </p:nvSpPr>
          <p:spPr>
            <a:xfrm>
              <a:off x="6496942" y="4488476"/>
              <a:ext cx="919218" cy="623678"/>
            </a:xfrm>
            <a:custGeom>
              <a:avLst/>
              <a:gdLst>
                <a:gd name="connsiteX0" fmla="*/ 403412 w 1471944"/>
                <a:gd name="connsiteY0" fmla="*/ 0 h 806823"/>
                <a:gd name="connsiteX1" fmla="*/ 1471944 w 1471944"/>
                <a:gd name="connsiteY1" fmla="*/ 0 h 806823"/>
                <a:gd name="connsiteX2" fmla="*/ 1443118 w 1471944"/>
                <a:gd name="connsiteY2" fmla="*/ 47448 h 806823"/>
                <a:gd name="connsiteX3" fmla="*/ 763909 w 1471944"/>
                <a:gd name="connsiteY3" fmla="*/ 726657 h 806823"/>
                <a:gd name="connsiteX4" fmla="*/ 631951 w 1471944"/>
                <a:gd name="connsiteY4" fmla="*/ 806823 h 806823"/>
                <a:gd name="connsiteX5" fmla="*/ 403412 w 1471944"/>
                <a:gd name="connsiteY5" fmla="*/ 806823 h 806823"/>
                <a:gd name="connsiteX6" fmla="*/ 8196 w 1471944"/>
                <a:gd name="connsiteY6" fmla="*/ 484713 h 806823"/>
                <a:gd name="connsiteX7" fmla="*/ 0 w 1471944"/>
                <a:gd name="connsiteY7" fmla="*/ 403412 h 806823"/>
                <a:gd name="connsiteX8" fmla="*/ 8196 w 1471944"/>
                <a:gd name="connsiteY8" fmla="*/ 322110 h 806823"/>
                <a:gd name="connsiteX9" fmla="*/ 403412 w 1471944"/>
                <a:gd name="connsiteY9" fmla="*/ 0 h 80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1944" h="806823">
                  <a:moveTo>
                    <a:pt x="403412" y="0"/>
                  </a:moveTo>
                  <a:lnTo>
                    <a:pt x="1471944" y="0"/>
                  </a:lnTo>
                  <a:lnTo>
                    <a:pt x="1443118" y="47448"/>
                  </a:lnTo>
                  <a:cubicBezTo>
                    <a:pt x="1262361" y="315003"/>
                    <a:pt x="1031464" y="545900"/>
                    <a:pt x="763909" y="726657"/>
                  </a:cubicBezTo>
                  <a:lnTo>
                    <a:pt x="631951" y="806823"/>
                  </a:lnTo>
                  <a:lnTo>
                    <a:pt x="403412" y="806823"/>
                  </a:lnTo>
                  <a:cubicBezTo>
                    <a:pt x="208464" y="806823"/>
                    <a:pt x="45813" y="668541"/>
                    <a:pt x="8196" y="484713"/>
                  </a:cubicBezTo>
                  <a:lnTo>
                    <a:pt x="0" y="403412"/>
                  </a:lnTo>
                  <a:lnTo>
                    <a:pt x="8196" y="322110"/>
                  </a:lnTo>
                  <a:cubicBezTo>
                    <a:pt x="45813" y="138283"/>
                    <a:pt x="208464" y="0"/>
                    <a:pt x="403412" y="0"/>
                  </a:cubicBezTo>
                  <a:close/>
                </a:path>
              </a:pathLst>
            </a:custGeom>
            <a:gradFill>
              <a:gsLst>
                <a:gs pos="0">
                  <a:schemeClr val="accent1">
                    <a:lumMod val="5000"/>
                    <a:lumOff val="95000"/>
                  </a:schemeClr>
                </a:gs>
                <a:gs pos="6000">
                  <a:schemeClr val="accent1">
                    <a:lumMod val="20000"/>
                    <a:lumOff val="80000"/>
                  </a:schemeClr>
                </a:gs>
                <a:gs pos="8000">
                  <a:schemeClr val="accent1">
                    <a:lumMod val="30000"/>
                    <a:lumOff val="70000"/>
                  </a:schemeClr>
                </a:gs>
              </a:gsLst>
              <a:lin ang="5400000" scaled="1"/>
            </a:gradFill>
            <a:ln>
              <a:noFill/>
            </a:ln>
            <a:effectLst>
              <a:innerShdw blurRad="63500" dist="50800" dir="72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685800"/>
              <a:r>
                <a:rPr lang="en-US" sz="1350" dirty="0">
                  <a:solidFill>
                    <a:prstClr val="white"/>
                  </a:solidFill>
                  <a:latin typeface="Calibri" panose="020F0502020204030204"/>
                </a:rPr>
                <a:t>     </a:t>
              </a:r>
              <a:r>
                <a:rPr lang="en-US" b="1" dirty="0">
                  <a:solidFill>
                    <a:srgbClr val="FF00FF"/>
                  </a:solidFill>
                  <a:latin typeface="Calibri" panose="020F0502020204030204"/>
                </a:rPr>
                <a:t>5</a:t>
              </a:r>
            </a:p>
          </p:txBody>
        </p:sp>
        <p:sp>
          <p:nvSpPr>
            <p:cNvPr id="34" name="Freeform: Shape 33">
              <a:extLst>
                <a:ext uri="{FF2B5EF4-FFF2-40B4-BE49-F238E27FC236}">
                  <a16:creationId xmlns:a16="http://schemas.microsoft.com/office/drawing/2014/main" id="{5CF4C8B6-74A6-4740-80E1-D5F4D505C97A}"/>
                </a:ext>
              </a:extLst>
            </p:cNvPr>
            <p:cNvSpPr/>
            <p:nvPr/>
          </p:nvSpPr>
          <p:spPr>
            <a:xfrm>
              <a:off x="4792038" y="4521479"/>
              <a:ext cx="799547" cy="623183"/>
            </a:xfrm>
            <a:custGeom>
              <a:avLst/>
              <a:gdLst>
                <a:gd name="connsiteX0" fmla="*/ 0 w 1280315"/>
                <a:gd name="connsiteY0" fmla="*/ 0 h 806182"/>
                <a:gd name="connsiteX1" fmla="*/ 876903 w 1280315"/>
                <a:gd name="connsiteY1" fmla="*/ 0 h 806182"/>
                <a:gd name="connsiteX2" fmla="*/ 1280315 w 1280315"/>
                <a:gd name="connsiteY2" fmla="*/ 403412 h 806182"/>
                <a:gd name="connsiteX3" fmla="*/ 1280314 w 1280315"/>
                <a:gd name="connsiteY3" fmla="*/ 403412 h 806182"/>
                <a:gd name="connsiteX4" fmla="*/ 958204 w 1280315"/>
                <a:gd name="connsiteY4" fmla="*/ 798628 h 806182"/>
                <a:gd name="connsiteX5" fmla="*/ 883275 w 1280315"/>
                <a:gd name="connsiteY5" fmla="*/ 806182 h 806182"/>
                <a:gd name="connsiteX6" fmla="*/ 682097 w 1280315"/>
                <a:gd name="connsiteY6" fmla="*/ 683963 h 806182"/>
                <a:gd name="connsiteX7" fmla="*/ 2888 w 1280315"/>
                <a:gd name="connsiteY7" fmla="*/ 4754 h 806182"/>
                <a:gd name="connsiteX8" fmla="*/ 0 w 1280315"/>
                <a:gd name="connsiteY8" fmla="*/ 0 h 80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0315" h="806182">
                  <a:moveTo>
                    <a:pt x="0" y="0"/>
                  </a:moveTo>
                  <a:lnTo>
                    <a:pt x="876903" y="0"/>
                  </a:lnTo>
                  <a:cubicBezTo>
                    <a:pt x="1099701" y="0"/>
                    <a:pt x="1280315" y="180614"/>
                    <a:pt x="1280315" y="403412"/>
                  </a:cubicBezTo>
                  <a:lnTo>
                    <a:pt x="1280314" y="403412"/>
                  </a:lnTo>
                  <a:cubicBezTo>
                    <a:pt x="1280314" y="598360"/>
                    <a:pt x="1142031" y="761012"/>
                    <a:pt x="958204" y="798628"/>
                  </a:cubicBezTo>
                  <a:lnTo>
                    <a:pt x="883275" y="806182"/>
                  </a:lnTo>
                  <a:lnTo>
                    <a:pt x="682097" y="683963"/>
                  </a:lnTo>
                  <a:cubicBezTo>
                    <a:pt x="414542" y="503206"/>
                    <a:pt x="183645" y="272309"/>
                    <a:pt x="2888" y="4754"/>
                  </a:cubicBezTo>
                  <a:lnTo>
                    <a:pt x="0" y="0"/>
                  </a:lnTo>
                  <a:close/>
                </a:path>
              </a:pathLst>
            </a:custGeom>
            <a:gradFill>
              <a:gsLst>
                <a:gs pos="0">
                  <a:schemeClr val="accent1">
                    <a:lumMod val="5000"/>
                    <a:lumOff val="95000"/>
                  </a:schemeClr>
                </a:gs>
                <a:gs pos="6000">
                  <a:schemeClr val="accent1">
                    <a:lumMod val="20000"/>
                    <a:lumOff val="80000"/>
                  </a:schemeClr>
                </a:gs>
                <a:gs pos="8000">
                  <a:schemeClr val="accent1">
                    <a:lumMod val="30000"/>
                    <a:lumOff val="70000"/>
                  </a:schemeClr>
                </a:gs>
              </a:gsLst>
              <a:lin ang="5400000" scaled="1"/>
            </a:gradFill>
            <a:ln>
              <a:noFill/>
            </a:ln>
            <a:effectLst>
              <a:innerShdw blurRad="63500" dist="50800" dir="72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r>
                <a:rPr lang="en-US" b="1" dirty="0">
                  <a:solidFill>
                    <a:srgbClr val="FF00FF"/>
                  </a:solidFill>
                  <a:latin typeface="Calibri" panose="020F0502020204030204"/>
                </a:rPr>
                <a:t>     6</a:t>
              </a:r>
            </a:p>
          </p:txBody>
        </p:sp>
        <p:sp>
          <p:nvSpPr>
            <p:cNvPr id="35" name="Freeform: Shape 34">
              <a:extLst>
                <a:ext uri="{FF2B5EF4-FFF2-40B4-BE49-F238E27FC236}">
                  <a16:creationId xmlns:a16="http://schemas.microsoft.com/office/drawing/2014/main" id="{E32A414C-8729-48F7-B7CA-DF3B70151B4D}"/>
                </a:ext>
              </a:extLst>
            </p:cNvPr>
            <p:cNvSpPr/>
            <p:nvPr/>
          </p:nvSpPr>
          <p:spPr>
            <a:xfrm>
              <a:off x="6817155" y="1712844"/>
              <a:ext cx="1651079" cy="623679"/>
            </a:xfrm>
            <a:custGeom>
              <a:avLst/>
              <a:gdLst>
                <a:gd name="connsiteX0" fmla="*/ 0 w 2643872"/>
                <a:gd name="connsiteY0" fmla="*/ 0 h 806824"/>
                <a:gd name="connsiteX1" fmla="*/ 2240460 w 2643872"/>
                <a:gd name="connsiteY1" fmla="*/ 0 h 806824"/>
                <a:gd name="connsiteX2" fmla="*/ 2643872 w 2643872"/>
                <a:gd name="connsiteY2" fmla="*/ 403412 h 806824"/>
                <a:gd name="connsiteX3" fmla="*/ 2643871 w 2643872"/>
                <a:gd name="connsiteY3" fmla="*/ 403412 h 806824"/>
                <a:gd name="connsiteX4" fmla="*/ 2240459 w 2643872"/>
                <a:gd name="connsiteY4" fmla="*/ 806824 h 806824"/>
                <a:gd name="connsiteX5" fmla="*/ 915816 w 2643872"/>
                <a:gd name="connsiteY5" fmla="*/ 806823 h 806824"/>
                <a:gd name="connsiteX6" fmla="*/ 785603 w 2643872"/>
                <a:gd name="connsiteY6" fmla="*/ 632693 h 806824"/>
                <a:gd name="connsiteX7" fmla="*/ 43823 w 2643872"/>
                <a:gd name="connsiteY7" fmla="*/ 21111 h 806824"/>
                <a:gd name="connsiteX8" fmla="*/ 0 w 2643872"/>
                <a:gd name="connsiteY8" fmla="*/ 0 h 80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872" h="806824">
                  <a:moveTo>
                    <a:pt x="0" y="0"/>
                  </a:moveTo>
                  <a:lnTo>
                    <a:pt x="2240460" y="0"/>
                  </a:lnTo>
                  <a:cubicBezTo>
                    <a:pt x="2463258" y="0"/>
                    <a:pt x="2643872" y="180614"/>
                    <a:pt x="2643872" y="403412"/>
                  </a:cubicBezTo>
                  <a:lnTo>
                    <a:pt x="2643871" y="403412"/>
                  </a:lnTo>
                  <a:cubicBezTo>
                    <a:pt x="2643871" y="626210"/>
                    <a:pt x="2463257" y="806824"/>
                    <a:pt x="2240459" y="806824"/>
                  </a:cubicBezTo>
                  <a:lnTo>
                    <a:pt x="915816" y="806823"/>
                  </a:lnTo>
                  <a:lnTo>
                    <a:pt x="785603" y="632693"/>
                  </a:lnTo>
                  <a:cubicBezTo>
                    <a:pt x="580618" y="384309"/>
                    <a:pt x="328864" y="175954"/>
                    <a:pt x="43823" y="21111"/>
                  </a:cubicBezTo>
                  <a:lnTo>
                    <a:pt x="0" y="0"/>
                  </a:lnTo>
                  <a:close/>
                </a:path>
              </a:pathLst>
            </a:custGeom>
            <a:gradFill flip="none" rotWithShape="1">
              <a:gsLst>
                <a:gs pos="0">
                  <a:schemeClr val="accent5">
                    <a:lumMod val="0"/>
                    <a:lumOff val="100000"/>
                  </a:schemeClr>
                </a:gs>
                <a:gs pos="100000">
                  <a:schemeClr val="accent5">
                    <a:lumMod val="100000"/>
                  </a:schemeClr>
                </a:gs>
              </a:gsLst>
              <a:path path="circle">
                <a:fillToRect l="50000" t="-80000" r="50000" b="180000"/>
              </a:path>
              <a:tileRect/>
            </a:gradFill>
            <a:ln>
              <a:noFill/>
            </a:ln>
            <a:effectLst>
              <a:outerShdw blurRad="50800" dist="38100" dir="13500000" algn="b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36" name="Freeform: Shape 35">
              <a:extLst>
                <a:ext uri="{FF2B5EF4-FFF2-40B4-BE49-F238E27FC236}">
                  <a16:creationId xmlns:a16="http://schemas.microsoft.com/office/drawing/2014/main" id="{AA464498-ED65-4A65-9C25-783AD47A30D2}"/>
                </a:ext>
              </a:extLst>
            </p:cNvPr>
            <p:cNvSpPr/>
            <p:nvPr/>
          </p:nvSpPr>
          <p:spPr>
            <a:xfrm>
              <a:off x="3620294" y="1712845"/>
              <a:ext cx="1748462" cy="623679"/>
            </a:xfrm>
            <a:custGeom>
              <a:avLst/>
              <a:gdLst>
                <a:gd name="connsiteX0" fmla="*/ 403412 w 2799811"/>
                <a:gd name="connsiteY0" fmla="*/ 0 h 806824"/>
                <a:gd name="connsiteX1" fmla="*/ 2753217 w 2799811"/>
                <a:gd name="connsiteY1" fmla="*/ 0 h 806824"/>
                <a:gd name="connsiteX2" fmla="*/ 2799811 w 2799811"/>
                <a:gd name="connsiteY2" fmla="*/ 4697 h 806824"/>
                <a:gd name="connsiteX3" fmla="*/ 2765740 w 2799811"/>
                <a:gd name="connsiteY3" fmla="*/ 21110 h 806824"/>
                <a:gd name="connsiteX4" fmla="*/ 2023960 w 2799811"/>
                <a:gd name="connsiteY4" fmla="*/ 632692 h 806824"/>
                <a:gd name="connsiteX5" fmla="*/ 1893747 w 2799811"/>
                <a:gd name="connsiteY5" fmla="*/ 806824 h 806824"/>
                <a:gd name="connsiteX6" fmla="*/ 403412 w 2799811"/>
                <a:gd name="connsiteY6" fmla="*/ 806823 h 806824"/>
                <a:gd name="connsiteX7" fmla="*/ 8196 w 2799811"/>
                <a:gd name="connsiteY7" fmla="*/ 484713 h 806824"/>
                <a:gd name="connsiteX8" fmla="*/ 0 w 2799811"/>
                <a:gd name="connsiteY8" fmla="*/ 403411 h 806824"/>
                <a:gd name="connsiteX9" fmla="*/ 8196 w 2799811"/>
                <a:gd name="connsiteY9" fmla="*/ 322110 h 806824"/>
                <a:gd name="connsiteX10" fmla="*/ 403412 w 2799811"/>
                <a:gd name="connsiteY10" fmla="*/ 0 h 80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811" h="806824">
                  <a:moveTo>
                    <a:pt x="403412" y="0"/>
                  </a:moveTo>
                  <a:lnTo>
                    <a:pt x="2753217" y="0"/>
                  </a:lnTo>
                  <a:lnTo>
                    <a:pt x="2799811" y="4697"/>
                  </a:lnTo>
                  <a:lnTo>
                    <a:pt x="2765740" y="21110"/>
                  </a:lnTo>
                  <a:cubicBezTo>
                    <a:pt x="2480699" y="175953"/>
                    <a:pt x="2228945" y="384308"/>
                    <a:pt x="2023960" y="632692"/>
                  </a:cubicBezTo>
                  <a:lnTo>
                    <a:pt x="1893747" y="806824"/>
                  </a:lnTo>
                  <a:lnTo>
                    <a:pt x="403412" y="806823"/>
                  </a:lnTo>
                  <a:cubicBezTo>
                    <a:pt x="208464" y="806823"/>
                    <a:pt x="45812" y="668540"/>
                    <a:pt x="8196" y="484713"/>
                  </a:cubicBezTo>
                  <a:lnTo>
                    <a:pt x="0" y="403411"/>
                  </a:lnTo>
                  <a:lnTo>
                    <a:pt x="8196" y="322110"/>
                  </a:lnTo>
                  <a:cubicBezTo>
                    <a:pt x="45812" y="138283"/>
                    <a:pt x="208464" y="0"/>
                    <a:pt x="403412" y="0"/>
                  </a:cubicBezTo>
                  <a:close/>
                </a:path>
              </a:pathLst>
            </a:custGeom>
            <a:solidFill>
              <a:schemeClr val="accent6">
                <a:lumMod val="75000"/>
                <a:alpha val="29000"/>
              </a:schemeClr>
            </a:solidFill>
            <a:ln>
              <a:noFill/>
            </a:ln>
            <a:effectLst>
              <a:outerShdw blurRad="50800" dist="38100" dir="13500000" algn="b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37" name="Freeform: Shape 36">
              <a:extLst>
                <a:ext uri="{FF2B5EF4-FFF2-40B4-BE49-F238E27FC236}">
                  <a16:creationId xmlns:a16="http://schemas.microsoft.com/office/drawing/2014/main" id="{CA6D4AFD-C2F2-4952-B2B7-E8A3A36AEAAA}"/>
                </a:ext>
              </a:extLst>
            </p:cNvPr>
            <p:cNvSpPr/>
            <p:nvPr/>
          </p:nvSpPr>
          <p:spPr>
            <a:xfrm>
              <a:off x="7418074" y="2392136"/>
              <a:ext cx="1381952" cy="623679"/>
            </a:xfrm>
            <a:custGeom>
              <a:avLst/>
              <a:gdLst>
                <a:gd name="connsiteX0" fmla="*/ 0 w 2212919"/>
                <a:gd name="connsiteY0" fmla="*/ 0 h 806824"/>
                <a:gd name="connsiteX1" fmla="*/ 1809507 w 2212919"/>
                <a:gd name="connsiteY1" fmla="*/ 0 h 806824"/>
                <a:gd name="connsiteX2" fmla="*/ 2212919 w 2212919"/>
                <a:gd name="connsiteY2" fmla="*/ 403412 h 806824"/>
                <a:gd name="connsiteX3" fmla="*/ 2212918 w 2212919"/>
                <a:gd name="connsiteY3" fmla="*/ 403412 h 806824"/>
                <a:gd name="connsiteX4" fmla="*/ 1809506 w 2212919"/>
                <a:gd name="connsiteY4" fmla="*/ 806824 h 806824"/>
                <a:gd name="connsiteX5" fmla="*/ 336232 w 2212919"/>
                <a:gd name="connsiteY5" fmla="*/ 806823 h 806824"/>
                <a:gd name="connsiteX6" fmla="*/ 284513 w 2212919"/>
                <a:gd name="connsiteY6" fmla="*/ 605680 h 806824"/>
                <a:gd name="connsiteX7" fmla="*/ 94065 w 2212919"/>
                <a:gd name="connsiteY7" fmla="*/ 154837 h 806824"/>
                <a:gd name="connsiteX8" fmla="*/ 0 w 2212919"/>
                <a:gd name="connsiteY8" fmla="*/ 0 h 80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919" h="806824">
                  <a:moveTo>
                    <a:pt x="0" y="0"/>
                  </a:moveTo>
                  <a:lnTo>
                    <a:pt x="1809507" y="0"/>
                  </a:lnTo>
                  <a:cubicBezTo>
                    <a:pt x="2032305" y="0"/>
                    <a:pt x="2212919" y="180614"/>
                    <a:pt x="2212919" y="403412"/>
                  </a:cubicBezTo>
                  <a:lnTo>
                    <a:pt x="2212918" y="403412"/>
                  </a:lnTo>
                  <a:cubicBezTo>
                    <a:pt x="2212918" y="626210"/>
                    <a:pt x="2032304" y="806824"/>
                    <a:pt x="1809506" y="806824"/>
                  </a:cubicBezTo>
                  <a:lnTo>
                    <a:pt x="336232" y="806823"/>
                  </a:lnTo>
                  <a:lnTo>
                    <a:pt x="284513" y="605680"/>
                  </a:lnTo>
                  <a:cubicBezTo>
                    <a:pt x="235531" y="448201"/>
                    <a:pt x="171487" y="297358"/>
                    <a:pt x="94065" y="154837"/>
                  </a:cubicBezTo>
                  <a:lnTo>
                    <a:pt x="0" y="0"/>
                  </a:lnTo>
                  <a:close/>
                </a:path>
              </a:pathLst>
            </a:custGeom>
            <a:gradFill flip="none" rotWithShape="1">
              <a:gsLst>
                <a:gs pos="0">
                  <a:schemeClr val="accent5">
                    <a:lumMod val="0"/>
                    <a:lumOff val="100000"/>
                  </a:schemeClr>
                </a:gs>
                <a:gs pos="100000">
                  <a:schemeClr val="accent5">
                    <a:lumMod val="100000"/>
                  </a:schemeClr>
                </a:gs>
              </a:gsLst>
              <a:path path="circle">
                <a:fillToRect l="50000" t="-80000" r="50000" b="180000"/>
              </a:path>
              <a:tileRect/>
            </a:gradFill>
            <a:ln>
              <a:noFill/>
            </a:ln>
            <a:effectLst>
              <a:outerShdw blurRad="50800" dist="38100" dir="13500000" algn="b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38" name="Freeform: Shape 37">
              <a:extLst>
                <a:ext uri="{FF2B5EF4-FFF2-40B4-BE49-F238E27FC236}">
                  <a16:creationId xmlns:a16="http://schemas.microsoft.com/office/drawing/2014/main" id="{AC740775-F2F1-4853-9205-FA63EF31E8C9}"/>
                </a:ext>
              </a:extLst>
            </p:cNvPr>
            <p:cNvSpPr/>
            <p:nvPr/>
          </p:nvSpPr>
          <p:spPr>
            <a:xfrm>
              <a:off x="3337575" y="2395253"/>
              <a:ext cx="1434822" cy="623679"/>
            </a:xfrm>
            <a:custGeom>
              <a:avLst/>
              <a:gdLst>
                <a:gd name="connsiteX0" fmla="*/ 403412 w 2297579"/>
                <a:gd name="connsiteY0" fmla="*/ 0 h 806824"/>
                <a:gd name="connsiteX1" fmla="*/ 2297579 w 2297579"/>
                <a:gd name="connsiteY1" fmla="*/ 0 h 806824"/>
                <a:gd name="connsiteX2" fmla="*/ 2205964 w 2297579"/>
                <a:gd name="connsiteY2" fmla="*/ 150804 h 806824"/>
                <a:gd name="connsiteX3" fmla="*/ 2015516 w 2297579"/>
                <a:gd name="connsiteY3" fmla="*/ 601647 h 806824"/>
                <a:gd name="connsiteX4" fmla="*/ 1962760 w 2297579"/>
                <a:gd name="connsiteY4" fmla="*/ 806824 h 806824"/>
                <a:gd name="connsiteX5" fmla="*/ 403412 w 2297579"/>
                <a:gd name="connsiteY5" fmla="*/ 806823 h 806824"/>
                <a:gd name="connsiteX6" fmla="*/ 8196 w 2297579"/>
                <a:gd name="connsiteY6" fmla="*/ 484713 h 806824"/>
                <a:gd name="connsiteX7" fmla="*/ 0 w 2297579"/>
                <a:gd name="connsiteY7" fmla="*/ 403411 h 806824"/>
                <a:gd name="connsiteX8" fmla="*/ 8196 w 2297579"/>
                <a:gd name="connsiteY8" fmla="*/ 322110 h 806824"/>
                <a:gd name="connsiteX9" fmla="*/ 403412 w 2297579"/>
                <a:gd name="connsiteY9" fmla="*/ 0 h 80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7579" h="806824">
                  <a:moveTo>
                    <a:pt x="403412" y="0"/>
                  </a:moveTo>
                  <a:lnTo>
                    <a:pt x="2297579" y="0"/>
                  </a:lnTo>
                  <a:lnTo>
                    <a:pt x="2205964" y="150804"/>
                  </a:lnTo>
                  <a:cubicBezTo>
                    <a:pt x="2128542" y="293325"/>
                    <a:pt x="2064497" y="444168"/>
                    <a:pt x="2015516" y="601647"/>
                  </a:cubicBezTo>
                  <a:lnTo>
                    <a:pt x="1962760" y="806824"/>
                  </a:lnTo>
                  <a:lnTo>
                    <a:pt x="403412" y="806823"/>
                  </a:lnTo>
                  <a:cubicBezTo>
                    <a:pt x="208464" y="806823"/>
                    <a:pt x="45813" y="668540"/>
                    <a:pt x="8196" y="484713"/>
                  </a:cubicBezTo>
                  <a:lnTo>
                    <a:pt x="0" y="403411"/>
                  </a:lnTo>
                  <a:lnTo>
                    <a:pt x="8196" y="322110"/>
                  </a:lnTo>
                  <a:cubicBezTo>
                    <a:pt x="45813" y="138282"/>
                    <a:pt x="208464" y="0"/>
                    <a:pt x="403412" y="0"/>
                  </a:cubicBezTo>
                  <a:close/>
                </a:path>
              </a:pathLst>
            </a:custGeom>
            <a:solidFill>
              <a:schemeClr val="accent6">
                <a:lumMod val="75000"/>
                <a:alpha val="29000"/>
              </a:schemeClr>
            </a:solidFill>
            <a:ln>
              <a:noFill/>
            </a:ln>
            <a:effectLst>
              <a:outerShdw blurRad="50800" dist="38100" dir="13500000" algn="b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675" dirty="0">
                <a:solidFill>
                  <a:prstClr val="white"/>
                </a:solidFill>
                <a:latin typeface="Calibri" panose="020F0502020204030204"/>
              </a:endParaRPr>
            </a:p>
          </p:txBody>
        </p:sp>
        <p:sp>
          <p:nvSpPr>
            <p:cNvPr id="39" name="Freeform: Shape 38">
              <a:extLst>
                <a:ext uri="{FF2B5EF4-FFF2-40B4-BE49-F238E27FC236}">
                  <a16:creationId xmlns:a16="http://schemas.microsoft.com/office/drawing/2014/main" id="{3AD54E3C-EB60-47A8-A6B4-50BA47E066AB}"/>
                </a:ext>
              </a:extLst>
            </p:cNvPr>
            <p:cNvSpPr/>
            <p:nvPr/>
          </p:nvSpPr>
          <p:spPr>
            <a:xfrm>
              <a:off x="7444603" y="3806844"/>
              <a:ext cx="1409824" cy="608710"/>
            </a:xfrm>
            <a:custGeom>
              <a:avLst/>
              <a:gdLst>
                <a:gd name="connsiteX0" fmla="*/ 308586 w 2257551"/>
                <a:gd name="connsiteY0" fmla="*/ 0 h 806824"/>
                <a:gd name="connsiteX1" fmla="*/ 1854139 w 2257551"/>
                <a:gd name="connsiteY1" fmla="*/ 0 h 806824"/>
                <a:gd name="connsiteX2" fmla="*/ 2257551 w 2257551"/>
                <a:gd name="connsiteY2" fmla="*/ 403412 h 806824"/>
                <a:gd name="connsiteX3" fmla="*/ 2257550 w 2257551"/>
                <a:gd name="connsiteY3" fmla="*/ 403412 h 806824"/>
                <a:gd name="connsiteX4" fmla="*/ 1854138 w 2257551"/>
                <a:gd name="connsiteY4" fmla="*/ 806824 h 806824"/>
                <a:gd name="connsiteX5" fmla="*/ 0 w 2257551"/>
                <a:gd name="connsiteY5" fmla="*/ 806823 h 806824"/>
                <a:gd name="connsiteX6" fmla="*/ 51584 w 2257551"/>
                <a:gd name="connsiteY6" fmla="*/ 721913 h 806824"/>
                <a:gd name="connsiteX7" fmla="*/ 303995 w 2257551"/>
                <a:gd name="connsiteY7" fmla="*/ 30085 h 806824"/>
                <a:gd name="connsiteX8" fmla="*/ 308586 w 2257551"/>
                <a:gd name="connsiteY8" fmla="*/ 0 h 80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7551" h="806824">
                  <a:moveTo>
                    <a:pt x="308586" y="0"/>
                  </a:moveTo>
                  <a:lnTo>
                    <a:pt x="1854139" y="0"/>
                  </a:lnTo>
                  <a:cubicBezTo>
                    <a:pt x="2076937" y="0"/>
                    <a:pt x="2257551" y="180614"/>
                    <a:pt x="2257551" y="403412"/>
                  </a:cubicBezTo>
                  <a:lnTo>
                    <a:pt x="2257550" y="403412"/>
                  </a:lnTo>
                  <a:cubicBezTo>
                    <a:pt x="2257550" y="626210"/>
                    <a:pt x="2076936" y="806824"/>
                    <a:pt x="1854138" y="806824"/>
                  </a:cubicBezTo>
                  <a:lnTo>
                    <a:pt x="0" y="806823"/>
                  </a:lnTo>
                  <a:lnTo>
                    <a:pt x="51584" y="721913"/>
                  </a:lnTo>
                  <a:cubicBezTo>
                    <a:pt x="167717" y="508131"/>
                    <a:pt x="253750" y="275626"/>
                    <a:pt x="303995" y="30085"/>
                  </a:cubicBezTo>
                  <a:lnTo>
                    <a:pt x="308586" y="0"/>
                  </a:lnTo>
                  <a:close/>
                </a:path>
              </a:pathLst>
            </a:custGeom>
            <a:gradFill>
              <a:gsLst>
                <a:gs pos="19000">
                  <a:srgbClr val="E22CD5">
                    <a:alpha val="39000"/>
                    <a:lumMod val="73000"/>
                    <a:lumOff val="27000"/>
                  </a:srgbClr>
                </a:gs>
                <a:gs pos="26000">
                  <a:schemeClr val="accent4">
                    <a:lumMod val="60000"/>
                    <a:lumOff val="40000"/>
                  </a:schemeClr>
                </a:gs>
              </a:gsLst>
              <a:path path="circle">
                <a:fillToRect l="50000" t="-80000" r="50000" b="180000"/>
              </a:path>
            </a:gradFill>
            <a:ln>
              <a:noFill/>
            </a:ln>
            <a:effectLst>
              <a:outerShdw blurRad="50800" dist="38100" dir="13500000" algn="b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40" name="Freeform: Shape 39">
              <a:extLst>
                <a:ext uri="{FF2B5EF4-FFF2-40B4-BE49-F238E27FC236}">
                  <a16:creationId xmlns:a16="http://schemas.microsoft.com/office/drawing/2014/main" id="{DE315A2C-BDB4-4AD9-A519-E6BF118E13BC}"/>
                </a:ext>
              </a:extLst>
            </p:cNvPr>
            <p:cNvSpPr/>
            <p:nvPr/>
          </p:nvSpPr>
          <p:spPr>
            <a:xfrm>
              <a:off x="3337575" y="3819839"/>
              <a:ext cx="1416201" cy="623679"/>
            </a:xfrm>
            <a:custGeom>
              <a:avLst/>
              <a:gdLst>
                <a:gd name="connsiteX0" fmla="*/ 403412 w 2267762"/>
                <a:gd name="connsiteY0" fmla="*/ 0 h 806824"/>
                <a:gd name="connsiteX1" fmla="*/ 1951527 w 2267762"/>
                <a:gd name="connsiteY1" fmla="*/ 0 h 806824"/>
                <a:gd name="connsiteX2" fmla="*/ 1953553 w 2267762"/>
                <a:gd name="connsiteY2" fmla="*/ 13273 h 806824"/>
                <a:gd name="connsiteX3" fmla="*/ 2205964 w 2267762"/>
                <a:gd name="connsiteY3" fmla="*/ 705101 h 806824"/>
                <a:gd name="connsiteX4" fmla="*/ 2267762 w 2267762"/>
                <a:gd name="connsiteY4" fmla="*/ 806824 h 806824"/>
                <a:gd name="connsiteX5" fmla="*/ 403412 w 2267762"/>
                <a:gd name="connsiteY5" fmla="*/ 806823 h 806824"/>
                <a:gd name="connsiteX6" fmla="*/ 8196 w 2267762"/>
                <a:gd name="connsiteY6" fmla="*/ 484713 h 806824"/>
                <a:gd name="connsiteX7" fmla="*/ 0 w 2267762"/>
                <a:gd name="connsiteY7" fmla="*/ 403411 h 806824"/>
                <a:gd name="connsiteX8" fmla="*/ 8196 w 2267762"/>
                <a:gd name="connsiteY8" fmla="*/ 322110 h 806824"/>
                <a:gd name="connsiteX9" fmla="*/ 403412 w 2267762"/>
                <a:gd name="connsiteY9" fmla="*/ 0 h 80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7762" h="806824">
                  <a:moveTo>
                    <a:pt x="403412" y="0"/>
                  </a:moveTo>
                  <a:lnTo>
                    <a:pt x="1951527" y="0"/>
                  </a:lnTo>
                  <a:lnTo>
                    <a:pt x="1953553" y="13273"/>
                  </a:lnTo>
                  <a:cubicBezTo>
                    <a:pt x="2003798" y="258814"/>
                    <a:pt x="2089831" y="491319"/>
                    <a:pt x="2205964" y="705101"/>
                  </a:cubicBezTo>
                  <a:lnTo>
                    <a:pt x="2267762" y="806824"/>
                  </a:lnTo>
                  <a:lnTo>
                    <a:pt x="403412" y="806823"/>
                  </a:lnTo>
                  <a:cubicBezTo>
                    <a:pt x="208464" y="806823"/>
                    <a:pt x="45813" y="668540"/>
                    <a:pt x="8196" y="484713"/>
                  </a:cubicBezTo>
                  <a:lnTo>
                    <a:pt x="0" y="403411"/>
                  </a:lnTo>
                  <a:lnTo>
                    <a:pt x="8196" y="322110"/>
                  </a:lnTo>
                  <a:cubicBezTo>
                    <a:pt x="45813" y="138282"/>
                    <a:pt x="208464" y="0"/>
                    <a:pt x="403412" y="0"/>
                  </a:cubicBezTo>
                  <a:close/>
                </a:path>
              </a:pathLst>
            </a:custGeom>
            <a:solidFill>
              <a:srgbClr val="FF33CC">
                <a:alpha val="30000"/>
              </a:srgbClr>
            </a:solidFill>
            <a:ln>
              <a:noFill/>
            </a:ln>
            <a:effectLst>
              <a:outerShdw blurRad="50800" dist="38100" dir="13500000" algn="b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srgbClr val="00B050"/>
                </a:solidFill>
                <a:latin typeface="Calibri" panose="020F0502020204030204"/>
              </a:endParaRPr>
            </a:p>
          </p:txBody>
        </p:sp>
        <p:sp>
          <p:nvSpPr>
            <p:cNvPr id="41" name="Freeform: Shape 40">
              <a:extLst>
                <a:ext uri="{FF2B5EF4-FFF2-40B4-BE49-F238E27FC236}">
                  <a16:creationId xmlns:a16="http://schemas.microsoft.com/office/drawing/2014/main" id="{B09064EA-BAA8-42EF-8C52-FE2C0DB539F8}"/>
                </a:ext>
              </a:extLst>
            </p:cNvPr>
            <p:cNvSpPr/>
            <p:nvPr/>
          </p:nvSpPr>
          <p:spPr>
            <a:xfrm>
              <a:off x="6891591" y="4488475"/>
              <a:ext cx="1576643" cy="623679"/>
            </a:xfrm>
            <a:custGeom>
              <a:avLst/>
              <a:gdLst>
                <a:gd name="connsiteX0" fmla="*/ 839993 w 2524678"/>
                <a:gd name="connsiteY0" fmla="*/ 0 h 806824"/>
                <a:gd name="connsiteX1" fmla="*/ 2121266 w 2524678"/>
                <a:gd name="connsiteY1" fmla="*/ 0 h 806824"/>
                <a:gd name="connsiteX2" fmla="*/ 2524678 w 2524678"/>
                <a:gd name="connsiteY2" fmla="*/ 403412 h 806824"/>
                <a:gd name="connsiteX3" fmla="*/ 2524677 w 2524678"/>
                <a:gd name="connsiteY3" fmla="*/ 403412 h 806824"/>
                <a:gd name="connsiteX4" fmla="*/ 2121265 w 2524678"/>
                <a:gd name="connsiteY4" fmla="*/ 806824 h 806824"/>
                <a:gd name="connsiteX5" fmla="*/ 0 w 2524678"/>
                <a:gd name="connsiteY5" fmla="*/ 806823 h 806824"/>
                <a:gd name="connsiteX6" fmla="*/ 131958 w 2524678"/>
                <a:gd name="connsiteY6" fmla="*/ 726657 h 806824"/>
                <a:gd name="connsiteX7" fmla="*/ 811167 w 2524678"/>
                <a:gd name="connsiteY7" fmla="*/ 47448 h 806824"/>
                <a:gd name="connsiteX8" fmla="*/ 839993 w 2524678"/>
                <a:gd name="connsiteY8" fmla="*/ 0 h 80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78" h="806824">
                  <a:moveTo>
                    <a:pt x="839993" y="0"/>
                  </a:moveTo>
                  <a:lnTo>
                    <a:pt x="2121266" y="0"/>
                  </a:lnTo>
                  <a:cubicBezTo>
                    <a:pt x="2344064" y="0"/>
                    <a:pt x="2524678" y="180614"/>
                    <a:pt x="2524678" y="403412"/>
                  </a:cubicBezTo>
                  <a:lnTo>
                    <a:pt x="2524677" y="403412"/>
                  </a:lnTo>
                  <a:cubicBezTo>
                    <a:pt x="2524677" y="626210"/>
                    <a:pt x="2344063" y="806824"/>
                    <a:pt x="2121265" y="806824"/>
                  </a:cubicBezTo>
                  <a:lnTo>
                    <a:pt x="0" y="806823"/>
                  </a:lnTo>
                  <a:lnTo>
                    <a:pt x="131958" y="726657"/>
                  </a:lnTo>
                  <a:cubicBezTo>
                    <a:pt x="399513" y="545900"/>
                    <a:pt x="630410" y="315003"/>
                    <a:pt x="811167" y="47448"/>
                  </a:cubicBezTo>
                  <a:lnTo>
                    <a:pt x="839993" y="0"/>
                  </a:lnTo>
                  <a:close/>
                </a:path>
              </a:pathLst>
            </a:custGeom>
            <a:solidFill>
              <a:schemeClr val="accent4">
                <a:lumMod val="60000"/>
                <a:lumOff val="40000"/>
                <a:alpha val="95000"/>
              </a:schemeClr>
            </a:solidFill>
            <a:ln>
              <a:noFill/>
            </a:ln>
            <a:effectLst>
              <a:outerShdw blurRad="50800" dist="38100" dir="13500000" algn="b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42" name="Freeform: Shape 41">
              <a:extLst>
                <a:ext uri="{FF2B5EF4-FFF2-40B4-BE49-F238E27FC236}">
                  <a16:creationId xmlns:a16="http://schemas.microsoft.com/office/drawing/2014/main" id="{20EC2E41-E0EB-486B-8A1D-A6BC14E5C013}"/>
                </a:ext>
              </a:extLst>
            </p:cNvPr>
            <p:cNvSpPr/>
            <p:nvPr/>
          </p:nvSpPr>
          <p:spPr>
            <a:xfrm>
              <a:off x="3620294" y="4521478"/>
              <a:ext cx="1723343" cy="623679"/>
            </a:xfrm>
            <a:custGeom>
              <a:avLst/>
              <a:gdLst>
                <a:gd name="connsiteX0" fmla="*/ 403412 w 2759589"/>
                <a:gd name="connsiteY0" fmla="*/ 0 h 806824"/>
                <a:gd name="connsiteX1" fmla="*/ 1876314 w 2759589"/>
                <a:gd name="connsiteY1" fmla="*/ 0 h 806824"/>
                <a:gd name="connsiteX2" fmla="*/ 1879202 w 2759589"/>
                <a:gd name="connsiteY2" fmla="*/ 4754 h 806824"/>
                <a:gd name="connsiteX3" fmla="*/ 2558411 w 2759589"/>
                <a:gd name="connsiteY3" fmla="*/ 683963 h 806824"/>
                <a:gd name="connsiteX4" fmla="*/ 2759589 w 2759589"/>
                <a:gd name="connsiteY4" fmla="*/ 806182 h 806824"/>
                <a:gd name="connsiteX5" fmla="*/ 2753216 w 2759589"/>
                <a:gd name="connsiteY5" fmla="*/ 806824 h 806824"/>
                <a:gd name="connsiteX6" fmla="*/ 403412 w 2759589"/>
                <a:gd name="connsiteY6" fmla="*/ 806823 h 806824"/>
                <a:gd name="connsiteX7" fmla="*/ 8196 w 2759589"/>
                <a:gd name="connsiteY7" fmla="*/ 484713 h 806824"/>
                <a:gd name="connsiteX8" fmla="*/ 0 w 2759589"/>
                <a:gd name="connsiteY8" fmla="*/ 403412 h 806824"/>
                <a:gd name="connsiteX9" fmla="*/ 8196 w 2759589"/>
                <a:gd name="connsiteY9" fmla="*/ 322110 h 806824"/>
                <a:gd name="connsiteX10" fmla="*/ 403412 w 2759589"/>
                <a:gd name="connsiteY10" fmla="*/ 0 h 80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9589" h="806824">
                  <a:moveTo>
                    <a:pt x="403412" y="0"/>
                  </a:moveTo>
                  <a:lnTo>
                    <a:pt x="1876314" y="0"/>
                  </a:lnTo>
                  <a:lnTo>
                    <a:pt x="1879202" y="4754"/>
                  </a:lnTo>
                  <a:cubicBezTo>
                    <a:pt x="2059959" y="272309"/>
                    <a:pt x="2290856" y="503206"/>
                    <a:pt x="2558411" y="683963"/>
                  </a:cubicBezTo>
                  <a:lnTo>
                    <a:pt x="2759589" y="806182"/>
                  </a:lnTo>
                  <a:lnTo>
                    <a:pt x="2753216" y="806824"/>
                  </a:lnTo>
                  <a:lnTo>
                    <a:pt x="403412" y="806823"/>
                  </a:lnTo>
                  <a:cubicBezTo>
                    <a:pt x="208464" y="806823"/>
                    <a:pt x="45812" y="668541"/>
                    <a:pt x="8196" y="484713"/>
                  </a:cubicBezTo>
                  <a:lnTo>
                    <a:pt x="0" y="403412"/>
                  </a:lnTo>
                  <a:lnTo>
                    <a:pt x="8196" y="322110"/>
                  </a:lnTo>
                  <a:cubicBezTo>
                    <a:pt x="45812" y="138283"/>
                    <a:pt x="208464" y="0"/>
                    <a:pt x="403412" y="0"/>
                  </a:cubicBezTo>
                  <a:close/>
                </a:path>
              </a:pathLst>
            </a:custGeom>
            <a:solidFill>
              <a:srgbClr val="FF33CC">
                <a:alpha val="30000"/>
              </a:srgbClr>
            </a:solidFill>
            <a:ln>
              <a:noFill/>
            </a:ln>
            <a:effectLst>
              <a:outerShdw blurRad="50800" dist="38100" dir="13500000" algn="b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srgbClr val="00B050"/>
                </a:solidFill>
                <a:latin typeface="Calibri" panose="020F0502020204030204"/>
              </a:endParaRPr>
            </a:p>
          </p:txBody>
        </p:sp>
        <p:sp>
          <p:nvSpPr>
            <p:cNvPr id="43" name="TextBox 42">
              <a:extLst>
                <a:ext uri="{FF2B5EF4-FFF2-40B4-BE49-F238E27FC236}">
                  <a16:creationId xmlns:a16="http://schemas.microsoft.com/office/drawing/2014/main" id="{B953E154-0FF0-403B-9EC1-892A1D606FF0}"/>
                </a:ext>
              </a:extLst>
            </p:cNvPr>
            <p:cNvSpPr txBox="1"/>
            <p:nvPr/>
          </p:nvSpPr>
          <p:spPr>
            <a:xfrm>
              <a:off x="3125096" y="5929270"/>
              <a:ext cx="1844937" cy="334497"/>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Existing</a:t>
              </a:r>
            </a:p>
          </p:txBody>
        </p:sp>
        <p:sp>
          <p:nvSpPr>
            <p:cNvPr id="44" name="TextBox 43">
              <a:extLst>
                <a:ext uri="{FF2B5EF4-FFF2-40B4-BE49-F238E27FC236}">
                  <a16:creationId xmlns:a16="http://schemas.microsoft.com/office/drawing/2014/main" id="{F274A985-EBF2-4B05-BF8D-19AABE6B82A0}"/>
                </a:ext>
              </a:extLst>
            </p:cNvPr>
            <p:cNvSpPr txBox="1"/>
            <p:nvPr/>
          </p:nvSpPr>
          <p:spPr>
            <a:xfrm>
              <a:off x="6743882" y="5901474"/>
              <a:ext cx="1844937" cy="334497"/>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New</a:t>
              </a:r>
            </a:p>
          </p:txBody>
        </p:sp>
        <p:sp>
          <p:nvSpPr>
            <p:cNvPr id="45" name="TextBox 44">
              <a:extLst>
                <a:ext uri="{FF2B5EF4-FFF2-40B4-BE49-F238E27FC236}">
                  <a16:creationId xmlns:a16="http://schemas.microsoft.com/office/drawing/2014/main" id="{8CF4B282-3E81-45FB-94C7-B0F416425457}"/>
                </a:ext>
              </a:extLst>
            </p:cNvPr>
            <p:cNvSpPr txBox="1"/>
            <p:nvPr/>
          </p:nvSpPr>
          <p:spPr>
            <a:xfrm rot="16200000">
              <a:off x="1183663" y="4145437"/>
              <a:ext cx="1844937" cy="310258"/>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Existing</a:t>
              </a:r>
            </a:p>
          </p:txBody>
        </p:sp>
        <p:sp>
          <p:nvSpPr>
            <p:cNvPr id="46" name="TextBox 45">
              <a:extLst>
                <a:ext uri="{FF2B5EF4-FFF2-40B4-BE49-F238E27FC236}">
                  <a16:creationId xmlns:a16="http://schemas.microsoft.com/office/drawing/2014/main" id="{DEF0D333-BB98-45BD-8021-078439FF7D4A}"/>
                </a:ext>
              </a:extLst>
            </p:cNvPr>
            <p:cNvSpPr txBox="1"/>
            <p:nvPr/>
          </p:nvSpPr>
          <p:spPr>
            <a:xfrm rot="16200000">
              <a:off x="1102608" y="2449371"/>
              <a:ext cx="1939068" cy="310258"/>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New</a:t>
              </a:r>
            </a:p>
          </p:txBody>
        </p:sp>
        <p:sp>
          <p:nvSpPr>
            <p:cNvPr id="47" name="TextBox 46">
              <a:extLst>
                <a:ext uri="{FF2B5EF4-FFF2-40B4-BE49-F238E27FC236}">
                  <a16:creationId xmlns:a16="http://schemas.microsoft.com/office/drawing/2014/main" id="{7FD588C8-5957-4D8F-9781-CA2EAB8E4EE1}"/>
                </a:ext>
              </a:extLst>
            </p:cNvPr>
            <p:cNvSpPr txBox="1"/>
            <p:nvPr/>
          </p:nvSpPr>
          <p:spPr>
            <a:xfrm rot="16200000">
              <a:off x="-443991" y="3265819"/>
              <a:ext cx="4340710" cy="350034"/>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rgbClr val="44546B"/>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6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Market</a:t>
              </a:r>
            </a:p>
          </p:txBody>
        </p:sp>
        <p:sp>
          <p:nvSpPr>
            <p:cNvPr id="48" name="Flowchart: Process 47">
              <a:extLst>
                <a:ext uri="{FF2B5EF4-FFF2-40B4-BE49-F238E27FC236}">
                  <a16:creationId xmlns:a16="http://schemas.microsoft.com/office/drawing/2014/main" id="{B1761F00-E65C-4DF9-A658-BFDDFFEEC4FC}"/>
                </a:ext>
              </a:extLst>
            </p:cNvPr>
            <p:cNvSpPr/>
            <p:nvPr/>
          </p:nvSpPr>
          <p:spPr>
            <a:xfrm>
              <a:off x="7653657" y="3360423"/>
              <a:ext cx="1487589" cy="5090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9" name="Freeform: Shape 48">
              <a:extLst>
                <a:ext uri="{FF2B5EF4-FFF2-40B4-BE49-F238E27FC236}">
                  <a16:creationId xmlns:a16="http://schemas.microsoft.com/office/drawing/2014/main" id="{159F269D-A740-492D-9659-EC016DA94D9F}"/>
                </a:ext>
              </a:extLst>
            </p:cNvPr>
            <p:cNvSpPr/>
            <p:nvPr/>
          </p:nvSpPr>
          <p:spPr>
            <a:xfrm>
              <a:off x="3039902" y="3423098"/>
              <a:ext cx="1506310" cy="294543"/>
            </a:xfrm>
            <a:custGeom>
              <a:avLst/>
              <a:gdLst>
                <a:gd name="connsiteX0" fmla="*/ 0 w 1506310"/>
                <a:gd name="connsiteY0" fmla="*/ 0 h 311839"/>
                <a:gd name="connsiteX1" fmla="*/ 1488693 w 1506310"/>
                <a:gd name="connsiteY1" fmla="*/ 0 h 311839"/>
                <a:gd name="connsiteX2" fmla="*/ 1487590 w 1506310"/>
                <a:gd name="connsiteY2" fmla="*/ 27025 h 311839"/>
                <a:gd name="connsiteX3" fmla="*/ 1495698 w 1506310"/>
                <a:gd name="connsiteY3" fmla="*/ 225767 h 311839"/>
                <a:gd name="connsiteX4" fmla="*/ 1506310 w 1506310"/>
                <a:gd name="connsiteY4" fmla="*/ 311839 h 311839"/>
                <a:gd name="connsiteX5" fmla="*/ 251928 w 1506310"/>
                <a:gd name="connsiteY5" fmla="*/ 311838 h 311839"/>
                <a:gd name="connsiteX6" fmla="*/ 5118 w 1506310"/>
                <a:gd name="connsiteY6" fmla="*/ 62846 h 311839"/>
                <a:gd name="connsiteX7" fmla="*/ 0 w 1506310"/>
                <a:gd name="connsiteY7" fmla="*/ 0 h 31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6310" h="311839">
                  <a:moveTo>
                    <a:pt x="0" y="0"/>
                  </a:moveTo>
                  <a:lnTo>
                    <a:pt x="1488693" y="0"/>
                  </a:lnTo>
                  <a:lnTo>
                    <a:pt x="1487590" y="27025"/>
                  </a:lnTo>
                  <a:cubicBezTo>
                    <a:pt x="1487590" y="94121"/>
                    <a:pt x="1490336" y="160423"/>
                    <a:pt x="1495698" y="225767"/>
                  </a:cubicBezTo>
                  <a:lnTo>
                    <a:pt x="1506310" y="311839"/>
                  </a:lnTo>
                  <a:lnTo>
                    <a:pt x="251928" y="311838"/>
                  </a:lnTo>
                  <a:cubicBezTo>
                    <a:pt x="130184" y="311838"/>
                    <a:pt x="28610" y="204945"/>
                    <a:pt x="5118" y="62846"/>
                  </a:cubicBezTo>
                  <a:lnTo>
                    <a:pt x="0" y="0"/>
                  </a:lnTo>
                  <a:close/>
                </a:path>
              </a:pathLst>
            </a:custGeom>
            <a:solidFill>
              <a:srgbClr val="FF33CC">
                <a:alpha val="30000"/>
              </a:srgbClr>
            </a:solidFill>
            <a:ln>
              <a:noFill/>
            </a:ln>
            <a:effectLst>
              <a:outerShdw blurRad="50800" dist="38100" dir="13500000" algn="b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srgbClr val="00B050"/>
                </a:solidFill>
                <a:latin typeface="Calibri" panose="020F0502020204030204"/>
              </a:endParaRPr>
            </a:p>
          </p:txBody>
        </p:sp>
        <p:sp>
          <p:nvSpPr>
            <p:cNvPr id="50" name="Freeform: Shape 49">
              <a:extLst>
                <a:ext uri="{FF2B5EF4-FFF2-40B4-BE49-F238E27FC236}">
                  <a16:creationId xmlns:a16="http://schemas.microsoft.com/office/drawing/2014/main" id="{7E837B7E-BF08-4E36-A3A2-EC5F08ECC7E6}"/>
                </a:ext>
              </a:extLst>
            </p:cNvPr>
            <p:cNvSpPr/>
            <p:nvPr/>
          </p:nvSpPr>
          <p:spPr>
            <a:xfrm>
              <a:off x="3040808" y="3105767"/>
              <a:ext cx="1531860" cy="294544"/>
            </a:xfrm>
            <a:custGeom>
              <a:avLst/>
              <a:gdLst>
                <a:gd name="connsiteX0" fmla="*/ 251928 w 1512974"/>
                <a:gd name="connsiteY0" fmla="*/ 0 h 311840"/>
                <a:gd name="connsiteX1" fmla="*/ 1512974 w 1512974"/>
                <a:gd name="connsiteY1" fmla="*/ 0 h 311840"/>
                <a:gd name="connsiteX2" fmla="*/ 1495698 w 1512974"/>
                <a:gd name="connsiteY2" fmla="*/ 140124 h 311840"/>
                <a:gd name="connsiteX3" fmla="*/ 1488693 w 1512974"/>
                <a:gd name="connsiteY3" fmla="*/ 311840 h 311840"/>
                <a:gd name="connsiteX4" fmla="*/ 0 w 1512974"/>
                <a:gd name="connsiteY4" fmla="*/ 311840 h 311840"/>
                <a:gd name="connsiteX5" fmla="*/ 0 w 1512974"/>
                <a:gd name="connsiteY5" fmla="*/ 311839 h 311840"/>
                <a:gd name="connsiteX6" fmla="*/ 5118 w 1512974"/>
                <a:gd name="connsiteY6" fmla="*/ 248993 h 311840"/>
                <a:gd name="connsiteX7" fmla="*/ 251928 w 1512974"/>
                <a:gd name="connsiteY7" fmla="*/ 0 h 31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974" h="311840">
                  <a:moveTo>
                    <a:pt x="251928" y="0"/>
                  </a:moveTo>
                  <a:lnTo>
                    <a:pt x="1512974" y="0"/>
                  </a:lnTo>
                  <a:lnTo>
                    <a:pt x="1495698" y="140124"/>
                  </a:lnTo>
                  <a:lnTo>
                    <a:pt x="1488693" y="311840"/>
                  </a:lnTo>
                  <a:lnTo>
                    <a:pt x="0" y="311840"/>
                  </a:lnTo>
                  <a:lnTo>
                    <a:pt x="0" y="311839"/>
                  </a:lnTo>
                  <a:lnTo>
                    <a:pt x="5118" y="248993"/>
                  </a:lnTo>
                  <a:cubicBezTo>
                    <a:pt x="28610" y="106893"/>
                    <a:pt x="130184" y="0"/>
                    <a:pt x="251928" y="0"/>
                  </a:cubicBezTo>
                  <a:close/>
                </a:path>
              </a:pathLst>
            </a:custGeom>
            <a:solidFill>
              <a:schemeClr val="accent6">
                <a:lumMod val="75000"/>
                <a:alpha val="29000"/>
              </a:schemeClr>
            </a:solidFill>
            <a:ln>
              <a:noFill/>
            </a:ln>
            <a:effectLst>
              <a:outerShdw blurRad="50800" dist="38100" dir="13500000" algn="b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51" name="Freeform: Shape 50">
              <a:extLst>
                <a:ext uri="{FF2B5EF4-FFF2-40B4-BE49-F238E27FC236}">
                  <a16:creationId xmlns:a16="http://schemas.microsoft.com/office/drawing/2014/main" id="{BBAC0A9F-72DE-4503-8A67-4CC8B2B28DD4}"/>
                </a:ext>
              </a:extLst>
            </p:cNvPr>
            <p:cNvSpPr/>
            <p:nvPr/>
          </p:nvSpPr>
          <p:spPr>
            <a:xfrm>
              <a:off x="7653657" y="3107100"/>
              <a:ext cx="1512975" cy="242409"/>
            </a:xfrm>
            <a:custGeom>
              <a:avLst/>
              <a:gdLst>
                <a:gd name="connsiteX0" fmla="*/ 0 w 1512975"/>
                <a:gd name="connsiteY0" fmla="*/ 0 h 346271"/>
                <a:gd name="connsiteX1" fmla="*/ 1261047 w 1512975"/>
                <a:gd name="connsiteY1" fmla="*/ 0 h 346271"/>
                <a:gd name="connsiteX2" fmla="*/ 1512975 w 1512975"/>
                <a:gd name="connsiteY2" fmla="*/ 311840 h 346271"/>
                <a:gd name="connsiteX3" fmla="*/ 1512974 w 1512975"/>
                <a:gd name="connsiteY3" fmla="*/ 311840 h 346271"/>
                <a:gd name="connsiteX4" fmla="*/ 1510170 w 1512975"/>
                <a:gd name="connsiteY4" fmla="*/ 346271 h 346271"/>
                <a:gd name="connsiteX5" fmla="*/ 25083 w 1512975"/>
                <a:gd name="connsiteY5" fmla="*/ 346271 h 346271"/>
                <a:gd name="connsiteX6" fmla="*/ 25385 w 1512975"/>
                <a:gd name="connsiteY6" fmla="*/ 338866 h 346271"/>
                <a:gd name="connsiteX7" fmla="*/ 17277 w 1512975"/>
                <a:gd name="connsiteY7" fmla="*/ 140124 h 346271"/>
                <a:gd name="connsiteX8" fmla="*/ 0 w 1512975"/>
                <a:gd name="connsiteY8" fmla="*/ 0 h 34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2975" h="346271">
                  <a:moveTo>
                    <a:pt x="0" y="0"/>
                  </a:moveTo>
                  <a:lnTo>
                    <a:pt x="1261047" y="0"/>
                  </a:lnTo>
                  <a:cubicBezTo>
                    <a:pt x="1400183" y="0"/>
                    <a:pt x="1512975" y="139616"/>
                    <a:pt x="1512975" y="311840"/>
                  </a:cubicBezTo>
                  <a:lnTo>
                    <a:pt x="1512974" y="311840"/>
                  </a:lnTo>
                  <a:lnTo>
                    <a:pt x="1510170" y="346271"/>
                  </a:lnTo>
                  <a:lnTo>
                    <a:pt x="25083" y="346271"/>
                  </a:lnTo>
                  <a:lnTo>
                    <a:pt x="25385" y="338866"/>
                  </a:lnTo>
                  <a:cubicBezTo>
                    <a:pt x="25385" y="271770"/>
                    <a:pt x="22638" y="205469"/>
                    <a:pt x="17277" y="140124"/>
                  </a:cubicBezTo>
                  <a:lnTo>
                    <a:pt x="0" y="0"/>
                  </a:lnTo>
                  <a:close/>
                </a:path>
              </a:pathLst>
            </a:custGeom>
            <a:gradFill flip="none" rotWithShape="1">
              <a:gsLst>
                <a:gs pos="0">
                  <a:schemeClr val="accent5">
                    <a:lumMod val="0"/>
                    <a:lumOff val="100000"/>
                  </a:schemeClr>
                </a:gs>
                <a:gs pos="100000">
                  <a:schemeClr val="accent5">
                    <a:lumMod val="100000"/>
                  </a:schemeClr>
                </a:gs>
              </a:gsLst>
              <a:path path="circle">
                <a:fillToRect l="50000" t="-80000" r="50000" b="180000"/>
              </a:path>
              <a:tileRect/>
            </a:gradFill>
            <a:ln>
              <a:noFill/>
            </a:ln>
            <a:effectLst>
              <a:outerShdw blurRad="50800" dist="38100" dir="13500000" algn="b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52" name="Freeform: Shape 51">
              <a:extLst>
                <a:ext uri="{FF2B5EF4-FFF2-40B4-BE49-F238E27FC236}">
                  <a16:creationId xmlns:a16="http://schemas.microsoft.com/office/drawing/2014/main" id="{12D2AE98-87BD-4B63-9CDF-88D64A151D29}"/>
                </a:ext>
              </a:extLst>
            </p:cNvPr>
            <p:cNvSpPr/>
            <p:nvPr/>
          </p:nvSpPr>
          <p:spPr>
            <a:xfrm>
              <a:off x="7679118" y="3381211"/>
              <a:ext cx="1462128" cy="282428"/>
            </a:xfrm>
            <a:custGeom>
              <a:avLst/>
              <a:gdLst>
                <a:gd name="connsiteX0" fmla="*/ 18418 w 1503505"/>
                <a:gd name="connsiteY0" fmla="*/ 0 h 277408"/>
                <a:gd name="connsiteX1" fmla="*/ 1503505 w 1503505"/>
                <a:gd name="connsiteY1" fmla="*/ 0 h 277408"/>
                <a:gd name="connsiteX2" fmla="*/ 1501191 w 1503505"/>
                <a:gd name="connsiteY2" fmla="*/ 28415 h 277408"/>
                <a:gd name="connsiteX3" fmla="*/ 1254382 w 1503505"/>
                <a:gd name="connsiteY3" fmla="*/ 277408 h 277408"/>
                <a:gd name="connsiteX4" fmla="*/ 0 w 1503505"/>
                <a:gd name="connsiteY4" fmla="*/ 277407 h 277408"/>
                <a:gd name="connsiteX5" fmla="*/ 10612 w 1503505"/>
                <a:gd name="connsiteY5" fmla="*/ 191337 h 277408"/>
                <a:gd name="connsiteX6" fmla="*/ 18418 w 1503505"/>
                <a:gd name="connsiteY6" fmla="*/ 0 h 27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505" h="277408">
                  <a:moveTo>
                    <a:pt x="18418" y="0"/>
                  </a:moveTo>
                  <a:lnTo>
                    <a:pt x="1503505" y="0"/>
                  </a:lnTo>
                  <a:lnTo>
                    <a:pt x="1501191" y="28415"/>
                  </a:lnTo>
                  <a:cubicBezTo>
                    <a:pt x="1477699" y="170515"/>
                    <a:pt x="1376125" y="277408"/>
                    <a:pt x="1254382" y="277408"/>
                  </a:cubicBezTo>
                  <a:lnTo>
                    <a:pt x="0" y="277407"/>
                  </a:lnTo>
                  <a:lnTo>
                    <a:pt x="10612" y="191337"/>
                  </a:lnTo>
                  <a:lnTo>
                    <a:pt x="18418" y="0"/>
                  </a:lnTo>
                  <a:close/>
                </a:path>
              </a:pathLst>
            </a:custGeom>
            <a:solidFill>
              <a:schemeClr val="accent4">
                <a:lumMod val="60000"/>
                <a:lumOff val="40000"/>
                <a:alpha val="95000"/>
              </a:schemeClr>
            </a:solidFill>
            <a:ln>
              <a:noFill/>
            </a:ln>
            <a:effectLst>
              <a:outerShdw blurRad="50800" dist="38100" dir="13500000" algn="b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53" name="Arrow: Up-Down 52">
              <a:extLst>
                <a:ext uri="{FF2B5EF4-FFF2-40B4-BE49-F238E27FC236}">
                  <a16:creationId xmlns:a16="http://schemas.microsoft.com/office/drawing/2014/main" id="{5850B2CB-EBB0-4EEB-9882-A9699CEBEE30}"/>
                </a:ext>
              </a:extLst>
            </p:cNvPr>
            <p:cNvSpPr/>
            <p:nvPr/>
          </p:nvSpPr>
          <p:spPr>
            <a:xfrm>
              <a:off x="5975349" y="2359306"/>
              <a:ext cx="315571" cy="2151952"/>
            </a:xfrm>
            <a:prstGeom prst="upDownArrow">
              <a:avLst/>
            </a:prstGeom>
            <a:gradFill>
              <a:gsLst>
                <a:gs pos="0">
                  <a:schemeClr val="accent1">
                    <a:lumMod val="5000"/>
                    <a:lumOff val="95000"/>
                  </a:schemeClr>
                </a:gs>
                <a:gs pos="6000">
                  <a:schemeClr val="accent1">
                    <a:lumMod val="20000"/>
                    <a:lumOff val="80000"/>
                  </a:schemeClr>
                </a:gs>
                <a:gs pos="8000">
                  <a:schemeClr val="accent1">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975" b="1" dirty="0">
                <a:solidFill>
                  <a:srgbClr val="FF3399"/>
                </a:solidFill>
                <a:latin typeface="Calibri" panose="020F0502020204030204"/>
              </a:endParaRPr>
            </a:p>
          </p:txBody>
        </p:sp>
        <p:sp>
          <p:nvSpPr>
            <p:cNvPr id="54" name="TextBox 53">
              <a:extLst>
                <a:ext uri="{FF2B5EF4-FFF2-40B4-BE49-F238E27FC236}">
                  <a16:creationId xmlns:a16="http://schemas.microsoft.com/office/drawing/2014/main" id="{0E6BBDDB-0754-43C6-89C5-D64E6A904D46}"/>
                </a:ext>
              </a:extLst>
            </p:cNvPr>
            <p:cNvSpPr txBox="1"/>
            <p:nvPr/>
          </p:nvSpPr>
          <p:spPr>
            <a:xfrm rot="16200000">
              <a:off x="5123061" y="4951472"/>
              <a:ext cx="1673999" cy="310258"/>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Incremental</a:t>
              </a:r>
            </a:p>
          </p:txBody>
        </p:sp>
        <p:sp>
          <p:nvSpPr>
            <p:cNvPr id="55" name="TextBox 54">
              <a:extLst>
                <a:ext uri="{FF2B5EF4-FFF2-40B4-BE49-F238E27FC236}">
                  <a16:creationId xmlns:a16="http://schemas.microsoft.com/office/drawing/2014/main" id="{DC99B243-4653-48F2-A91F-1C5B8ECC061D}"/>
                </a:ext>
              </a:extLst>
            </p:cNvPr>
            <p:cNvSpPr txBox="1"/>
            <p:nvPr/>
          </p:nvSpPr>
          <p:spPr>
            <a:xfrm rot="16200000">
              <a:off x="5053375" y="1453821"/>
              <a:ext cx="1735617" cy="310258"/>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Architectural</a:t>
              </a:r>
            </a:p>
          </p:txBody>
        </p:sp>
        <p:sp>
          <p:nvSpPr>
            <p:cNvPr id="56" name="TextBox 55">
              <a:extLst>
                <a:ext uri="{FF2B5EF4-FFF2-40B4-BE49-F238E27FC236}">
                  <a16:creationId xmlns:a16="http://schemas.microsoft.com/office/drawing/2014/main" id="{CCE9B783-A740-4CA2-9F45-D64EDC5037FC}"/>
                </a:ext>
              </a:extLst>
            </p:cNvPr>
            <p:cNvSpPr txBox="1"/>
            <p:nvPr/>
          </p:nvSpPr>
          <p:spPr>
            <a:xfrm rot="16200000">
              <a:off x="5348506" y="1423878"/>
              <a:ext cx="1939068" cy="310258"/>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Disruptive</a:t>
              </a:r>
            </a:p>
          </p:txBody>
        </p:sp>
        <p:sp>
          <p:nvSpPr>
            <p:cNvPr id="57" name="TextBox 56">
              <a:extLst>
                <a:ext uri="{FF2B5EF4-FFF2-40B4-BE49-F238E27FC236}">
                  <a16:creationId xmlns:a16="http://schemas.microsoft.com/office/drawing/2014/main" id="{9E165958-D0A9-40C2-8237-FF3BAA577087}"/>
                </a:ext>
              </a:extLst>
            </p:cNvPr>
            <p:cNvSpPr txBox="1"/>
            <p:nvPr/>
          </p:nvSpPr>
          <p:spPr>
            <a:xfrm rot="16200000">
              <a:off x="5308948" y="4951472"/>
              <a:ext cx="1939068" cy="310258"/>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Radical</a:t>
              </a:r>
            </a:p>
          </p:txBody>
        </p:sp>
        <p:sp>
          <p:nvSpPr>
            <p:cNvPr id="58" name="TextBox 57">
              <a:extLst>
                <a:ext uri="{FF2B5EF4-FFF2-40B4-BE49-F238E27FC236}">
                  <a16:creationId xmlns:a16="http://schemas.microsoft.com/office/drawing/2014/main" id="{C0310B2E-552F-4D5C-93EE-77C70968575A}"/>
                </a:ext>
              </a:extLst>
            </p:cNvPr>
            <p:cNvSpPr txBox="1"/>
            <p:nvPr/>
          </p:nvSpPr>
          <p:spPr>
            <a:xfrm rot="16200000">
              <a:off x="5003581" y="3169496"/>
              <a:ext cx="1735618" cy="381856"/>
            </a:xfrm>
            <a:prstGeom prst="rect">
              <a:avLst/>
            </a:prstGeom>
            <a:solidFill>
              <a:schemeClr val="bg1"/>
            </a:solidFill>
          </p:spPr>
          <p:txBody>
            <a:bodyPr wrap="square" rtlCol="0">
              <a:spAutoFit/>
            </a:bodyPr>
            <a:lstStyle/>
            <a:p>
              <a:pPr algn="ctr" defTabSz="685800"/>
              <a:r>
                <a:rPr lang="en-US" b="1" dirty="0">
                  <a:solidFill>
                    <a:srgbClr val="FF00FF"/>
                  </a:solidFill>
                  <a:latin typeface="Calibri" panose="020F0502020204030204"/>
                </a:rPr>
                <a:t>INNOVATION</a:t>
              </a:r>
            </a:p>
          </p:txBody>
        </p:sp>
      </p:grpSp>
      <p:grpSp>
        <p:nvGrpSpPr>
          <p:cNvPr id="63" name="Group 62">
            <a:extLst>
              <a:ext uri="{FF2B5EF4-FFF2-40B4-BE49-F238E27FC236}">
                <a16:creationId xmlns:a16="http://schemas.microsoft.com/office/drawing/2014/main" id="{A56D0A4F-F1FE-4375-823F-29B75BF5A18A}"/>
              </a:ext>
            </a:extLst>
          </p:cNvPr>
          <p:cNvGrpSpPr/>
          <p:nvPr/>
        </p:nvGrpSpPr>
        <p:grpSpPr>
          <a:xfrm>
            <a:off x="937500" y="207968"/>
            <a:ext cx="7081839" cy="6564431"/>
            <a:chOff x="937500" y="207968"/>
            <a:chExt cx="7081839" cy="6564431"/>
          </a:xfrm>
        </p:grpSpPr>
        <p:sp>
          <p:nvSpPr>
            <p:cNvPr id="64" name="TextBox 63">
              <a:extLst>
                <a:ext uri="{FF2B5EF4-FFF2-40B4-BE49-F238E27FC236}">
                  <a16:creationId xmlns:a16="http://schemas.microsoft.com/office/drawing/2014/main" id="{1EA93939-A9E2-4AEF-ACF5-9EFA7279AE1B}"/>
                </a:ext>
              </a:extLst>
            </p:cNvPr>
            <p:cNvSpPr txBox="1"/>
            <p:nvPr/>
          </p:nvSpPr>
          <p:spPr>
            <a:xfrm>
              <a:off x="2874158" y="6437692"/>
              <a:ext cx="3255532" cy="3347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rgbClr val="44546B"/>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6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Organizational Capabilities</a:t>
              </a:r>
            </a:p>
          </p:txBody>
        </p:sp>
        <p:grpSp>
          <p:nvGrpSpPr>
            <p:cNvPr id="65" name="Group 64">
              <a:extLst>
                <a:ext uri="{FF2B5EF4-FFF2-40B4-BE49-F238E27FC236}">
                  <a16:creationId xmlns:a16="http://schemas.microsoft.com/office/drawing/2014/main" id="{AF403391-F897-49A3-9942-819F860ADAFB}"/>
                </a:ext>
              </a:extLst>
            </p:cNvPr>
            <p:cNvGrpSpPr/>
            <p:nvPr/>
          </p:nvGrpSpPr>
          <p:grpSpPr>
            <a:xfrm>
              <a:off x="1509628" y="1947418"/>
              <a:ext cx="6090260" cy="3319878"/>
              <a:chOff x="2012837" y="1321070"/>
              <a:chExt cx="8120346" cy="3968581"/>
            </a:xfrm>
          </p:grpSpPr>
          <p:sp>
            <p:nvSpPr>
              <p:cNvPr id="67" name="Rectangle 66">
                <a:extLst>
                  <a:ext uri="{FF2B5EF4-FFF2-40B4-BE49-F238E27FC236}">
                    <a16:creationId xmlns:a16="http://schemas.microsoft.com/office/drawing/2014/main" id="{0AF85096-6069-4EEB-A648-BB8185832A53}"/>
                  </a:ext>
                </a:extLst>
              </p:cNvPr>
              <p:cNvSpPr/>
              <p:nvPr/>
            </p:nvSpPr>
            <p:spPr>
              <a:xfrm>
                <a:off x="8205774" y="2879157"/>
                <a:ext cx="1917808" cy="400109"/>
              </a:xfrm>
              <a:prstGeom prst="rect">
                <a:avLst/>
              </a:prstGeom>
            </p:spPr>
            <p:txBody>
              <a:bodyPr wrap="square">
                <a:spAutoFit/>
              </a:bodyPr>
              <a:lstStyle/>
              <a:p>
                <a:pPr defTabSz="685800"/>
                <a:r>
                  <a:rPr lang="en-US" sz="675" b="1" dirty="0">
                    <a:solidFill>
                      <a:prstClr val="black"/>
                    </a:solidFill>
                    <a:latin typeface="Gill Sans MT" panose="020B0502020104020203" pitchFamily="34" charset="0"/>
                  </a:rPr>
                  <a:t>Web-based project management/extranets </a:t>
                </a:r>
              </a:p>
            </p:txBody>
          </p:sp>
          <p:sp>
            <p:nvSpPr>
              <p:cNvPr id="68" name="Rectangle 67">
                <a:extLst>
                  <a:ext uri="{FF2B5EF4-FFF2-40B4-BE49-F238E27FC236}">
                    <a16:creationId xmlns:a16="http://schemas.microsoft.com/office/drawing/2014/main" id="{C3A1D875-C59E-46E8-96DD-0D1A313D2FAF}"/>
                  </a:ext>
                </a:extLst>
              </p:cNvPr>
              <p:cNvSpPr/>
              <p:nvPr/>
            </p:nvSpPr>
            <p:spPr>
              <a:xfrm>
                <a:off x="2163440" y="3879096"/>
                <a:ext cx="1854914" cy="538609"/>
              </a:xfrm>
              <a:prstGeom prst="rect">
                <a:avLst/>
              </a:prstGeom>
            </p:spPr>
            <p:txBody>
              <a:bodyPr wrap="square">
                <a:spAutoFit/>
              </a:bodyPr>
              <a:lstStyle/>
              <a:p>
                <a:pPr algn="r" defTabSz="685800"/>
                <a:r>
                  <a:rPr lang="en-US" sz="675" b="1" dirty="0">
                    <a:solidFill>
                      <a:prstClr val="black"/>
                    </a:solidFill>
                    <a:latin typeface="Gill Sans MT" panose="020B0502020104020203" pitchFamily="34" charset="0"/>
                  </a:rPr>
                  <a:t>Off-site manufacturing, modern methods of construction </a:t>
                </a:r>
              </a:p>
            </p:txBody>
          </p:sp>
          <p:sp>
            <p:nvSpPr>
              <p:cNvPr id="69" name="Rectangle 68">
                <a:extLst>
                  <a:ext uri="{FF2B5EF4-FFF2-40B4-BE49-F238E27FC236}">
                    <a16:creationId xmlns:a16="http://schemas.microsoft.com/office/drawing/2014/main" id="{92F685D2-582C-43AD-90A9-8477DD139AF3}"/>
                  </a:ext>
                </a:extLst>
              </p:cNvPr>
              <p:cNvSpPr/>
              <p:nvPr/>
            </p:nvSpPr>
            <p:spPr>
              <a:xfrm>
                <a:off x="2012837" y="3252894"/>
                <a:ext cx="1951816" cy="261611"/>
              </a:xfrm>
              <a:prstGeom prst="rect">
                <a:avLst/>
              </a:prstGeom>
            </p:spPr>
            <p:txBody>
              <a:bodyPr wrap="none">
                <a:spAutoFit/>
              </a:bodyPr>
              <a:lstStyle/>
              <a:p>
                <a:pPr algn="r" defTabSz="685800"/>
                <a:r>
                  <a:rPr lang="en-US" sz="675" b="1" dirty="0">
                    <a:solidFill>
                      <a:prstClr val="black"/>
                    </a:solidFill>
                    <a:latin typeface="Gill Sans MT" panose="020B0502020104020203" pitchFamily="34" charset="0"/>
                  </a:rPr>
                  <a:t>Business process reengineering </a:t>
                </a:r>
              </a:p>
            </p:txBody>
          </p:sp>
          <p:sp>
            <p:nvSpPr>
              <p:cNvPr id="70" name="Rectangle 69">
                <a:extLst>
                  <a:ext uri="{FF2B5EF4-FFF2-40B4-BE49-F238E27FC236}">
                    <a16:creationId xmlns:a16="http://schemas.microsoft.com/office/drawing/2014/main" id="{5C66FC26-9BAB-4C49-9328-41F34C2E48A9}"/>
                  </a:ext>
                </a:extLst>
              </p:cNvPr>
              <p:cNvSpPr/>
              <p:nvPr/>
            </p:nvSpPr>
            <p:spPr>
              <a:xfrm>
                <a:off x="3095876" y="4814077"/>
                <a:ext cx="1275705" cy="261611"/>
              </a:xfrm>
              <a:prstGeom prst="rect">
                <a:avLst/>
              </a:prstGeom>
            </p:spPr>
            <p:txBody>
              <a:bodyPr wrap="square">
                <a:spAutoFit/>
              </a:bodyPr>
              <a:lstStyle/>
              <a:p>
                <a:pPr algn="r" defTabSz="685800"/>
                <a:r>
                  <a:rPr lang="en-US" sz="675" b="1" dirty="0">
                    <a:solidFill>
                      <a:prstClr val="black"/>
                    </a:solidFill>
                    <a:latin typeface="Gill Sans MT" panose="020B0502020104020203" pitchFamily="34" charset="0"/>
                  </a:rPr>
                  <a:t>Digital Marketing</a:t>
                </a:r>
              </a:p>
            </p:txBody>
          </p:sp>
          <p:sp>
            <p:nvSpPr>
              <p:cNvPr id="71" name="Rectangle 70">
                <a:extLst>
                  <a:ext uri="{FF2B5EF4-FFF2-40B4-BE49-F238E27FC236}">
                    <a16:creationId xmlns:a16="http://schemas.microsoft.com/office/drawing/2014/main" id="{7EC90A07-1095-4D32-BFB6-14F67DA78B86}"/>
                  </a:ext>
                </a:extLst>
              </p:cNvPr>
              <p:cNvSpPr/>
              <p:nvPr/>
            </p:nvSpPr>
            <p:spPr>
              <a:xfrm>
                <a:off x="2189977" y="2864813"/>
                <a:ext cx="1668533" cy="400109"/>
              </a:xfrm>
              <a:prstGeom prst="rect">
                <a:avLst/>
              </a:prstGeom>
            </p:spPr>
            <p:txBody>
              <a:bodyPr wrap="square">
                <a:spAutoFit/>
              </a:bodyPr>
              <a:lstStyle/>
              <a:p>
                <a:pPr algn="r" defTabSz="685800"/>
                <a:r>
                  <a:rPr lang="en-US" sz="675" b="1" dirty="0">
                    <a:solidFill>
                      <a:prstClr val="black"/>
                    </a:solidFill>
                    <a:latin typeface="Gill Sans MT" panose="020B0502020104020203" pitchFamily="34" charset="0"/>
                  </a:rPr>
                  <a:t>E-Tendering with AI and Advanced Software</a:t>
                </a:r>
              </a:p>
            </p:txBody>
          </p:sp>
          <p:sp>
            <p:nvSpPr>
              <p:cNvPr id="72" name="Rectangle 71">
                <a:extLst>
                  <a:ext uri="{FF2B5EF4-FFF2-40B4-BE49-F238E27FC236}">
                    <a16:creationId xmlns:a16="http://schemas.microsoft.com/office/drawing/2014/main" id="{BD334917-1284-4AEF-9763-8E31B8CF280C}"/>
                  </a:ext>
                </a:extLst>
              </p:cNvPr>
              <p:cNvSpPr/>
              <p:nvPr/>
            </p:nvSpPr>
            <p:spPr>
              <a:xfrm>
                <a:off x="8215375" y="3195383"/>
                <a:ext cx="1917808" cy="482890"/>
              </a:xfrm>
              <a:prstGeom prst="rect">
                <a:avLst/>
              </a:prstGeom>
            </p:spPr>
            <p:txBody>
              <a:bodyPr wrap="square">
                <a:spAutoFit/>
              </a:bodyPr>
              <a:lstStyle/>
              <a:p>
                <a:pPr defTabSz="685800"/>
                <a:r>
                  <a:rPr lang="en-US" sz="675" b="1" dirty="0">
                    <a:solidFill>
                      <a:prstClr val="black"/>
                    </a:solidFill>
                    <a:latin typeface="Gill Sans MT" panose="020B0502020104020203" pitchFamily="34" charset="0"/>
                  </a:rPr>
                  <a:t>Information and communication technologies (ICT) </a:t>
                </a:r>
              </a:p>
            </p:txBody>
          </p:sp>
          <p:sp>
            <p:nvSpPr>
              <p:cNvPr id="73" name="Rectangle 72">
                <a:extLst>
                  <a:ext uri="{FF2B5EF4-FFF2-40B4-BE49-F238E27FC236}">
                    <a16:creationId xmlns:a16="http://schemas.microsoft.com/office/drawing/2014/main" id="{003721BC-1822-4EBF-84F1-FE56C2E7B917}"/>
                  </a:ext>
                </a:extLst>
              </p:cNvPr>
              <p:cNvSpPr/>
              <p:nvPr/>
            </p:nvSpPr>
            <p:spPr>
              <a:xfrm rot="10800000" flipV="1">
                <a:off x="7955093" y="2088023"/>
                <a:ext cx="1782169" cy="677108"/>
              </a:xfrm>
              <a:prstGeom prst="rect">
                <a:avLst/>
              </a:prstGeom>
            </p:spPr>
            <p:txBody>
              <a:bodyPr wrap="square">
                <a:spAutoFit/>
              </a:bodyPr>
              <a:lstStyle/>
              <a:p>
                <a:pPr defTabSz="685800"/>
                <a:r>
                  <a:rPr lang="en-US" sz="675" b="1" dirty="0">
                    <a:solidFill>
                      <a:prstClr val="black"/>
                    </a:solidFill>
                    <a:latin typeface="Gill Sans MT" panose="020B0502020104020203" pitchFamily="34" charset="0"/>
                  </a:rPr>
                  <a:t>Design solutions (virtual/collaborative design, modelling and simulation tools, BIM)</a:t>
                </a:r>
              </a:p>
            </p:txBody>
          </p:sp>
          <p:sp>
            <p:nvSpPr>
              <p:cNvPr id="74" name="Rectangle 73">
                <a:extLst>
                  <a:ext uri="{FF2B5EF4-FFF2-40B4-BE49-F238E27FC236}">
                    <a16:creationId xmlns:a16="http://schemas.microsoft.com/office/drawing/2014/main" id="{DCBD3D62-630E-48D4-8E1A-FB4115ABAADB}"/>
                  </a:ext>
                </a:extLst>
              </p:cNvPr>
              <p:cNvSpPr/>
              <p:nvPr/>
            </p:nvSpPr>
            <p:spPr>
              <a:xfrm>
                <a:off x="2220702" y="2100689"/>
                <a:ext cx="1667844" cy="538609"/>
              </a:xfrm>
              <a:prstGeom prst="rect">
                <a:avLst/>
              </a:prstGeom>
            </p:spPr>
            <p:txBody>
              <a:bodyPr wrap="square">
                <a:spAutoFit/>
              </a:bodyPr>
              <a:lstStyle/>
              <a:p>
                <a:pPr algn="r" defTabSz="685800"/>
                <a:r>
                  <a:rPr lang="en-US" sz="675" b="1" dirty="0">
                    <a:solidFill>
                      <a:prstClr val="black"/>
                    </a:solidFill>
                    <a:latin typeface="Gill Sans MT" panose="020B0502020104020203" pitchFamily="34" charset="0"/>
                  </a:rPr>
                  <a:t>Advanced</a:t>
                </a:r>
                <a:r>
                  <a:rPr lang="en-US" sz="675" dirty="0">
                    <a:solidFill>
                      <a:prstClr val="black"/>
                    </a:solidFill>
                    <a:latin typeface="Calibri" panose="020F0502020204030204"/>
                  </a:rPr>
                  <a:t> </a:t>
                </a:r>
                <a:r>
                  <a:rPr lang="en-US" sz="675" b="1" dirty="0">
                    <a:solidFill>
                      <a:prstClr val="black"/>
                    </a:solidFill>
                    <a:latin typeface="Gill Sans MT" panose="020B0502020104020203" pitchFamily="34" charset="0"/>
                  </a:rPr>
                  <a:t>materials (composite, high performance)</a:t>
                </a:r>
              </a:p>
            </p:txBody>
          </p:sp>
          <p:sp>
            <p:nvSpPr>
              <p:cNvPr id="75" name="Rectangle 74">
                <a:extLst>
                  <a:ext uri="{FF2B5EF4-FFF2-40B4-BE49-F238E27FC236}">
                    <a16:creationId xmlns:a16="http://schemas.microsoft.com/office/drawing/2014/main" id="{1012EE79-0278-47A8-920C-D23704391C0D}"/>
                  </a:ext>
                </a:extLst>
              </p:cNvPr>
              <p:cNvSpPr/>
              <p:nvPr/>
            </p:nvSpPr>
            <p:spPr>
              <a:xfrm>
                <a:off x="3075203" y="1321070"/>
                <a:ext cx="1747953" cy="400109"/>
              </a:xfrm>
              <a:prstGeom prst="rect">
                <a:avLst/>
              </a:prstGeom>
            </p:spPr>
            <p:txBody>
              <a:bodyPr wrap="square">
                <a:spAutoFit/>
              </a:bodyPr>
              <a:lstStyle/>
              <a:p>
                <a:pPr defTabSz="685800"/>
                <a:r>
                  <a:rPr lang="en-US" sz="675" b="1" dirty="0">
                    <a:solidFill>
                      <a:prstClr val="black"/>
                    </a:solidFill>
                    <a:latin typeface="Gill Sans MT" panose="020B0502020104020203" pitchFamily="34" charset="0"/>
                  </a:rPr>
                  <a:t>On-site IT applications (GIS, GPS, RFID) </a:t>
                </a:r>
              </a:p>
            </p:txBody>
          </p:sp>
          <p:sp>
            <p:nvSpPr>
              <p:cNvPr id="76" name="Rectangle 75">
                <a:extLst>
                  <a:ext uri="{FF2B5EF4-FFF2-40B4-BE49-F238E27FC236}">
                    <a16:creationId xmlns:a16="http://schemas.microsoft.com/office/drawing/2014/main" id="{FEA93651-34A8-4225-9EF1-7E54824979A6}"/>
                  </a:ext>
                </a:extLst>
              </p:cNvPr>
              <p:cNvSpPr/>
              <p:nvPr/>
            </p:nvSpPr>
            <p:spPr>
              <a:xfrm rot="10800000" flipV="1">
                <a:off x="7452478" y="1321070"/>
                <a:ext cx="1619809" cy="400109"/>
              </a:xfrm>
              <a:prstGeom prst="rect">
                <a:avLst/>
              </a:prstGeom>
            </p:spPr>
            <p:txBody>
              <a:bodyPr wrap="square">
                <a:spAutoFit/>
              </a:bodyPr>
              <a:lstStyle/>
              <a:p>
                <a:pPr defTabSz="685800"/>
                <a:r>
                  <a:rPr lang="en-US" sz="675" b="1" dirty="0">
                    <a:solidFill>
                      <a:prstClr val="black"/>
                    </a:solidFill>
                    <a:latin typeface="Gill Sans MT" panose="020B0502020104020203" pitchFamily="34" charset="0"/>
                  </a:rPr>
                  <a:t>Augmented  and Virtual Realty (AR, VR</a:t>
                </a:r>
              </a:p>
            </p:txBody>
          </p:sp>
          <p:sp>
            <p:nvSpPr>
              <p:cNvPr id="77" name="Rectangle 76">
                <a:extLst>
                  <a:ext uri="{FF2B5EF4-FFF2-40B4-BE49-F238E27FC236}">
                    <a16:creationId xmlns:a16="http://schemas.microsoft.com/office/drawing/2014/main" id="{3552540E-AC40-46B2-A4F7-A9159F79905E}"/>
                  </a:ext>
                </a:extLst>
              </p:cNvPr>
              <p:cNvSpPr/>
              <p:nvPr/>
            </p:nvSpPr>
            <p:spPr>
              <a:xfrm>
                <a:off x="8002967" y="3926883"/>
                <a:ext cx="1496257" cy="358718"/>
              </a:xfrm>
              <a:prstGeom prst="rect">
                <a:avLst/>
              </a:prstGeom>
            </p:spPr>
            <p:txBody>
              <a:bodyPr wrap="square">
                <a:spAutoFit/>
              </a:bodyPr>
              <a:lstStyle/>
              <a:p>
                <a:pPr defTabSz="685800"/>
                <a:r>
                  <a:rPr lang="en-US" sz="675" b="1" dirty="0">
                    <a:solidFill>
                      <a:prstClr val="black"/>
                    </a:solidFill>
                    <a:latin typeface="Gill Sans MT" panose="020B0502020104020203" pitchFamily="34" charset="0"/>
                  </a:rPr>
                  <a:t>Fully Automated site operations processes </a:t>
                </a:r>
              </a:p>
            </p:txBody>
          </p:sp>
          <p:sp>
            <p:nvSpPr>
              <p:cNvPr id="78" name="Rectangle 77">
                <a:extLst>
                  <a:ext uri="{FF2B5EF4-FFF2-40B4-BE49-F238E27FC236}">
                    <a16:creationId xmlns:a16="http://schemas.microsoft.com/office/drawing/2014/main" id="{89F9217E-AF53-4F45-A28C-C9E45B88BE72}"/>
                  </a:ext>
                </a:extLst>
              </p:cNvPr>
              <p:cNvSpPr/>
              <p:nvPr/>
            </p:nvSpPr>
            <p:spPr>
              <a:xfrm>
                <a:off x="7682139" y="4612543"/>
                <a:ext cx="1706296" cy="677108"/>
              </a:xfrm>
              <a:prstGeom prst="rect">
                <a:avLst/>
              </a:prstGeom>
            </p:spPr>
            <p:txBody>
              <a:bodyPr wrap="square">
                <a:spAutoFit/>
              </a:bodyPr>
              <a:lstStyle/>
              <a:p>
                <a:pPr defTabSz="685800"/>
                <a:r>
                  <a:rPr lang="en-US" sz="675" b="1" dirty="0">
                    <a:solidFill>
                      <a:prstClr val="black"/>
                    </a:solidFill>
                    <a:latin typeface="Gill Sans MT" panose="020B0502020104020203" pitchFamily="34" charset="0"/>
                  </a:rPr>
                  <a:t>Advanced Contract management/client relations, HR, QA/QC, Safety, People Analytics</a:t>
                </a:r>
              </a:p>
            </p:txBody>
          </p:sp>
        </p:grpSp>
        <p:sp>
          <p:nvSpPr>
            <p:cNvPr id="66" name="Flowchart: Process 65">
              <a:extLst>
                <a:ext uri="{FF2B5EF4-FFF2-40B4-BE49-F238E27FC236}">
                  <a16:creationId xmlns:a16="http://schemas.microsoft.com/office/drawing/2014/main" id="{A8AC31C4-2641-48CF-92D3-334B23CB8945}"/>
                </a:ext>
              </a:extLst>
            </p:cNvPr>
            <p:cNvSpPr/>
            <p:nvPr/>
          </p:nvSpPr>
          <p:spPr>
            <a:xfrm>
              <a:off x="937500" y="207968"/>
              <a:ext cx="7081839" cy="871369"/>
            </a:xfrm>
            <a:prstGeom prst="flowChartProcess">
              <a:avLst/>
            </a:prstGeom>
            <a:gradFill flip="none" rotWithShape="1">
              <a:gsLst>
                <a:gs pos="0">
                  <a:schemeClr val="accent1">
                    <a:lumMod val="5000"/>
                    <a:lumOff val="95000"/>
                  </a:schemeClr>
                </a:gs>
                <a:gs pos="65000">
                  <a:schemeClr val="accent1">
                    <a:lumMod val="45000"/>
                    <a:lumOff val="55000"/>
                  </a:schemeClr>
                </a:gs>
                <a:gs pos="83000">
                  <a:schemeClr val="accent1">
                    <a:lumMod val="45000"/>
                    <a:lumOff val="55000"/>
                  </a:schemeClr>
                </a:gs>
              </a:gsLst>
              <a:lin ang="2700000" scaled="1"/>
              <a:tileRect/>
            </a:gradFill>
            <a:ln>
              <a:solidFill>
                <a:srgbClr val="44546B"/>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KEY INNOVATIONS IN CONSTRUCTION-</a:t>
              </a:r>
            </a:p>
            <a:p>
              <a:pPr algn="ctr"/>
              <a:r>
                <a:rPr lang="en-US" sz="1600" dirty="0">
                  <a:solidFill>
                    <a:schemeClr val="tx1"/>
                  </a:solidFill>
                </a:rPr>
                <a:t>TRANSFORMING PERFORMANCE AND PRODUCTIVITY THROUGH REALTEQS</a:t>
              </a:r>
            </a:p>
          </p:txBody>
        </p:sp>
      </p:grpSp>
    </p:spTree>
    <p:extLst>
      <p:ext uri="{BB962C8B-B14F-4D97-AF65-F5344CB8AC3E}">
        <p14:creationId xmlns:p14="http://schemas.microsoft.com/office/powerpoint/2010/main" val="38070916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82FF84A5-120B-4C0F-A9CA-17F20DC7DD0E}"/>
              </a:ext>
            </a:extLst>
          </p:cNvPr>
          <p:cNvSpPr/>
          <p:nvPr/>
        </p:nvSpPr>
        <p:spPr>
          <a:xfrm rot="19907151">
            <a:off x="7475751" y="4350393"/>
            <a:ext cx="925300" cy="759711"/>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gradFill>
            <a:gsLst>
              <a:gs pos="0">
                <a:schemeClr val="accent1">
                  <a:lumMod val="0"/>
                  <a:lumOff val="100000"/>
                </a:schemeClr>
              </a:gs>
              <a:gs pos="35000">
                <a:schemeClr val="accent1">
                  <a:lumMod val="40000"/>
                  <a:lumOff val="60000"/>
                </a:schemeClr>
              </a:gs>
              <a:gs pos="100000">
                <a:schemeClr val="accent1">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Shape 8">
            <a:extLst>
              <a:ext uri="{FF2B5EF4-FFF2-40B4-BE49-F238E27FC236}">
                <a16:creationId xmlns:a16="http://schemas.microsoft.com/office/drawing/2014/main" id="{D28A5F38-C9EA-478B-AB31-052D3A9A838F}"/>
              </a:ext>
            </a:extLst>
          </p:cNvPr>
          <p:cNvSpPr/>
          <p:nvPr/>
        </p:nvSpPr>
        <p:spPr>
          <a:xfrm>
            <a:off x="4336287" y="4170238"/>
            <a:ext cx="3830327" cy="85725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gradFill>
            <a:gsLst>
              <a:gs pos="0">
                <a:schemeClr val="accent1">
                  <a:lumMod val="0"/>
                  <a:lumOff val="100000"/>
                </a:schemeClr>
              </a:gs>
              <a:gs pos="35000">
                <a:schemeClr val="accent1">
                  <a:lumMod val="40000"/>
                  <a:lumOff val="60000"/>
                </a:schemeClr>
              </a:gs>
              <a:gs pos="100000">
                <a:schemeClr val="accent1">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804103" y="4343833"/>
            <a:ext cx="925300" cy="759711"/>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020311" y="4176799"/>
            <a:ext cx="3830327" cy="85725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7475751" y="3101978"/>
            <a:ext cx="925300" cy="759711"/>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gradFill>
            <a:gsLst>
              <a:gs pos="0">
                <a:schemeClr val="accent1">
                  <a:lumMod val="0"/>
                  <a:lumOff val="100000"/>
                </a:schemeClr>
              </a:gs>
              <a:gs pos="35000">
                <a:schemeClr val="accent1">
                  <a:lumMod val="40000"/>
                  <a:lumOff val="60000"/>
                </a:schemeClr>
              </a:gs>
              <a:gs pos="100000">
                <a:schemeClr val="accent1">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Freeform: Shape 19">
            <a:extLst>
              <a:ext uri="{FF2B5EF4-FFF2-40B4-BE49-F238E27FC236}">
                <a16:creationId xmlns:a16="http://schemas.microsoft.com/office/drawing/2014/main" id="{962AD589-9EB3-48E0-A8F5-DCB6CB9C7D84}"/>
              </a:ext>
            </a:extLst>
          </p:cNvPr>
          <p:cNvSpPr/>
          <p:nvPr/>
        </p:nvSpPr>
        <p:spPr>
          <a:xfrm>
            <a:off x="4336288" y="2921824"/>
            <a:ext cx="3830327" cy="85725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gradFill>
            <a:gsLst>
              <a:gs pos="0">
                <a:schemeClr val="accent1">
                  <a:lumMod val="0"/>
                  <a:lumOff val="100000"/>
                </a:schemeClr>
              </a:gs>
              <a:gs pos="35000">
                <a:schemeClr val="accent1">
                  <a:lumMod val="40000"/>
                  <a:lumOff val="60000"/>
                </a:schemeClr>
              </a:gs>
              <a:gs pos="100000">
                <a:schemeClr val="accent1">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804102" y="3095418"/>
            <a:ext cx="925300" cy="759711"/>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020311" y="2928385"/>
            <a:ext cx="3830327" cy="85725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7475751" y="1844677"/>
            <a:ext cx="925300" cy="759711"/>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gradFill>
            <a:gsLst>
              <a:gs pos="0">
                <a:schemeClr val="accent1">
                  <a:lumMod val="0"/>
                  <a:lumOff val="100000"/>
                </a:schemeClr>
              </a:gs>
              <a:gs pos="35000">
                <a:schemeClr val="accent1">
                  <a:lumMod val="40000"/>
                  <a:lumOff val="60000"/>
                </a:schemeClr>
              </a:gs>
              <a:gs pos="100000">
                <a:schemeClr val="accent1">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Freeform: Shape 25">
            <a:extLst>
              <a:ext uri="{FF2B5EF4-FFF2-40B4-BE49-F238E27FC236}">
                <a16:creationId xmlns:a16="http://schemas.microsoft.com/office/drawing/2014/main" id="{6BDD0204-FDC5-4C44-A010-8DE22E9AD303}"/>
              </a:ext>
            </a:extLst>
          </p:cNvPr>
          <p:cNvSpPr/>
          <p:nvPr/>
        </p:nvSpPr>
        <p:spPr>
          <a:xfrm>
            <a:off x="4336288" y="1664523"/>
            <a:ext cx="3830327" cy="85725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gradFill>
            <a:gsLst>
              <a:gs pos="0">
                <a:schemeClr val="accent1">
                  <a:lumMod val="0"/>
                  <a:lumOff val="100000"/>
                </a:schemeClr>
              </a:gs>
              <a:gs pos="35000">
                <a:schemeClr val="accent1">
                  <a:lumMod val="40000"/>
                  <a:lumOff val="60000"/>
                </a:schemeClr>
              </a:gs>
              <a:gs pos="100000">
                <a:schemeClr val="accent1">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804102" y="1844678"/>
            <a:ext cx="925300" cy="759711"/>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020311" y="1671084"/>
            <a:ext cx="3830327" cy="85725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4088226" y="2056891"/>
            <a:ext cx="342900" cy="3429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4718969" y="1769333"/>
            <a:ext cx="342900" cy="3429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1</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4088226" y="3329983"/>
            <a:ext cx="342900" cy="3429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bg1"/>
                </a:solidFill>
              </a:rPr>
              <a:t>2</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4718969" y="3024413"/>
            <a:ext cx="342900" cy="3429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2</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4088456" y="4563968"/>
            <a:ext cx="342900" cy="3429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bg1"/>
                </a:solidFill>
              </a:rPr>
              <a:t>3</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4725083" y="4260693"/>
            <a:ext cx="342900" cy="3429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3</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208096" y="1944147"/>
            <a:ext cx="2880360" cy="230832"/>
          </a:xfrm>
          <a:prstGeom prst="rect">
            <a:avLst/>
          </a:prstGeom>
          <a:noFill/>
          <a:ln w="9525">
            <a:noFill/>
            <a:miter lim="800000"/>
            <a:headEnd/>
            <a:tailEnd/>
          </a:ln>
        </p:spPr>
        <p:txBody>
          <a:bodyPr wrap="square" lIns="45720" tIns="22860" rIns="45720" bIns="22860">
            <a:spAutoFit/>
          </a:bodyPr>
          <a:lstStyle/>
          <a:p>
            <a:pPr algn="just"/>
            <a:r>
              <a:rPr lang="en-US" sz="1200" b="1" dirty="0">
                <a:solidFill>
                  <a:schemeClr val="bg1"/>
                </a:solidFill>
                <a:latin typeface="Candara" panose="020E0502030303020204" pitchFamily="34" charset="0"/>
              </a:rPr>
              <a:t>REALTEQS MAINTENANCE SERVICE- B2B</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5138481" y="1730837"/>
            <a:ext cx="3028134" cy="723275"/>
          </a:xfrm>
          <a:prstGeom prst="rect">
            <a:avLst/>
          </a:prstGeom>
          <a:noFill/>
          <a:ln w="9525">
            <a:noFill/>
            <a:miter lim="800000"/>
            <a:headEnd/>
            <a:tailEnd/>
          </a:ln>
        </p:spPr>
        <p:txBody>
          <a:bodyPr wrap="square" lIns="45720" tIns="22860" rIns="45720" bIns="22860">
            <a:spAutoFit/>
          </a:bodyPr>
          <a:lstStyle/>
          <a:p>
            <a:pPr rtl="1"/>
            <a:r>
              <a:rPr lang="en-US" sz="1100" b="1" dirty="0">
                <a:latin typeface="Candara" panose="020E0502030303020204" pitchFamily="34" charset="0"/>
              </a:rPr>
              <a:t>More than 750 types of maintenance services connecting with first-class service providers near to your area with the best quality and cost-effective maintenance service deals</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151794" y="2985328"/>
            <a:ext cx="2880360" cy="738664"/>
          </a:xfrm>
          <a:prstGeom prst="rect">
            <a:avLst/>
          </a:prstGeom>
          <a:noFill/>
          <a:ln w="9525">
            <a:noFill/>
            <a:miter lim="800000"/>
            <a:headEnd/>
            <a:tailEnd/>
          </a:ln>
        </p:spPr>
        <p:txBody>
          <a:bodyPr wrap="square" lIns="45720" tIns="22860" rIns="45720" bIns="22860">
            <a:spAutoFit/>
          </a:bodyPr>
          <a:lstStyle/>
          <a:p>
            <a:pPr algn="just"/>
            <a:r>
              <a:rPr lang="en-US" sz="1200" b="1" dirty="0">
                <a:solidFill>
                  <a:schemeClr val="bg1"/>
                </a:solidFill>
                <a:latin typeface="Candara" panose="020E0502030303020204" pitchFamily="34" charset="0"/>
              </a:rPr>
              <a:t>REALTEQS CONSTRUCTION PLATFORM</a:t>
            </a:r>
          </a:p>
          <a:p>
            <a:pPr marL="182880" lvl="1" algn="just"/>
            <a:r>
              <a:rPr lang="en-US" sz="1100" b="1" dirty="0">
                <a:solidFill>
                  <a:schemeClr val="bg1"/>
                </a:solidFill>
                <a:latin typeface="Candara" panose="020E0502030303020204" pitchFamily="34" charset="0"/>
              </a:rPr>
              <a:t>CONTRACTORS PLATFORM</a:t>
            </a:r>
          </a:p>
          <a:p>
            <a:pPr marL="182880" lvl="1" algn="just"/>
            <a:r>
              <a:rPr lang="en-US" sz="1100" b="1" dirty="0">
                <a:solidFill>
                  <a:schemeClr val="bg1"/>
                </a:solidFill>
                <a:latin typeface="Candara" panose="020E0502030303020204" pitchFamily="34" charset="0"/>
              </a:rPr>
              <a:t>CONSULTANT PLATFORM</a:t>
            </a:r>
          </a:p>
          <a:p>
            <a:pPr marL="182880" lvl="1" algn="just"/>
            <a:r>
              <a:rPr lang="en-US" sz="1100" b="1" dirty="0">
                <a:solidFill>
                  <a:schemeClr val="bg1"/>
                </a:solidFill>
                <a:latin typeface="Candara" panose="020E0502030303020204" pitchFamily="34" charset="0"/>
              </a:rPr>
              <a:t>SUPPLIERS PLATFORM</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5067983" y="2946665"/>
            <a:ext cx="3098632" cy="723275"/>
          </a:xfrm>
          <a:prstGeom prst="rect">
            <a:avLst/>
          </a:prstGeom>
          <a:noFill/>
          <a:ln w="9525">
            <a:noFill/>
            <a:miter lim="800000"/>
            <a:headEnd/>
            <a:tailEnd/>
          </a:ln>
        </p:spPr>
        <p:txBody>
          <a:bodyPr wrap="square" lIns="45720" tIns="22860" rIns="45720" bIns="22860">
            <a:spAutoFit/>
          </a:bodyPr>
          <a:lstStyle/>
          <a:p>
            <a:pPr rtl="1"/>
            <a:r>
              <a:rPr lang="en-US" sz="1100" b="1" dirty="0">
                <a:latin typeface="Candara" panose="020E0502030303020204" pitchFamily="34" charset="0"/>
              </a:rPr>
              <a:t>Business and Social media platforms provider A to Z services of all construction activities under one roof with massive data of all leading contractors, consultants, Suppliers, plus varieties of services.</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176249" y="4481352"/>
            <a:ext cx="2880360" cy="230832"/>
          </a:xfrm>
          <a:prstGeom prst="rect">
            <a:avLst/>
          </a:prstGeom>
          <a:noFill/>
          <a:ln w="9525">
            <a:noFill/>
            <a:miter lim="800000"/>
            <a:headEnd/>
            <a:tailEnd/>
          </a:ln>
        </p:spPr>
        <p:txBody>
          <a:bodyPr wrap="square" lIns="45720" tIns="22860" rIns="45720" bIns="22860">
            <a:spAutoFit/>
          </a:bodyPr>
          <a:lstStyle/>
          <a:p>
            <a:pPr algn="just"/>
            <a:r>
              <a:rPr lang="en-US" sz="1200" b="1" dirty="0">
                <a:solidFill>
                  <a:schemeClr val="bg1"/>
                </a:solidFill>
                <a:latin typeface="Candara" panose="020E0502030303020204" pitchFamily="34" charset="0"/>
              </a:rPr>
              <a:t>REALTEQS PROPERTIES</a:t>
            </a:r>
            <a:r>
              <a:rPr lang="en-US" sz="1200" b="1">
                <a:solidFill>
                  <a:schemeClr val="bg1"/>
                </a:solidFill>
                <a:latin typeface="Candara" panose="020E0502030303020204" pitchFamily="34" charset="0"/>
              </a:rPr>
              <a:t>/HOME </a:t>
            </a:r>
            <a:r>
              <a:rPr lang="en-US" sz="1200" b="1" dirty="0">
                <a:solidFill>
                  <a:schemeClr val="bg1"/>
                </a:solidFill>
                <a:latin typeface="Candara" panose="020E0502030303020204" pitchFamily="34" charset="0"/>
              </a:rPr>
              <a:t>PLATFORM</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5067983" y="4234560"/>
            <a:ext cx="3179813" cy="723275"/>
          </a:xfrm>
          <a:prstGeom prst="rect">
            <a:avLst/>
          </a:prstGeom>
          <a:noFill/>
          <a:ln w="9525">
            <a:noFill/>
            <a:miter lim="800000"/>
            <a:headEnd/>
            <a:tailEnd/>
          </a:ln>
        </p:spPr>
        <p:txBody>
          <a:bodyPr wrap="square" lIns="45720" tIns="22860" rIns="45720" bIns="22860">
            <a:spAutoFit/>
          </a:bodyPr>
          <a:lstStyle/>
          <a:p>
            <a:pPr rtl="1"/>
            <a:r>
              <a:rPr lang="en-US" sz="1100" b="1" dirty="0">
                <a:latin typeface="Candara" panose="020E0502030303020204" pitchFamily="34" charset="0"/>
              </a:rPr>
              <a:t>A fully integrated business cum social media platform with a vast network of developers, brokers, service providers from all over the region, showcase your product and services through us.</a:t>
            </a:r>
          </a:p>
        </p:txBody>
      </p:sp>
      <p:sp>
        <p:nvSpPr>
          <p:cNvPr id="27" name="TextBox 54">
            <a:extLst>
              <a:ext uri="{FF2B5EF4-FFF2-40B4-BE49-F238E27FC236}">
                <a16:creationId xmlns:a16="http://schemas.microsoft.com/office/drawing/2014/main" id="{00221177-4961-47D1-9DC7-4DDA6D50BAA9}"/>
              </a:ext>
            </a:extLst>
          </p:cNvPr>
          <p:cNvSpPr txBox="1">
            <a:spLocks noChangeArrowheads="1"/>
          </p:cNvSpPr>
          <p:nvPr/>
        </p:nvSpPr>
        <p:spPr bwMode="auto">
          <a:xfrm>
            <a:off x="1020311" y="242162"/>
            <a:ext cx="5757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dirty="0">
                <a:solidFill>
                  <a:srgbClr val="080808"/>
                </a:solidFill>
                <a:latin typeface="Calibri" pitchFamily="-111" charset="0"/>
                <a:ea typeface="ＭＳ Ｐゴシック" pitchFamily="-108" charset="-128"/>
              </a:rPr>
              <a:t>PHASE 1 PLATFORMS AND OBJECTIVES</a:t>
            </a:r>
          </a:p>
        </p:txBody>
      </p:sp>
      <p:sp>
        <p:nvSpPr>
          <p:cNvPr id="38" name="Freeform: Shape 37">
            <a:extLst>
              <a:ext uri="{FF2B5EF4-FFF2-40B4-BE49-F238E27FC236}">
                <a16:creationId xmlns:a16="http://schemas.microsoft.com/office/drawing/2014/main" id="{A62D5ABF-B4D7-44DB-AA95-4DC12CC94D89}"/>
              </a:ext>
            </a:extLst>
          </p:cNvPr>
          <p:cNvSpPr/>
          <p:nvPr/>
        </p:nvSpPr>
        <p:spPr>
          <a:xfrm rot="19907151">
            <a:off x="7507368" y="5597266"/>
            <a:ext cx="925300" cy="759711"/>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gradFill>
            <a:gsLst>
              <a:gs pos="0">
                <a:schemeClr val="accent1">
                  <a:lumMod val="0"/>
                  <a:lumOff val="100000"/>
                </a:schemeClr>
              </a:gs>
              <a:gs pos="35000">
                <a:schemeClr val="accent1">
                  <a:lumMod val="40000"/>
                  <a:lumOff val="60000"/>
                </a:schemeClr>
              </a:gs>
              <a:gs pos="100000">
                <a:schemeClr val="accent1">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Freeform: Shape 38">
            <a:extLst>
              <a:ext uri="{FF2B5EF4-FFF2-40B4-BE49-F238E27FC236}">
                <a16:creationId xmlns:a16="http://schemas.microsoft.com/office/drawing/2014/main" id="{0144CBC4-BE85-48E7-9A0B-3014AA2D3839}"/>
              </a:ext>
            </a:extLst>
          </p:cNvPr>
          <p:cNvSpPr/>
          <p:nvPr/>
        </p:nvSpPr>
        <p:spPr>
          <a:xfrm>
            <a:off x="4367905" y="5417111"/>
            <a:ext cx="3830327" cy="85725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gradFill>
            <a:gsLst>
              <a:gs pos="0">
                <a:schemeClr val="accent1">
                  <a:lumMod val="0"/>
                  <a:lumOff val="100000"/>
                </a:schemeClr>
              </a:gs>
              <a:gs pos="35000">
                <a:schemeClr val="accent1">
                  <a:lumMod val="40000"/>
                  <a:lumOff val="60000"/>
                </a:schemeClr>
              </a:gs>
              <a:gs pos="100000">
                <a:schemeClr val="accent1">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Freeform: Shape 43">
            <a:extLst>
              <a:ext uri="{FF2B5EF4-FFF2-40B4-BE49-F238E27FC236}">
                <a16:creationId xmlns:a16="http://schemas.microsoft.com/office/drawing/2014/main" id="{4AB7C8D3-AE24-485A-B9BE-FF3B043C6030}"/>
              </a:ext>
            </a:extLst>
          </p:cNvPr>
          <p:cNvSpPr/>
          <p:nvPr/>
        </p:nvSpPr>
        <p:spPr>
          <a:xfrm rot="1692849" flipV="1">
            <a:off x="835720" y="5590706"/>
            <a:ext cx="925300" cy="759711"/>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Freeform: Shape 44">
            <a:extLst>
              <a:ext uri="{FF2B5EF4-FFF2-40B4-BE49-F238E27FC236}">
                <a16:creationId xmlns:a16="http://schemas.microsoft.com/office/drawing/2014/main" id="{9C2CF31F-3103-4A92-AA0D-F02E4D201729}"/>
              </a:ext>
            </a:extLst>
          </p:cNvPr>
          <p:cNvSpPr/>
          <p:nvPr/>
        </p:nvSpPr>
        <p:spPr>
          <a:xfrm rot="10800000">
            <a:off x="1051928" y="5423672"/>
            <a:ext cx="3830327" cy="85725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Oval 45">
            <a:extLst>
              <a:ext uri="{FF2B5EF4-FFF2-40B4-BE49-F238E27FC236}">
                <a16:creationId xmlns:a16="http://schemas.microsoft.com/office/drawing/2014/main" id="{DEB78A3C-D6BA-48DC-8A9D-022CED1DDDA6}"/>
              </a:ext>
            </a:extLst>
          </p:cNvPr>
          <p:cNvSpPr>
            <a:spLocks noChangeAspect="1"/>
          </p:cNvSpPr>
          <p:nvPr/>
        </p:nvSpPr>
        <p:spPr>
          <a:xfrm>
            <a:off x="4086149" y="5799111"/>
            <a:ext cx="342900" cy="3429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bg1"/>
                </a:solidFill>
              </a:rPr>
              <a:t>4</a:t>
            </a:r>
          </a:p>
        </p:txBody>
      </p:sp>
      <p:sp>
        <p:nvSpPr>
          <p:cNvPr id="47" name="Oval 46">
            <a:extLst>
              <a:ext uri="{FF2B5EF4-FFF2-40B4-BE49-F238E27FC236}">
                <a16:creationId xmlns:a16="http://schemas.microsoft.com/office/drawing/2014/main" id="{1213AC74-5E04-49AC-8462-60953F6555BB}"/>
              </a:ext>
            </a:extLst>
          </p:cNvPr>
          <p:cNvSpPr>
            <a:spLocks noChangeAspect="1"/>
          </p:cNvSpPr>
          <p:nvPr/>
        </p:nvSpPr>
        <p:spPr>
          <a:xfrm>
            <a:off x="4724677" y="5514339"/>
            <a:ext cx="342900" cy="3429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4</a:t>
            </a:r>
          </a:p>
        </p:txBody>
      </p:sp>
      <p:sp>
        <p:nvSpPr>
          <p:cNvPr id="48" name="Text Box 10">
            <a:extLst>
              <a:ext uri="{FF2B5EF4-FFF2-40B4-BE49-F238E27FC236}">
                <a16:creationId xmlns:a16="http://schemas.microsoft.com/office/drawing/2014/main" id="{F7955AC8-45ED-42AB-B9D9-ED216BAB3CB0}"/>
              </a:ext>
            </a:extLst>
          </p:cNvPr>
          <p:cNvSpPr txBox="1">
            <a:spLocks noChangeArrowheads="1"/>
          </p:cNvSpPr>
          <p:nvPr/>
        </p:nvSpPr>
        <p:spPr bwMode="auto">
          <a:xfrm>
            <a:off x="1217930" y="5730320"/>
            <a:ext cx="2880360" cy="230832"/>
          </a:xfrm>
          <a:prstGeom prst="rect">
            <a:avLst/>
          </a:prstGeom>
          <a:noFill/>
          <a:ln w="9525">
            <a:noFill/>
            <a:miter lim="800000"/>
            <a:headEnd/>
            <a:tailEnd/>
          </a:ln>
        </p:spPr>
        <p:txBody>
          <a:bodyPr wrap="square" lIns="45720" tIns="22860" rIns="45720" bIns="22860">
            <a:spAutoFit/>
          </a:bodyPr>
          <a:lstStyle/>
          <a:p>
            <a:pPr algn="just"/>
            <a:r>
              <a:rPr lang="en-US" sz="1200" b="1" dirty="0">
                <a:solidFill>
                  <a:schemeClr val="bg1"/>
                </a:solidFill>
                <a:latin typeface="Candara" panose="020E0502030303020204" pitchFamily="34" charset="0"/>
              </a:rPr>
              <a:t>REALTEQS MANAGEMENT CONSULTANCY</a:t>
            </a:r>
          </a:p>
        </p:txBody>
      </p:sp>
      <p:sp>
        <p:nvSpPr>
          <p:cNvPr id="49" name="Text Box 10">
            <a:extLst>
              <a:ext uri="{FF2B5EF4-FFF2-40B4-BE49-F238E27FC236}">
                <a16:creationId xmlns:a16="http://schemas.microsoft.com/office/drawing/2014/main" id="{9B8BE08D-85B1-4B4E-93EE-2BC1559ACC35}"/>
              </a:ext>
            </a:extLst>
          </p:cNvPr>
          <p:cNvSpPr txBox="1">
            <a:spLocks noChangeArrowheads="1"/>
          </p:cNvSpPr>
          <p:nvPr/>
        </p:nvSpPr>
        <p:spPr bwMode="auto">
          <a:xfrm>
            <a:off x="5067983" y="5464824"/>
            <a:ext cx="3275348" cy="784830"/>
          </a:xfrm>
          <a:prstGeom prst="rect">
            <a:avLst/>
          </a:prstGeom>
          <a:noFill/>
          <a:ln w="9525">
            <a:noFill/>
            <a:miter lim="800000"/>
            <a:headEnd/>
            <a:tailEnd/>
          </a:ln>
        </p:spPr>
        <p:txBody>
          <a:bodyPr wrap="square" lIns="45720" tIns="22860" rIns="45720" bIns="22860">
            <a:spAutoFit/>
          </a:bodyPr>
          <a:lstStyle/>
          <a:p>
            <a:pPr rtl="1"/>
            <a:r>
              <a:rPr lang="en-US" sz="1200" dirty="0">
                <a:latin typeface="Candara" panose="020E0502030303020204" pitchFamily="34" charset="0"/>
              </a:rPr>
              <a:t>Innovative professional management consultancy services for Procurement and Tendering, Cost, Contract, and Quantity surveying.</a:t>
            </a:r>
          </a:p>
        </p:txBody>
      </p:sp>
      <p:sp>
        <p:nvSpPr>
          <p:cNvPr id="2" name="Rectangle 1">
            <a:extLst>
              <a:ext uri="{FF2B5EF4-FFF2-40B4-BE49-F238E27FC236}">
                <a16:creationId xmlns:a16="http://schemas.microsoft.com/office/drawing/2014/main" id="{FC350CFC-0807-417F-8964-CB9ECBC85E43}"/>
              </a:ext>
            </a:extLst>
          </p:cNvPr>
          <p:cNvSpPr/>
          <p:nvPr/>
        </p:nvSpPr>
        <p:spPr>
          <a:xfrm>
            <a:off x="1051928" y="1084826"/>
            <a:ext cx="2523785" cy="300082"/>
          </a:xfrm>
          <a:prstGeom prst="rect">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b="1" dirty="0"/>
              <a:t>CORE BUSINESS ACTIVITIES </a:t>
            </a:r>
            <a:endParaRPr lang="en-US" sz="1400" b="1" dirty="0"/>
          </a:p>
        </p:txBody>
      </p:sp>
      <p:sp>
        <p:nvSpPr>
          <p:cNvPr id="3" name="Rectangle 2">
            <a:extLst>
              <a:ext uri="{FF2B5EF4-FFF2-40B4-BE49-F238E27FC236}">
                <a16:creationId xmlns:a16="http://schemas.microsoft.com/office/drawing/2014/main" id="{034A0B0A-35FC-46C0-A651-433517053ECD}"/>
              </a:ext>
            </a:extLst>
          </p:cNvPr>
          <p:cNvSpPr/>
          <p:nvPr/>
        </p:nvSpPr>
        <p:spPr>
          <a:xfrm>
            <a:off x="4928149" y="1083889"/>
            <a:ext cx="2454604" cy="300082"/>
          </a:xfrm>
          <a:prstGeom prst="rect">
            <a:avLst/>
          </a:prstGeom>
          <a:gradFill>
            <a:gsLst>
              <a:gs pos="0">
                <a:schemeClr val="accent1">
                  <a:lumMod val="0"/>
                  <a:lumOff val="100000"/>
                </a:schemeClr>
              </a:gs>
              <a:gs pos="35000">
                <a:schemeClr val="accent1">
                  <a:lumMod val="40000"/>
                  <a:lumOff val="60000"/>
                </a:schemeClr>
              </a:gs>
              <a:gs pos="100000">
                <a:schemeClr val="accent1">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b="1" dirty="0">
                <a:solidFill>
                  <a:schemeClr val="tx1"/>
                </a:solidFill>
              </a:rPr>
              <a:t>REALTQS SERVICES</a:t>
            </a:r>
          </a:p>
        </p:txBody>
      </p:sp>
      <p:grpSp>
        <p:nvGrpSpPr>
          <p:cNvPr id="52" name="Group 51">
            <a:extLst>
              <a:ext uri="{FF2B5EF4-FFF2-40B4-BE49-F238E27FC236}">
                <a16:creationId xmlns:a16="http://schemas.microsoft.com/office/drawing/2014/main" id="{B00B8952-B00D-469C-9BD2-927D65C27F9E}"/>
              </a:ext>
            </a:extLst>
          </p:cNvPr>
          <p:cNvGrpSpPr/>
          <p:nvPr/>
        </p:nvGrpSpPr>
        <p:grpSpPr>
          <a:xfrm>
            <a:off x="0" y="6394051"/>
            <a:ext cx="393193" cy="491799"/>
            <a:chOff x="0" y="6394051"/>
            <a:chExt cx="393193" cy="491799"/>
          </a:xfrm>
        </p:grpSpPr>
        <p:sp>
          <p:nvSpPr>
            <p:cNvPr id="53" name="Rektangel 13">
              <a:extLst>
                <a:ext uri="{FF2B5EF4-FFF2-40B4-BE49-F238E27FC236}">
                  <a16:creationId xmlns:a16="http://schemas.microsoft.com/office/drawing/2014/main" id="{956AB7D0-33C3-4567-AA05-CAC9126B933B}"/>
                </a:ext>
              </a:extLst>
            </p:cNvPr>
            <p:cNvSpPr>
              <a:spLocks noChangeArrowheads="1"/>
            </p:cNvSpPr>
            <p:nvPr/>
          </p:nvSpPr>
          <p:spPr bwMode="auto">
            <a:xfrm>
              <a:off x="1" y="6394051"/>
              <a:ext cx="393192" cy="266700"/>
            </a:xfrm>
            <a:prstGeom prst="rect">
              <a:avLst/>
            </a:prstGeom>
            <a:gradFill flip="none" rotWithShape="1">
              <a:gsLst>
                <a:gs pos="0">
                  <a:schemeClr val="bg1">
                    <a:lumMod val="85000"/>
                  </a:schemeClr>
                </a:gs>
                <a:gs pos="100000">
                  <a:schemeClr val="bg1">
                    <a:lumMod val="95000"/>
                  </a:schemeClr>
                </a:gs>
              </a:gsLst>
              <a:lin ang="0" scaled="0"/>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solidFill>
                    <a:schemeClr val="tx2"/>
                  </a:solidFill>
                </a:rPr>
                <a:t>8</a:t>
              </a:r>
              <a:endParaRPr lang="nb-NO" dirty="0">
                <a:solidFill>
                  <a:schemeClr val="tx2"/>
                </a:solidFill>
                <a:latin typeface="+mn-lt"/>
                <a:ea typeface="+mn-ea"/>
                <a:cs typeface="+mn-cs"/>
              </a:endParaRPr>
            </a:p>
          </p:txBody>
        </p:sp>
        <p:sp>
          <p:nvSpPr>
            <p:cNvPr id="54" name="Rektangel 13">
              <a:extLst>
                <a:ext uri="{FF2B5EF4-FFF2-40B4-BE49-F238E27FC236}">
                  <a16:creationId xmlns:a16="http://schemas.microsoft.com/office/drawing/2014/main" id="{F8A70A1F-BE6A-4EBB-8564-6D765A71497E}"/>
                </a:ext>
              </a:extLst>
            </p:cNvPr>
            <p:cNvSpPr>
              <a:spLocks noChangeArrowheads="1"/>
            </p:cNvSpPr>
            <p:nvPr/>
          </p:nvSpPr>
          <p:spPr bwMode="auto">
            <a:xfrm>
              <a:off x="0" y="6660751"/>
              <a:ext cx="390812" cy="225099"/>
            </a:xfrm>
            <a:prstGeom prst="rect">
              <a:avLst/>
            </a:prstGeom>
            <a:gradFill flip="none" rotWithShape="1">
              <a:gsLst>
                <a:gs pos="0">
                  <a:schemeClr val="tx2">
                    <a:lumMod val="75000"/>
                  </a:schemeClr>
                </a:gs>
                <a:gs pos="100000">
                  <a:schemeClr val="accent1">
                    <a:lumMod val="75000"/>
                  </a:schemeClr>
                </a:gs>
              </a:gsLst>
              <a:lin ang="0" scaled="0"/>
              <a:tileRect/>
            </a:gra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gr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30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500"/>
                            </p:stCondLst>
                            <p:childTnLst>
                              <p:par>
                                <p:cTn id="27" presetID="22" presetClass="entr" presetSubtype="2" fill="hold" grpId="0" nodeType="afterEffect">
                                  <p:stCondLst>
                                    <p:cond delay="500"/>
                                  </p:stCondLst>
                                  <p:childTnLst>
                                    <p:set>
                                      <p:cBhvr>
                                        <p:cTn id="28" dur="1" fill="hold">
                                          <p:stCondLst>
                                            <p:cond delay="0"/>
                                          </p:stCondLst>
                                        </p:cTn>
                                        <p:tgtEl>
                                          <p:spTgt spid="22"/>
                                        </p:tgtEl>
                                        <p:attrNameLst>
                                          <p:attrName>style.visibility</p:attrName>
                                        </p:attrNameLst>
                                      </p:cBhvr>
                                      <p:to>
                                        <p:strVal val="visible"/>
                                      </p:to>
                                    </p:set>
                                    <p:animEffect transition="in" filter="wipe(right)">
                                      <p:cBhvr>
                                        <p:cTn id="29" dur="500"/>
                                        <p:tgtEl>
                                          <p:spTgt spid="22"/>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1000"/>
                                        <p:tgtEl>
                                          <p:spTgt spid="23"/>
                                        </p:tgtEl>
                                      </p:cBhvr>
                                    </p:animEffect>
                                  </p:childTnLst>
                                </p:cTn>
                              </p:par>
                            </p:childTnLst>
                          </p:cTn>
                        </p:par>
                        <p:par>
                          <p:cTn id="34" fill="hold">
                            <p:stCondLst>
                              <p:cond delay="5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right)">
                                      <p:cBhvr>
                                        <p:cTn id="43" dur="500"/>
                                        <p:tgtEl>
                                          <p:spTgt spid="40"/>
                                        </p:tgtEl>
                                      </p:cBhvr>
                                    </p:animEffect>
                                  </p:childTnLst>
                                </p:cTn>
                              </p:par>
                            </p:childTnLst>
                          </p:cTn>
                        </p:par>
                        <p:par>
                          <p:cTn id="44" fill="hold">
                            <p:stCondLst>
                              <p:cond delay="6500"/>
                            </p:stCondLst>
                            <p:childTnLst>
                              <p:par>
                                <p:cTn id="45" presetID="22" presetClass="entr" presetSubtype="2" fill="hold" grpId="0" nodeType="afterEffect">
                                  <p:stCondLst>
                                    <p:cond delay="500"/>
                                  </p:stCondLst>
                                  <p:childTnLst>
                                    <p:set>
                                      <p:cBhvr>
                                        <p:cTn id="46" dur="1" fill="hold">
                                          <p:stCondLst>
                                            <p:cond delay="0"/>
                                          </p:stCondLst>
                                        </p:cTn>
                                        <p:tgtEl>
                                          <p:spTgt spid="16"/>
                                        </p:tgtEl>
                                        <p:attrNameLst>
                                          <p:attrName>style.visibility</p:attrName>
                                        </p:attrNameLst>
                                      </p:cBhvr>
                                      <p:to>
                                        <p:strVal val="visible"/>
                                      </p:to>
                                    </p:set>
                                    <p:animEffect transition="in" filter="wipe(right)">
                                      <p:cBhvr>
                                        <p:cTn id="47" dur="500"/>
                                        <p:tgtEl>
                                          <p:spTgt spid="16"/>
                                        </p:tgtEl>
                                      </p:cBhvr>
                                    </p:animEffect>
                                  </p:childTnLst>
                                </p:cTn>
                              </p:par>
                            </p:childTnLst>
                          </p:cTn>
                        </p:par>
                        <p:par>
                          <p:cTn id="48" fill="hold">
                            <p:stCondLst>
                              <p:cond delay="7500"/>
                            </p:stCondLst>
                            <p:childTnLst>
                              <p:par>
                                <p:cTn id="49" presetID="2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par>
                          <p:cTn id="52" fill="hold">
                            <p:stCondLst>
                              <p:cond delay="8000"/>
                            </p:stCondLst>
                            <p:childTnLst>
                              <p:par>
                                <p:cTn id="53" presetID="53" presetClass="entr" presetSubtype="16"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childTnLst>
                          </p:cTn>
                        </p:par>
                        <p:par>
                          <p:cTn id="58" fill="hold">
                            <p:stCondLst>
                              <p:cond delay="8500"/>
                            </p:stCondLst>
                            <p:childTnLst>
                              <p:par>
                                <p:cTn id="59" presetID="22" presetClass="entr" presetSubtype="2"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right)">
                                      <p:cBhvr>
                                        <p:cTn id="61" dur="1000"/>
                                        <p:tgtEl>
                                          <p:spTgt spid="42"/>
                                        </p:tgtEl>
                                      </p:cBhvr>
                                    </p:animEffect>
                                  </p:childTnLst>
                                </p:cTn>
                              </p:par>
                            </p:childTnLst>
                          </p:cTn>
                        </p:par>
                        <p:par>
                          <p:cTn id="62" fill="hold">
                            <p:stCondLst>
                              <p:cond delay="9500"/>
                            </p:stCondLst>
                            <p:childTnLst>
                              <p:par>
                                <p:cTn id="63" presetID="22" presetClass="entr" presetSubtype="2" fill="hold" grpId="0" nodeType="afterEffect">
                                  <p:stCondLst>
                                    <p:cond delay="500"/>
                                  </p:stCondLst>
                                  <p:childTnLst>
                                    <p:set>
                                      <p:cBhvr>
                                        <p:cTn id="64" dur="1" fill="hold">
                                          <p:stCondLst>
                                            <p:cond delay="0"/>
                                          </p:stCondLst>
                                        </p:cTn>
                                        <p:tgtEl>
                                          <p:spTgt spid="44"/>
                                        </p:tgtEl>
                                        <p:attrNameLst>
                                          <p:attrName>style.visibility</p:attrName>
                                        </p:attrNameLst>
                                      </p:cBhvr>
                                      <p:to>
                                        <p:strVal val="visible"/>
                                      </p:to>
                                    </p:set>
                                    <p:animEffect transition="in" filter="wipe(right)">
                                      <p:cBhvr>
                                        <p:cTn id="65" dur="500"/>
                                        <p:tgtEl>
                                          <p:spTgt spid="44"/>
                                        </p:tgtEl>
                                      </p:cBhvr>
                                    </p:animEffect>
                                  </p:childTnLst>
                                </p:cTn>
                              </p:par>
                            </p:childTnLst>
                          </p:cTn>
                        </p:par>
                        <p:par>
                          <p:cTn id="66" fill="hold">
                            <p:stCondLst>
                              <p:cond delay="105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11000"/>
                            </p:stCondLst>
                            <p:childTnLst>
                              <p:par>
                                <p:cTn id="71" presetID="53" presetClass="entr" presetSubtype="16"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p:cTn id="73" dur="500" fill="hold"/>
                                        <p:tgtEl>
                                          <p:spTgt spid="46"/>
                                        </p:tgtEl>
                                        <p:attrNameLst>
                                          <p:attrName>ppt_w</p:attrName>
                                        </p:attrNameLst>
                                      </p:cBhvr>
                                      <p:tavLst>
                                        <p:tav tm="0">
                                          <p:val>
                                            <p:fltVal val="0"/>
                                          </p:val>
                                        </p:tav>
                                        <p:tav tm="100000">
                                          <p:val>
                                            <p:strVal val="#ppt_w"/>
                                          </p:val>
                                        </p:tav>
                                      </p:tavLst>
                                    </p:anim>
                                    <p:anim calcmode="lin" valueType="num">
                                      <p:cBhvr>
                                        <p:cTn id="74" dur="500" fill="hold"/>
                                        <p:tgtEl>
                                          <p:spTgt spid="46"/>
                                        </p:tgtEl>
                                        <p:attrNameLst>
                                          <p:attrName>ppt_h</p:attrName>
                                        </p:attrNameLst>
                                      </p:cBhvr>
                                      <p:tavLst>
                                        <p:tav tm="0">
                                          <p:val>
                                            <p:fltVal val="0"/>
                                          </p:val>
                                        </p:tav>
                                        <p:tav tm="100000">
                                          <p:val>
                                            <p:strVal val="#ppt_h"/>
                                          </p:val>
                                        </p:tav>
                                      </p:tavLst>
                                    </p:anim>
                                    <p:animEffect transition="in" filter="fade">
                                      <p:cBhvr>
                                        <p:cTn id="75" dur="500"/>
                                        <p:tgtEl>
                                          <p:spTgt spid="46"/>
                                        </p:tgtEl>
                                      </p:cBhvr>
                                    </p:animEffect>
                                  </p:childTnLst>
                                </p:cTn>
                              </p:par>
                            </p:childTnLst>
                          </p:cTn>
                        </p:par>
                        <p:par>
                          <p:cTn id="76" fill="hold">
                            <p:stCondLst>
                              <p:cond delay="11500"/>
                            </p:stCondLst>
                            <p:childTnLst>
                              <p:par>
                                <p:cTn id="77" presetID="22" presetClass="entr" presetSubtype="2"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right)">
                                      <p:cBhvr>
                                        <p:cTn id="79" dur="1000"/>
                                        <p:tgtEl>
                                          <p:spTgt spid="4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fade">
                                      <p:cBhvr>
                                        <p:cTn id="84" dur="500"/>
                                        <p:tgtEl>
                                          <p:spTgt spid="3"/>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wipe(left)">
                                      <p:cBhvr>
                                        <p:cTn id="88" dur="500"/>
                                        <p:tgtEl>
                                          <p:spTgt spid="25"/>
                                        </p:tgtEl>
                                      </p:cBhvr>
                                    </p:animEffect>
                                  </p:childTnLst>
                                </p:cTn>
                              </p:par>
                            </p:childTnLst>
                          </p:cTn>
                        </p:par>
                        <p:par>
                          <p:cTn id="89" fill="hold">
                            <p:stCondLst>
                              <p:cond delay="1000"/>
                            </p:stCondLst>
                            <p:childTnLst>
                              <p:par>
                                <p:cTn id="90" presetID="22" presetClass="entr" presetSubtype="2"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right)">
                                      <p:cBhvr>
                                        <p:cTn id="92" dur="1000"/>
                                        <p:tgtEl>
                                          <p:spTgt spid="26"/>
                                        </p:tgtEl>
                                      </p:cBhvr>
                                    </p:animEffect>
                                  </p:childTnLst>
                                </p:cTn>
                              </p:par>
                            </p:childTnLst>
                          </p:cTn>
                        </p:par>
                        <p:par>
                          <p:cTn id="93" fill="hold">
                            <p:stCondLst>
                              <p:cond delay="2000"/>
                            </p:stCondLst>
                            <p:childTnLst>
                              <p:par>
                                <p:cTn id="94" presetID="53" presetClass="entr" presetSubtype="16"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 calcmode="lin" valueType="num">
                                      <p:cBhvr>
                                        <p:cTn id="96" dur="500" fill="hold"/>
                                        <p:tgtEl>
                                          <p:spTgt spid="31"/>
                                        </p:tgtEl>
                                        <p:attrNameLst>
                                          <p:attrName>ppt_w</p:attrName>
                                        </p:attrNameLst>
                                      </p:cBhvr>
                                      <p:tavLst>
                                        <p:tav tm="0">
                                          <p:val>
                                            <p:fltVal val="0"/>
                                          </p:val>
                                        </p:tav>
                                        <p:tav tm="100000">
                                          <p:val>
                                            <p:strVal val="#ppt_w"/>
                                          </p:val>
                                        </p:tav>
                                      </p:tavLst>
                                    </p:anim>
                                    <p:anim calcmode="lin" valueType="num">
                                      <p:cBhvr>
                                        <p:cTn id="97" dur="500" fill="hold"/>
                                        <p:tgtEl>
                                          <p:spTgt spid="31"/>
                                        </p:tgtEl>
                                        <p:attrNameLst>
                                          <p:attrName>ppt_h</p:attrName>
                                        </p:attrNameLst>
                                      </p:cBhvr>
                                      <p:tavLst>
                                        <p:tav tm="0">
                                          <p:val>
                                            <p:fltVal val="0"/>
                                          </p:val>
                                        </p:tav>
                                        <p:tav tm="100000">
                                          <p:val>
                                            <p:strVal val="#ppt_h"/>
                                          </p:val>
                                        </p:tav>
                                      </p:tavLst>
                                    </p:anim>
                                    <p:animEffect transition="in" filter="fade">
                                      <p:cBhvr>
                                        <p:cTn id="98" dur="500"/>
                                        <p:tgtEl>
                                          <p:spTgt spid="31"/>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wipe(left)">
                                      <p:cBhvr>
                                        <p:cTn id="102" dur="500"/>
                                        <p:tgtEl>
                                          <p:spTgt spid="37"/>
                                        </p:tgtEl>
                                      </p:cBhvr>
                                    </p:animEffect>
                                  </p:childTnLst>
                                </p:cTn>
                              </p:par>
                            </p:childTnLst>
                          </p:cTn>
                        </p:par>
                        <p:par>
                          <p:cTn id="103" fill="hold">
                            <p:stCondLst>
                              <p:cond delay="3000"/>
                            </p:stCondLst>
                            <p:childTnLst>
                              <p:par>
                                <p:cTn id="104" presetID="22" presetClass="entr" presetSubtype="8" fill="hold" grpId="0" nodeType="afterEffect">
                                  <p:stCondLst>
                                    <p:cond delay="50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4000"/>
                            </p:stCondLst>
                            <p:childTnLst>
                              <p:par>
                                <p:cTn id="108" presetID="22" presetClass="entr" presetSubtype="2"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wipe(right)">
                                      <p:cBhvr>
                                        <p:cTn id="110" dur="1000"/>
                                        <p:tgtEl>
                                          <p:spTgt spid="20"/>
                                        </p:tgtEl>
                                      </p:cBhvr>
                                    </p:animEffect>
                                  </p:childTnLst>
                                </p:cTn>
                              </p:par>
                            </p:childTnLst>
                          </p:cTn>
                        </p:par>
                        <p:par>
                          <p:cTn id="111" fill="hold">
                            <p:stCondLst>
                              <p:cond delay="5000"/>
                            </p:stCondLst>
                            <p:childTnLst>
                              <p:par>
                                <p:cTn id="112" presetID="53" presetClass="entr" presetSubtype="16" fill="hold" grpId="0" nodeType="after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500" fill="hold"/>
                                        <p:tgtEl>
                                          <p:spTgt spid="33"/>
                                        </p:tgtEl>
                                        <p:attrNameLst>
                                          <p:attrName>ppt_w</p:attrName>
                                        </p:attrNameLst>
                                      </p:cBhvr>
                                      <p:tavLst>
                                        <p:tav tm="0">
                                          <p:val>
                                            <p:fltVal val="0"/>
                                          </p:val>
                                        </p:tav>
                                        <p:tav tm="100000">
                                          <p:val>
                                            <p:strVal val="#ppt_w"/>
                                          </p:val>
                                        </p:tav>
                                      </p:tavLst>
                                    </p:anim>
                                    <p:anim calcmode="lin" valueType="num">
                                      <p:cBhvr>
                                        <p:cTn id="115" dur="500" fill="hold"/>
                                        <p:tgtEl>
                                          <p:spTgt spid="33"/>
                                        </p:tgtEl>
                                        <p:attrNameLst>
                                          <p:attrName>ppt_h</p:attrName>
                                        </p:attrNameLst>
                                      </p:cBhvr>
                                      <p:tavLst>
                                        <p:tav tm="0">
                                          <p:val>
                                            <p:fltVal val="0"/>
                                          </p:val>
                                        </p:tav>
                                        <p:tav tm="100000">
                                          <p:val>
                                            <p:strVal val="#ppt_h"/>
                                          </p:val>
                                        </p:tav>
                                      </p:tavLst>
                                    </p:anim>
                                    <p:animEffect transition="in" filter="fade">
                                      <p:cBhvr>
                                        <p:cTn id="116" dur="500"/>
                                        <p:tgtEl>
                                          <p:spTgt spid="33"/>
                                        </p:tgtEl>
                                      </p:cBhvr>
                                    </p:animEffect>
                                  </p:childTnLst>
                                </p:cTn>
                              </p:par>
                            </p:childTnLst>
                          </p:cTn>
                        </p:par>
                        <p:par>
                          <p:cTn id="117" fill="hold">
                            <p:stCondLst>
                              <p:cond delay="5500"/>
                            </p:stCondLst>
                            <p:childTnLst>
                              <p:par>
                                <p:cTn id="118" presetID="22" presetClass="entr" presetSubtype="8" fill="hold" grpId="0" nodeType="afterEffect">
                                  <p:stCondLst>
                                    <p:cond delay="0"/>
                                  </p:stCondLst>
                                  <p:childTnLst>
                                    <p:set>
                                      <p:cBhvr>
                                        <p:cTn id="119" dur="1" fill="hold">
                                          <p:stCondLst>
                                            <p:cond delay="0"/>
                                          </p:stCondLst>
                                        </p:cTn>
                                        <p:tgtEl>
                                          <p:spTgt spid="41"/>
                                        </p:tgtEl>
                                        <p:attrNameLst>
                                          <p:attrName>style.visibility</p:attrName>
                                        </p:attrNameLst>
                                      </p:cBhvr>
                                      <p:to>
                                        <p:strVal val="visible"/>
                                      </p:to>
                                    </p:set>
                                    <p:animEffect transition="in" filter="wipe(left)">
                                      <p:cBhvr>
                                        <p:cTn id="120" dur="500"/>
                                        <p:tgtEl>
                                          <p:spTgt spid="41"/>
                                        </p:tgtEl>
                                      </p:cBhvr>
                                    </p:animEffect>
                                  </p:childTnLst>
                                </p:cTn>
                              </p:par>
                            </p:childTnLst>
                          </p:cTn>
                        </p:par>
                        <p:par>
                          <p:cTn id="121" fill="hold">
                            <p:stCondLst>
                              <p:cond delay="6000"/>
                            </p:stCondLst>
                            <p:childTnLst>
                              <p:par>
                                <p:cTn id="122" presetID="22" presetClass="entr" presetSubtype="8" fill="hold" grpId="0" nodeType="afterEffect">
                                  <p:stCondLst>
                                    <p:cond delay="500"/>
                                  </p:stCondLst>
                                  <p:childTnLst>
                                    <p:set>
                                      <p:cBhvr>
                                        <p:cTn id="123" dur="1" fill="hold">
                                          <p:stCondLst>
                                            <p:cond delay="0"/>
                                          </p:stCondLst>
                                        </p:cTn>
                                        <p:tgtEl>
                                          <p:spTgt spid="15"/>
                                        </p:tgtEl>
                                        <p:attrNameLst>
                                          <p:attrName>style.visibility</p:attrName>
                                        </p:attrNameLst>
                                      </p:cBhvr>
                                      <p:to>
                                        <p:strVal val="visible"/>
                                      </p:to>
                                    </p:set>
                                    <p:animEffect transition="in" filter="wipe(left)">
                                      <p:cBhvr>
                                        <p:cTn id="124" dur="500"/>
                                        <p:tgtEl>
                                          <p:spTgt spid="15"/>
                                        </p:tgtEl>
                                      </p:cBhvr>
                                    </p:animEffect>
                                  </p:childTnLst>
                                </p:cTn>
                              </p:par>
                            </p:childTnLst>
                          </p:cTn>
                        </p:par>
                        <p:par>
                          <p:cTn id="125" fill="hold">
                            <p:stCondLst>
                              <p:cond delay="7000"/>
                            </p:stCondLst>
                            <p:childTnLst>
                              <p:par>
                                <p:cTn id="126" presetID="22" presetClass="entr" presetSubtype="2" fill="hold" grpId="0" nodeType="afterEffect">
                                  <p:stCondLst>
                                    <p:cond delay="0"/>
                                  </p:stCondLst>
                                  <p:childTnLst>
                                    <p:set>
                                      <p:cBhvr>
                                        <p:cTn id="127" dur="1" fill="hold">
                                          <p:stCondLst>
                                            <p:cond delay="0"/>
                                          </p:stCondLst>
                                        </p:cTn>
                                        <p:tgtEl>
                                          <p:spTgt spid="9"/>
                                        </p:tgtEl>
                                        <p:attrNameLst>
                                          <p:attrName>style.visibility</p:attrName>
                                        </p:attrNameLst>
                                      </p:cBhvr>
                                      <p:to>
                                        <p:strVal val="visible"/>
                                      </p:to>
                                    </p:set>
                                    <p:animEffect transition="in" filter="wipe(right)">
                                      <p:cBhvr>
                                        <p:cTn id="128" dur="1000"/>
                                        <p:tgtEl>
                                          <p:spTgt spid="9"/>
                                        </p:tgtEl>
                                      </p:cBhvr>
                                    </p:animEffect>
                                  </p:childTnLst>
                                </p:cTn>
                              </p:par>
                            </p:childTnLst>
                          </p:cTn>
                        </p:par>
                        <p:par>
                          <p:cTn id="129" fill="hold">
                            <p:stCondLst>
                              <p:cond delay="8000"/>
                            </p:stCondLst>
                            <p:childTnLst>
                              <p:par>
                                <p:cTn id="130" presetID="53" presetClass="entr" presetSubtype="16" fill="hold" grpId="0" nodeType="afterEffect">
                                  <p:stCondLst>
                                    <p:cond delay="0"/>
                                  </p:stCondLst>
                                  <p:childTnLst>
                                    <p:set>
                                      <p:cBhvr>
                                        <p:cTn id="131" dur="1" fill="hold">
                                          <p:stCondLst>
                                            <p:cond delay="0"/>
                                          </p:stCondLst>
                                        </p:cTn>
                                        <p:tgtEl>
                                          <p:spTgt spid="35"/>
                                        </p:tgtEl>
                                        <p:attrNameLst>
                                          <p:attrName>style.visibility</p:attrName>
                                        </p:attrNameLst>
                                      </p:cBhvr>
                                      <p:to>
                                        <p:strVal val="visible"/>
                                      </p:to>
                                    </p:set>
                                    <p:anim calcmode="lin" valueType="num">
                                      <p:cBhvr>
                                        <p:cTn id="132" dur="500" fill="hold"/>
                                        <p:tgtEl>
                                          <p:spTgt spid="35"/>
                                        </p:tgtEl>
                                        <p:attrNameLst>
                                          <p:attrName>ppt_w</p:attrName>
                                        </p:attrNameLst>
                                      </p:cBhvr>
                                      <p:tavLst>
                                        <p:tav tm="0">
                                          <p:val>
                                            <p:fltVal val="0"/>
                                          </p:val>
                                        </p:tav>
                                        <p:tav tm="100000">
                                          <p:val>
                                            <p:strVal val="#ppt_w"/>
                                          </p:val>
                                        </p:tav>
                                      </p:tavLst>
                                    </p:anim>
                                    <p:anim calcmode="lin" valueType="num">
                                      <p:cBhvr>
                                        <p:cTn id="133" dur="500" fill="hold"/>
                                        <p:tgtEl>
                                          <p:spTgt spid="35"/>
                                        </p:tgtEl>
                                        <p:attrNameLst>
                                          <p:attrName>ppt_h</p:attrName>
                                        </p:attrNameLst>
                                      </p:cBhvr>
                                      <p:tavLst>
                                        <p:tav tm="0">
                                          <p:val>
                                            <p:fltVal val="0"/>
                                          </p:val>
                                        </p:tav>
                                        <p:tav tm="100000">
                                          <p:val>
                                            <p:strVal val="#ppt_h"/>
                                          </p:val>
                                        </p:tav>
                                      </p:tavLst>
                                    </p:anim>
                                    <p:animEffect transition="in" filter="fade">
                                      <p:cBhvr>
                                        <p:cTn id="134" dur="500"/>
                                        <p:tgtEl>
                                          <p:spTgt spid="35"/>
                                        </p:tgtEl>
                                      </p:cBhvr>
                                    </p:animEffect>
                                  </p:childTnLst>
                                </p:cTn>
                              </p:par>
                            </p:childTnLst>
                          </p:cTn>
                        </p:par>
                        <p:par>
                          <p:cTn id="135" fill="hold">
                            <p:stCondLst>
                              <p:cond delay="8500"/>
                            </p:stCondLst>
                            <p:childTnLst>
                              <p:par>
                                <p:cTn id="136" presetID="22" presetClass="entr" presetSubtype="8" fill="hold" grpId="0"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left)">
                                      <p:cBhvr>
                                        <p:cTn id="138" dur="500"/>
                                        <p:tgtEl>
                                          <p:spTgt spid="43"/>
                                        </p:tgtEl>
                                      </p:cBhvr>
                                    </p:animEffect>
                                  </p:childTnLst>
                                </p:cTn>
                              </p:par>
                            </p:childTnLst>
                          </p:cTn>
                        </p:par>
                        <p:par>
                          <p:cTn id="139" fill="hold">
                            <p:stCondLst>
                              <p:cond delay="9000"/>
                            </p:stCondLst>
                            <p:childTnLst>
                              <p:par>
                                <p:cTn id="140" presetID="22" presetClass="entr" presetSubtype="8" fill="hold" grpId="0" nodeType="afterEffect">
                                  <p:stCondLst>
                                    <p:cond delay="500"/>
                                  </p:stCondLst>
                                  <p:childTnLst>
                                    <p:set>
                                      <p:cBhvr>
                                        <p:cTn id="141" dur="1" fill="hold">
                                          <p:stCondLst>
                                            <p:cond delay="0"/>
                                          </p:stCondLst>
                                        </p:cTn>
                                        <p:tgtEl>
                                          <p:spTgt spid="38"/>
                                        </p:tgtEl>
                                        <p:attrNameLst>
                                          <p:attrName>style.visibility</p:attrName>
                                        </p:attrNameLst>
                                      </p:cBhvr>
                                      <p:to>
                                        <p:strVal val="visible"/>
                                      </p:to>
                                    </p:set>
                                    <p:animEffect transition="in" filter="wipe(left)">
                                      <p:cBhvr>
                                        <p:cTn id="142" dur="500"/>
                                        <p:tgtEl>
                                          <p:spTgt spid="38"/>
                                        </p:tgtEl>
                                      </p:cBhvr>
                                    </p:animEffect>
                                  </p:childTnLst>
                                </p:cTn>
                              </p:par>
                            </p:childTnLst>
                          </p:cTn>
                        </p:par>
                        <p:par>
                          <p:cTn id="143" fill="hold">
                            <p:stCondLst>
                              <p:cond delay="10000"/>
                            </p:stCondLst>
                            <p:childTnLst>
                              <p:par>
                                <p:cTn id="144" presetID="22" presetClass="entr" presetSubtype="2" fill="hold" grpId="0" nodeType="afterEffect">
                                  <p:stCondLst>
                                    <p:cond delay="0"/>
                                  </p:stCondLst>
                                  <p:childTnLst>
                                    <p:set>
                                      <p:cBhvr>
                                        <p:cTn id="145" dur="1" fill="hold">
                                          <p:stCondLst>
                                            <p:cond delay="0"/>
                                          </p:stCondLst>
                                        </p:cTn>
                                        <p:tgtEl>
                                          <p:spTgt spid="39"/>
                                        </p:tgtEl>
                                        <p:attrNameLst>
                                          <p:attrName>style.visibility</p:attrName>
                                        </p:attrNameLst>
                                      </p:cBhvr>
                                      <p:to>
                                        <p:strVal val="visible"/>
                                      </p:to>
                                    </p:set>
                                    <p:animEffect transition="in" filter="wipe(right)">
                                      <p:cBhvr>
                                        <p:cTn id="146" dur="1000"/>
                                        <p:tgtEl>
                                          <p:spTgt spid="39"/>
                                        </p:tgtEl>
                                      </p:cBhvr>
                                    </p:animEffect>
                                  </p:childTnLst>
                                </p:cTn>
                              </p:par>
                            </p:childTnLst>
                          </p:cTn>
                        </p:par>
                        <p:par>
                          <p:cTn id="147" fill="hold">
                            <p:stCondLst>
                              <p:cond delay="11000"/>
                            </p:stCondLst>
                            <p:childTnLst>
                              <p:par>
                                <p:cTn id="148" presetID="53" presetClass="entr" presetSubtype="16" fill="hold" grpId="0" nodeType="afterEffect">
                                  <p:stCondLst>
                                    <p:cond delay="0"/>
                                  </p:stCondLst>
                                  <p:childTnLst>
                                    <p:set>
                                      <p:cBhvr>
                                        <p:cTn id="149" dur="1" fill="hold">
                                          <p:stCondLst>
                                            <p:cond delay="0"/>
                                          </p:stCondLst>
                                        </p:cTn>
                                        <p:tgtEl>
                                          <p:spTgt spid="47"/>
                                        </p:tgtEl>
                                        <p:attrNameLst>
                                          <p:attrName>style.visibility</p:attrName>
                                        </p:attrNameLst>
                                      </p:cBhvr>
                                      <p:to>
                                        <p:strVal val="visible"/>
                                      </p:to>
                                    </p:set>
                                    <p:anim calcmode="lin" valueType="num">
                                      <p:cBhvr>
                                        <p:cTn id="150" dur="500" fill="hold"/>
                                        <p:tgtEl>
                                          <p:spTgt spid="47"/>
                                        </p:tgtEl>
                                        <p:attrNameLst>
                                          <p:attrName>ppt_w</p:attrName>
                                        </p:attrNameLst>
                                      </p:cBhvr>
                                      <p:tavLst>
                                        <p:tav tm="0">
                                          <p:val>
                                            <p:fltVal val="0"/>
                                          </p:val>
                                        </p:tav>
                                        <p:tav tm="100000">
                                          <p:val>
                                            <p:strVal val="#ppt_w"/>
                                          </p:val>
                                        </p:tav>
                                      </p:tavLst>
                                    </p:anim>
                                    <p:anim calcmode="lin" valueType="num">
                                      <p:cBhvr>
                                        <p:cTn id="151" dur="500" fill="hold"/>
                                        <p:tgtEl>
                                          <p:spTgt spid="47"/>
                                        </p:tgtEl>
                                        <p:attrNameLst>
                                          <p:attrName>ppt_h</p:attrName>
                                        </p:attrNameLst>
                                      </p:cBhvr>
                                      <p:tavLst>
                                        <p:tav tm="0">
                                          <p:val>
                                            <p:fltVal val="0"/>
                                          </p:val>
                                        </p:tav>
                                        <p:tav tm="100000">
                                          <p:val>
                                            <p:strVal val="#ppt_h"/>
                                          </p:val>
                                        </p:tav>
                                      </p:tavLst>
                                    </p:anim>
                                    <p:animEffect transition="in" filter="fade">
                                      <p:cBhvr>
                                        <p:cTn id="152" dur="500"/>
                                        <p:tgtEl>
                                          <p:spTgt spid="47"/>
                                        </p:tgtEl>
                                      </p:cBhvr>
                                    </p:animEffect>
                                  </p:childTnLst>
                                </p:cTn>
                              </p:par>
                            </p:childTnLst>
                          </p:cTn>
                        </p:par>
                        <p:par>
                          <p:cTn id="153" fill="hold">
                            <p:stCondLst>
                              <p:cond delay="11500"/>
                            </p:stCondLst>
                            <p:childTnLst>
                              <p:par>
                                <p:cTn id="154" presetID="22" presetClass="entr" presetSubtype="8" fill="hold" grpId="0" nodeType="afterEffect">
                                  <p:stCondLst>
                                    <p:cond delay="0"/>
                                  </p:stCondLst>
                                  <p:childTnLst>
                                    <p:set>
                                      <p:cBhvr>
                                        <p:cTn id="155" dur="1" fill="hold">
                                          <p:stCondLst>
                                            <p:cond delay="0"/>
                                          </p:stCondLst>
                                        </p:cTn>
                                        <p:tgtEl>
                                          <p:spTgt spid="49"/>
                                        </p:tgtEl>
                                        <p:attrNameLst>
                                          <p:attrName>style.visibility</p:attrName>
                                        </p:attrNameLst>
                                      </p:cBhvr>
                                      <p:to>
                                        <p:strVal val="visible"/>
                                      </p:to>
                                    </p:set>
                                    <p:animEffect transition="in" filter="wipe(left)">
                                      <p:cBhvr>
                                        <p:cTn id="15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P spid="38" grpId="0" animBg="1"/>
      <p:bldP spid="39" grpId="0" animBg="1"/>
      <p:bldP spid="44" grpId="0" animBg="1"/>
      <p:bldP spid="45" grpId="0" animBg="1"/>
      <p:bldP spid="46" grpId="0" animBg="1"/>
      <p:bldP spid="47" grpId="0" animBg="1"/>
      <p:bldP spid="48" grpId="0"/>
      <p:bldP spid="49" grpId="0"/>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15898</TotalTime>
  <Words>3558</Words>
  <Application>Microsoft Office PowerPoint</Application>
  <PresentationFormat>On-screen Show (4:3)</PresentationFormat>
  <Paragraphs>373</Paragraphs>
  <Slides>14</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Arial Black</vt:lpstr>
      <vt:lpstr>Arial Nova Cond</vt:lpstr>
      <vt:lpstr>Bernard MT Condensed</vt:lpstr>
      <vt:lpstr>Calibri</vt:lpstr>
      <vt:lpstr>Candara</vt:lpstr>
      <vt:lpstr>Corbel</vt:lpstr>
      <vt:lpstr>Gill Sans MT</vt:lpstr>
      <vt:lpstr>MS Sans Serif</vt:lpstr>
      <vt:lpstr>Symbol</vt:lpstr>
      <vt:lpstr>Times New Roman</vt:lpstr>
      <vt:lpstr>Office Theme</vt:lpstr>
      <vt:lpstr>PowerPoint Presentation</vt:lpstr>
      <vt:lpstr>PROBLEM STATEMENT</vt:lpstr>
      <vt:lpstr>PowerPoint Presentation</vt:lpstr>
      <vt:lpstr>Business Model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Rabiah</dc:creator>
  <cp:lastModifiedBy>Stephen Yohannan</cp:lastModifiedBy>
  <cp:revision>440</cp:revision>
  <dcterms:created xsi:type="dcterms:W3CDTF">2015-04-26T13:07:01Z</dcterms:created>
  <dcterms:modified xsi:type="dcterms:W3CDTF">2020-08-20T19:27:35Z</dcterms:modified>
</cp:coreProperties>
</file>