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1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24FD7-AB84-49A4-AA3D-852FC51F9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4232CE-0A82-49A2-B236-147B31DC3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8DF88-93EC-4FB7-AD61-57D3604B7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37F7-5F43-4064-9A38-5D3ACD6E202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D8E70-C587-42B5-B14A-C2BA5A49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039AF-53E4-45F4-9AFC-CE3E4EAB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8BF5-7F27-4803-8836-6CBA7C721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8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7E88-48F3-4583-9066-8DEF3B4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251210-12FF-47DD-838A-0BD7B7FEE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3CB20-79D1-40A3-85E6-4D727C83B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37F7-5F43-4064-9A38-5D3ACD6E202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9A2A6-E334-49DA-9D3D-A112BF82B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77E3D-C232-44CD-8ECD-009A0F7C3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8BF5-7F27-4803-8836-6CBA7C721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07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7CFCFF-6658-4A9E-B089-843723201F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460E81-B7BE-40D1-82B8-5C61A35AD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94F86-C1A4-4AA2-9C72-BA759B7BD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37F7-5F43-4064-9A38-5D3ACD6E202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F97FA-2B24-4558-A0A9-F0B3E0FE3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B95A9-8ACB-4CD4-B991-DA76C5657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8BF5-7F27-4803-8836-6CBA7C721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8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F6B2C-540F-41FD-92ED-BB3A7DC6D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BAEA2-EFE6-4CCF-91DF-3E67C66A6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70C86-DD33-443F-84C2-217B62DA9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37F7-5F43-4064-9A38-5D3ACD6E202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5EF13-7A64-4D22-8937-35D35257D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97F76-0306-4344-9518-239AED09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8BF5-7F27-4803-8836-6CBA7C721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4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2BBC1-7636-4D98-B4D2-3CA612743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0D9A6-11E1-4E15-931E-882D837D0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9E9E8-949D-4432-953E-42F1A435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37F7-5F43-4064-9A38-5D3ACD6E202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FC21E-B125-4186-9939-D62437BB3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8E0CE-3ECA-4610-BFF3-AC7F1E026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8BF5-7F27-4803-8836-6CBA7C721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6A295-F668-4874-ABCF-E56825271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72ACD-3517-454B-9F00-1F0E46A7B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B273C-CE11-44B7-9BA0-4DCB8F382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6A1C06-5067-4802-BA2B-D3293C337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37F7-5F43-4064-9A38-5D3ACD6E202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C80A3-2CA6-4870-A3E1-87C89AC3A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07798-07BC-429D-8AE5-E8629513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8BF5-7F27-4803-8836-6CBA7C721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1D6FC-4802-4D15-ABCC-8711FA877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0E0D4-57E3-49C5-AB2C-9F9B3E364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C7965-B0EF-4336-8311-5FD85077A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F073F0-9486-4674-9D08-439942E70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AB7BD4-6C0D-4F63-B068-57ACB1536F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49FE47-3FFD-4AF7-A964-A3E12C72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37F7-5F43-4064-9A38-5D3ACD6E202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D2A9F4-9C3B-43C5-AD57-9D88639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38F8F6-1AA0-4C51-BF3A-447AD0C93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8BF5-7F27-4803-8836-6CBA7C721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0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02834-B84E-4D0B-B1A2-1FA25F0BC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68EA95-A3AC-4B79-806E-0284C67F2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37F7-5F43-4064-9A38-5D3ACD6E202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F1F911-17D5-4D6C-A90E-1A3075EE7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08E26-55CD-417A-9535-BB1416440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8BF5-7F27-4803-8836-6CBA7C721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3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612F36-F1E1-4503-807A-0F4B55F4F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37F7-5F43-4064-9A38-5D3ACD6E202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0662ED-A16E-43EB-A7DA-DA51C5638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74CBB-59BF-4187-BDC7-CBAF2F8CC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8BF5-7F27-4803-8836-6CBA7C721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89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42786-C000-4FF0-91EA-18B6F6F89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0EC18-FEB4-45CB-933E-A1B22CEE2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8E3A95-FF0D-4A3B-A1C9-C9A196F93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966A63-5BA3-415A-B468-A76D5F6B8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37F7-5F43-4064-9A38-5D3ACD6E202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B6F62-1126-48D1-8544-C33517AA6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40D1A1-D7DA-4C61-8226-227515F44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8BF5-7F27-4803-8836-6CBA7C721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30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E1FFF-8C74-4969-95BF-BCD72227E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F8F08B-4381-4074-9ED2-35BEC5013C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0C94A4-C0C3-47BD-95ED-A2F5454B4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0D9D6-1C9A-4048-949C-3EC5AD230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37F7-5F43-4064-9A38-5D3ACD6E202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910A1-AA56-489B-9BC6-AA38080B8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A2891-7703-48F8-B3EB-4F4BD5651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8BF5-7F27-4803-8836-6CBA7C721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1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A44273-89C1-4FEF-9A81-35D000AC5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3D253-5C23-4121-B58A-B4BD684B4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077C6-D620-49EC-B9D5-51AC54D3CE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437F7-5F43-4064-9A38-5D3ACD6E202C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1ACAC-781A-4066-BA32-769C4DF068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5B927-2B88-40FA-B150-284245398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C8BF5-7F27-4803-8836-6CBA7C721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9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fid.talkinthings.com/rfid-revolution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A45D3-A210-4DD3-B83F-9B8E69F05B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badi" panose="020B0604020104020204" pitchFamily="34" charset="0"/>
              </a:rPr>
              <a:t>Digital Innovative Solution for Plastic Bottles Free Landfill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DCEF93-A886-438A-9891-443A92A7AD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w Cen MT" panose="020B0602020104020603" pitchFamily="34" charset="0"/>
              </a:rPr>
              <a:t>Dr. Swami Subramanian</a:t>
            </a:r>
          </a:p>
          <a:p>
            <a:endParaRPr lang="en-US" dirty="0">
              <a:latin typeface="Tw Cen MT" panose="020B0602020104020603" pitchFamily="34" charset="0"/>
            </a:endParaRPr>
          </a:p>
          <a:p>
            <a:endParaRPr lang="en-US" dirty="0">
              <a:latin typeface="Tw Cen MT" panose="020B0602020104020603" pitchFamily="34" charset="0"/>
            </a:endParaRPr>
          </a:p>
          <a:p>
            <a:r>
              <a:rPr lang="en-US" dirty="0">
                <a:latin typeface="Tw Cen MT" panose="020B0602020104020603" pitchFamily="34" charset="0"/>
              </a:rPr>
              <a:t>Swaminathan.subramanian@mail.analytics.hbs.edu</a:t>
            </a:r>
          </a:p>
          <a:p>
            <a:endParaRPr lang="en-US" dirty="0">
              <a:latin typeface="Tw Cen MT" panose="020B0602020104020603" pitchFamily="34" charset="0"/>
            </a:endParaRPr>
          </a:p>
          <a:p>
            <a:endParaRPr lang="en-US" dirty="0">
              <a:latin typeface="Tw Cen MT" panose="020B0602020104020603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B44A22-020E-4659-ACCE-0C1196E1EB7B}"/>
              </a:ext>
            </a:extLst>
          </p:cNvPr>
          <p:cNvGrpSpPr/>
          <p:nvPr/>
        </p:nvGrpSpPr>
        <p:grpSpPr>
          <a:xfrm>
            <a:off x="931545" y="1205865"/>
            <a:ext cx="1541145" cy="1231900"/>
            <a:chOff x="7132320" y="4625340"/>
            <a:chExt cx="1541145" cy="1231900"/>
          </a:xfrm>
        </p:grpSpPr>
        <p:pic>
          <p:nvPicPr>
            <p:cNvPr id="6" name="Graphic 5" descr="Sustainability">
              <a:extLst>
                <a:ext uri="{FF2B5EF4-FFF2-40B4-BE49-F238E27FC236}">
                  <a16:creationId xmlns:a16="http://schemas.microsoft.com/office/drawing/2014/main" id="{C4EBBB91-0373-4D59-AA67-9E2B10BEE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32320" y="4942840"/>
              <a:ext cx="914400" cy="914400"/>
            </a:xfrm>
            <a:prstGeom prst="rect">
              <a:avLst/>
            </a:prstGeom>
          </p:spPr>
        </p:pic>
        <p:pic>
          <p:nvPicPr>
            <p:cNvPr id="7" name="Graphic 6" descr="Internet Of Things">
              <a:extLst>
                <a:ext uri="{FF2B5EF4-FFF2-40B4-BE49-F238E27FC236}">
                  <a16:creationId xmlns:a16="http://schemas.microsoft.com/office/drawing/2014/main" id="{C796B252-66DD-4FDF-9174-0115003F6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59065" y="462534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9200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CDD51-8CF1-4A3F-8560-B924A4A4D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2889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w Cen MT" panose="020B0602020104020603" pitchFamily="34" charset="0"/>
              </a:rPr>
              <a:t>Problem Statement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4BEBB6-900B-40C8-9EA5-CD7B0D74C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" y="1654256"/>
            <a:ext cx="5313680" cy="1888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3983CB-DB52-44F6-94A4-4B9C528B8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032" y="2956559"/>
            <a:ext cx="6740648" cy="35921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EA14A17-D25F-4DD6-935F-BA46347FEF1B}"/>
              </a:ext>
            </a:extLst>
          </p:cNvPr>
          <p:cNvSpPr/>
          <p:nvPr/>
        </p:nvSpPr>
        <p:spPr>
          <a:xfrm>
            <a:off x="180975" y="3856623"/>
            <a:ext cx="4848225" cy="2534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700 years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start decomposing.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Around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90%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cost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bottled water is spent on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packaging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Plastic bottle chemical components (Antimony, Bisphenol A , phthalates) are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 harmful to health and the environment.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047400-721F-420B-B138-2FC42D74E970}"/>
              </a:ext>
            </a:extLst>
          </p:cNvPr>
          <p:cNvSpPr/>
          <p:nvPr/>
        </p:nvSpPr>
        <p:spPr>
          <a:xfrm>
            <a:off x="5562600" y="1678934"/>
            <a:ext cx="6096000" cy="1063689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20%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plastic bottles are recycled.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rest end up in landfills or in the ocean at a rate of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1500 bottles/second. 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C34368-E409-45F1-9B3D-2F207C8DAD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" t="-784" r="-185" b="37034"/>
          <a:stretch/>
        </p:blipFill>
        <p:spPr>
          <a:xfrm>
            <a:off x="6705600" y="0"/>
            <a:ext cx="5486400" cy="165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88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F6B92-D15E-4BAE-BF20-6C6FBFB7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  <a:latin typeface="Tw Cen MT" panose="020B0602020104020603" pitchFamily="34" charset="0"/>
              </a:rPr>
              <a:t>Solutions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9A4AF-B550-414E-83EA-A9DC3ECBA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75" y="1663700"/>
            <a:ext cx="11163300" cy="2317750"/>
          </a:xfrm>
        </p:spPr>
        <p:txBody>
          <a:bodyPr>
            <a:normAutofit/>
          </a:bodyPr>
          <a:lstStyle/>
          <a:p>
            <a:r>
              <a:rPr lang="en-US" sz="2400" b="1" dirty="0"/>
              <a:t>Avoid Plastic – </a:t>
            </a:r>
            <a:r>
              <a:rPr lang="en-US" sz="2400" b="1" dirty="0">
                <a:solidFill>
                  <a:srgbClr val="FF0000"/>
                </a:solidFill>
              </a:rPr>
              <a:t>Unrealistic / Impractical</a:t>
            </a:r>
          </a:p>
          <a:p>
            <a:r>
              <a:rPr lang="en-US" sz="2400" b="1" dirty="0"/>
              <a:t>Recycle – So difficult to do it (</a:t>
            </a:r>
            <a:r>
              <a:rPr lang="en-US" sz="2400" b="1" dirty="0">
                <a:solidFill>
                  <a:srgbClr val="FF0000"/>
                </a:solidFill>
              </a:rPr>
              <a:t>20% is the maximum possible with current approach</a:t>
            </a:r>
            <a:r>
              <a:rPr lang="en-US" sz="2400" b="1" dirty="0"/>
              <a:t>)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So what we can do it? </a:t>
            </a:r>
          </a:p>
          <a:p>
            <a:endParaRPr lang="en-US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A313B8-8ACE-4BC4-AF02-DC727D269AE9}"/>
              </a:ext>
            </a:extLst>
          </p:cNvPr>
          <p:cNvSpPr txBox="1"/>
          <p:nvPr/>
        </p:nvSpPr>
        <p:spPr>
          <a:xfrm>
            <a:off x="819150" y="4171950"/>
            <a:ext cx="10772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Technology Embedded Solution that Enforce the Orderliness (Recycling) 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E239ECA-7157-4423-A23F-74B0044762A3}"/>
              </a:ext>
            </a:extLst>
          </p:cNvPr>
          <p:cNvGrpSpPr/>
          <p:nvPr/>
        </p:nvGrpSpPr>
        <p:grpSpPr>
          <a:xfrm>
            <a:off x="7132320" y="4625340"/>
            <a:ext cx="1541145" cy="1231900"/>
            <a:chOff x="7132320" y="4625340"/>
            <a:chExt cx="1541145" cy="1231900"/>
          </a:xfrm>
        </p:grpSpPr>
        <p:pic>
          <p:nvPicPr>
            <p:cNvPr id="6" name="Graphic 5" descr="Sustainability">
              <a:extLst>
                <a:ext uri="{FF2B5EF4-FFF2-40B4-BE49-F238E27FC236}">
                  <a16:creationId xmlns:a16="http://schemas.microsoft.com/office/drawing/2014/main" id="{CE348F5C-9383-444D-903F-FE85AF81C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32320" y="4942840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Internet Of Things">
              <a:extLst>
                <a:ext uri="{FF2B5EF4-FFF2-40B4-BE49-F238E27FC236}">
                  <a16:creationId xmlns:a16="http://schemas.microsoft.com/office/drawing/2014/main" id="{3A5065BA-91AF-45C3-BC6F-3BB8ECFBC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59065" y="462534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5762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B003F-A01A-4FBB-A5BE-EF0764F3A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w Cen MT" panose="020B0602020104020603" pitchFamily="34" charset="0"/>
              </a:rPr>
              <a:t>Digital Technology for Regulation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703799-48AC-431A-9EFB-213E1365C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12" y="1747520"/>
            <a:ext cx="4256818" cy="38433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4D0DE6-C804-4766-BBAD-95AF8C313214}"/>
              </a:ext>
            </a:extLst>
          </p:cNvPr>
          <p:cNvSpPr/>
          <p:nvPr/>
        </p:nvSpPr>
        <p:spPr>
          <a:xfrm>
            <a:off x="765077" y="5764014"/>
            <a:ext cx="4281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https://rfid.talkinthings.com/rfid-revolution</a:t>
            </a:r>
            <a:endParaRPr lang="en-US" dirty="0"/>
          </a:p>
          <a:p>
            <a:r>
              <a:rPr lang="en-US" b="1" dirty="0"/>
              <a:t>August 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1D4871-0068-4CEB-A896-75A4BD494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595" y="1774190"/>
            <a:ext cx="3867150" cy="3581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0203BF-0E77-433E-B6BB-FB808FB3B8D2}"/>
              </a:ext>
            </a:extLst>
          </p:cNvPr>
          <p:cNvSpPr txBox="1"/>
          <p:nvPr/>
        </p:nvSpPr>
        <p:spPr>
          <a:xfrm>
            <a:off x="5238751" y="5536565"/>
            <a:ext cx="73247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This is already there…so the question pops “what is your solution?”</a:t>
            </a:r>
          </a:p>
        </p:txBody>
      </p:sp>
    </p:spTree>
    <p:extLst>
      <p:ext uri="{BB962C8B-B14F-4D97-AF65-F5344CB8AC3E}">
        <p14:creationId xmlns:p14="http://schemas.microsoft.com/office/powerpoint/2010/main" val="379074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ses pull carriages among the peddlers and pedestrians on the Lower East Side in 1900.">
            <a:extLst>
              <a:ext uri="{FF2B5EF4-FFF2-40B4-BE49-F238E27FC236}">
                <a16:creationId xmlns:a16="http://schemas.microsoft.com/office/drawing/2014/main" id="{F7567AB1-1F6C-47C3-88EF-106FB88D2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4930" cy="361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A6E7E4-06AF-4416-8F56-48E9CBDAA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600" y="3059324"/>
            <a:ext cx="6375400" cy="3798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1FEDEF-021F-4C16-AA19-103A26994165}"/>
              </a:ext>
            </a:extLst>
          </p:cNvPr>
          <p:cNvSpPr txBox="1"/>
          <p:nvPr/>
        </p:nvSpPr>
        <p:spPr>
          <a:xfrm>
            <a:off x="1276350" y="3569970"/>
            <a:ext cx="3199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Un-Regulated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AC2E29-8ED1-4CEF-817F-5588C580D966}"/>
              </a:ext>
            </a:extLst>
          </p:cNvPr>
          <p:cNvSpPr txBox="1"/>
          <p:nvPr/>
        </p:nvSpPr>
        <p:spPr>
          <a:xfrm>
            <a:off x="8035289" y="2398395"/>
            <a:ext cx="2851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/>
            </a:lvl1pPr>
          </a:lstStyle>
          <a:p>
            <a:r>
              <a:rPr lang="en-US" dirty="0"/>
              <a:t>Regulated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C0C7F7-1C4D-4B9C-A676-922A43F3C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342" y="4287520"/>
            <a:ext cx="4755388" cy="25704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FB88E62-28A3-4D7C-9B35-E426C8B4DFFE}"/>
              </a:ext>
            </a:extLst>
          </p:cNvPr>
          <p:cNvSpPr/>
          <p:nvPr/>
        </p:nvSpPr>
        <p:spPr>
          <a:xfrm>
            <a:off x="8441275" y="224135"/>
            <a:ext cx="1636175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50713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514AB-6150-491F-9417-76815060A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w Cen MT" panose="020B0602020104020603" pitchFamily="34" charset="0"/>
              </a:rPr>
              <a:t>Enforced Regulation and Track it through a Digital Platform</a:t>
            </a:r>
            <a:br>
              <a:rPr lang="en-US" b="1" dirty="0">
                <a:latin typeface="Tw Cen MT" panose="020B0602020104020603" pitchFamily="34" charset="0"/>
              </a:rPr>
            </a:br>
            <a:endParaRPr lang="en-US" b="1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DA79F-9AF9-4951-A5B0-7B24F053F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Very similar to the traffic light analogy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fewer cars, we didn’t need any traffic lights. But at an increased traffic the solution (</a:t>
            </a:r>
            <a:r>
              <a:rPr lang="en-US" dirty="0">
                <a:solidFill>
                  <a:srgbClr val="00B050"/>
                </a:solidFill>
              </a:rPr>
              <a:t>traffic light</a:t>
            </a:r>
            <a:r>
              <a:rPr lang="en-US" dirty="0"/>
              <a:t>) came and regulated (</a:t>
            </a:r>
            <a:r>
              <a:rPr lang="en-US" dirty="0">
                <a:solidFill>
                  <a:srgbClr val="FF0000"/>
                </a:solidFill>
              </a:rPr>
              <a:t>Pay penalty</a:t>
            </a:r>
            <a:r>
              <a:rPr lang="en-US" dirty="0"/>
              <a:t>) the users (Since 1914, the first traffic signal in the USA)</a:t>
            </a:r>
          </a:p>
          <a:p>
            <a:r>
              <a:rPr lang="en-US" dirty="0"/>
              <a:t>Rule here for plastic bottle</a:t>
            </a:r>
          </a:p>
          <a:p>
            <a:pPr lvl="1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Each and everyone who buys the plastic bottle is responsible for routing it to the recycling station !!?!?!?!??!?!</a:t>
            </a:r>
          </a:p>
          <a:p>
            <a:pPr lvl="1"/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lvl="1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Is it possible?</a:t>
            </a:r>
          </a:p>
          <a:p>
            <a:pPr lvl="1"/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lvl="1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Yes, a digital platform help resolve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E3CD3A-BBCB-4E01-9546-711FAA6F64C4}"/>
              </a:ext>
            </a:extLst>
          </p:cNvPr>
          <p:cNvSpPr txBox="1"/>
          <p:nvPr/>
        </p:nvSpPr>
        <p:spPr>
          <a:xfrm>
            <a:off x="8362950" y="4562475"/>
            <a:ext cx="2019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182290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C7999-3858-4A2E-BDCE-BCB378701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w Cen MT" panose="020B0602020104020603" pitchFamily="34" charset="0"/>
              </a:rPr>
              <a:t>How it Works?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0D8FD0-5047-493C-A0D2-B05505DF7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602" y="2876867"/>
            <a:ext cx="2638425" cy="2638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F452AF-22CC-4AB9-9E8F-1E50401FA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038" y="3300732"/>
            <a:ext cx="3385802" cy="21688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D16B2F-7BDC-42F6-B36C-C13E2C59A1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970" t="-5172" r="30144" b="5172"/>
          <a:stretch/>
        </p:blipFill>
        <p:spPr>
          <a:xfrm>
            <a:off x="584517" y="3560128"/>
            <a:ext cx="357188" cy="8286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46E17D-CA93-4E58-B66A-E8D821C9BC7D}"/>
              </a:ext>
            </a:extLst>
          </p:cNvPr>
          <p:cNvSpPr txBox="1"/>
          <p:nvPr/>
        </p:nvSpPr>
        <p:spPr>
          <a:xfrm>
            <a:off x="1139190" y="5680075"/>
            <a:ext cx="3148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RFID embedded</a:t>
            </a:r>
          </a:p>
          <a:p>
            <a:r>
              <a:rPr lang="en-US" dirty="0"/>
              <a:t>Packaging Slip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E5E747-B323-4BB7-B431-DD5E86E12A54}"/>
              </a:ext>
            </a:extLst>
          </p:cNvPr>
          <p:cNvSpPr txBox="1"/>
          <p:nvPr/>
        </p:nvSpPr>
        <p:spPr>
          <a:xfrm>
            <a:off x="4467542" y="5645467"/>
            <a:ext cx="2816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App/Digital platform track the buyers and  their bottles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7F4178-057C-4B2C-942C-9A0A83F877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5364" y="4726622"/>
            <a:ext cx="769909" cy="1523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3AB7D6-6033-48CC-B6F9-9BF28FF5A0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7347" y="2838450"/>
            <a:ext cx="3895725" cy="273282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1989AD4-1631-4BBE-A048-086C3AFC8E1B}"/>
              </a:ext>
            </a:extLst>
          </p:cNvPr>
          <p:cNvSpPr txBox="1"/>
          <p:nvPr/>
        </p:nvSpPr>
        <p:spPr>
          <a:xfrm>
            <a:off x="8226742" y="5730617"/>
            <a:ext cx="3599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Recycling Truck with UHF RFID readers – To tally the account for buyers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AF1F738-4D07-4575-A047-52FB4D072A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0444" y="1366202"/>
            <a:ext cx="2733675" cy="1666875"/>
          </a:xfrm>
          <a:prstGeom prst="rect">
            <a:avLst/>
          </a:prstGeom>
        </p:spPr>
      </p:pic>
      <p:sp>
        <p:nvSpPr>
          <p:cNvPr id="18" name="Arrow: Curved Right 17">
            <a:extLst>
              <a:ext uri="{FF2B5EF4-FFF2-40B4-BE49-F238E27FC236}">
                <a16:creationId xmlns:a16="http://schemas.microsoft.com/office/drawing/2014/main" id="{6577AB24-0AAA-46B7-8258-3CB222F64F87}"/>
              </a:ext>
            </a:extLst>
          </p:cNvPr>
          <p:cNvSpPr/>
          <p:nvPr/>
        </p:nvSpPr>
        <p:spPr>
          <a:xfrm rot="2034948">
            <a:off x="3039586" y="1510178"/>
            <a:ext cx="681220" cy="19032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urved Right 19">
            <a:extLst>
              <a:ext uri="{FF2B5EF4-FFF2-40B4-BE49-F238E27FC236}">
                <a16:creationId xmlns:a16="http://schemas.microsoft.com/office/drawing/2014/main" id="{93614D18-C4AD-4E6D-8D11-00982B6A0538}"/>
              </a:ext>
            </a:extLst>
          </p:cNvPr>
          <p:cNvSpPr/>
          <p:nvPr/>
        </p:nvSpPr>
        <p:spPr>
          <a:xfrm rot="7983974">
            <a:off x="8597534" y="1228858"/>
            <a:ext cx="422238" cy="1903212"/>
          </a:xfrm>
          <a:prstGeom prst="curvedRightArrow">
            <a:avLst>
              <a:gd name="adj1" fmla="val 25000"/>
              <a:gd name="adj2" fmla="val 50000"/>
              <a:gd name="adj3" fmla="val 600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824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77897-9106-4271-83E2-5324E79B3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w Cen MT" panose="020B0602020104020603" pitchFamily="34" charset="0"/>
              </a:rPr>
              <a:t>Value Creation &amp; Value Capture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AEBEB4-5E78-4000-B805-7AC5B22BCADC}"/>
              </a:ext>
            </a:extLst>
          </p:cNvPr>
          <p:cNvSpPr txBox="1"/>
          <p:nvPr/>
        </p:nvSpPr>
        <p:spPr>
          <a:xfrm>
            <a:off x="4633913" y="2623821"/>
            <a:ext cx="2605087" cy="1200329"/>
          </a:xfrm>
          <a:prstGeom prst="rect">
            <a:avLst/>
          </a:prstGeom>
          <a:solidFill>
            <a:schemeClr val="bg1"/>
          </a:solidFill>
          <a:ln w="730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dirty="0"/>
              <a:t>Digital Platform</a:t>
            </a:r>
          </a:p>
          <a:p>
            <a:pPr algn="ctr"/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AA3BB9-D991-4B97-AEAA-1307544101F6}"/>
              </a:ext>
            </a:extLst>
          </p:cNvPr>
          <p:cNvSpPr txBox="1"/>
          <p:nvPr/>
        </p:nvSpPr>
        <p:spPr>
          <a:xfrm>
            <a:off x="0" y="2279015"/>
            <a:ext cx="426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Everyone in the Earth (</a:t>
            </a:r>
            <a:r>
              <a:rPr lang="en-US" dirty="0">
                <a:solidFill>
                  <a:srgbClr val="4211F7"/>
                </a:solidFill>
                <a:latin typeface="Tw Cen MT" panose="020B0602020104020603" pitchFamily="34" charset="0"/>
              </a:rPr>
              <a:t>Free from cancer and other diseases)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Plastic Bottle Manufacturers (</a:t>
            </a:r>
            <a:r>
              <a:rPr lang="en-US" dirty="0">
                <a:solidFill>
                  <a:srgbClr val="4211F7"/>
                </a:solidFill>
                <a:latin typeface="Tw Cen MT" panose="020B0602020104020603" pitchFamily="34" charset="0"/>
              </a:rPr>
              <a:t>Branding/Recycling reduces the raw material cost</a:t>
            </a:r>
            <a:r>
              <a:rPr lang="en-US" dirty="0">
                <a:latin typeface="Tw Cen MT" panose="020B0602020104020603" pitchFamily="34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Governments (</a:t>
            </a:r>
            <a:r>
              <a:rPr lang="en-US" dirty="0">
                <a:solidFill>
                  <a:srgbClr val="4211F7"/>
                </a:solidFill>
                <a:latin typeface="Tw Cen MT" panose="020B0602020104020603" pitchFamily="34" charset="0"/>
              </a:rPr>
              <a:t>Plastic free landfill</a:t>
            </a:r>
            <a:r>
              <a:rPr lang="en-US" dirty="0">
                <a:latin typeface="Tw Cen MT" panose="020B0602020104020603" pitchFamily="34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Buyer</a:t>
            </a:r>
            <a:r>
              <a:rPr lang="en-US" dirty="0">
                <a:solidFill>
                  <a:srgbClr val="4211F7"/>
                </a:solidFill>
                <a:latin typeface="Tw Cen MT" panose="020B0602020104020603" pitchFamily="34" charset="0"/>
              </a:rPr>
              <a:t> (incentives from recycling</a:t>
            </a:r>
            <a:r>
              <a:rPr lang="en-US" dirty="0">
                <a:latin typeface="Tw Cen MT" panose="020B0602020104020603" pitchFamily="34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CF84CF-5735-4E54-93D7-FEEB822AB1D0}"/>
              </a:ext>
            </a:extLst>
          </p:cNvPr>
          <p:cNvSpPr txBox="1"/>
          <p:nvPr/>
        </p:nvSpPr>
        <p:spPr>
          <a:xfrm>
            <a:off x="7639050" y="2902585"/>
            <a:ext cx="4258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Governments (</a:t>
            </a:r>
            <a:r>
              <a:rPr lang="en-US" dirty="0">
                <a:solidFill>
                  <a:srgbClr val="00B050"/>
                </a:solidFill>
                <a:latin typeface="Tw Cen MT" panose="020B0602020104020603" pitchFamily="34" charset="0"/>
              </a:rPr>
              <a:t>Platform service cost</a:t>
            </a:r>
            <a:r>
              <a:rPr lang="en-US" dirty="0">
                <a:latin typeface="Tw Cen MT" panose="020B0602020104020603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Everyone in the Earth (</a:t>
            </a:r>
            <a:r>
              <a:rPr lang="en-US" dirty="0">
                <a:solidFill>
                  <a:srgbClr val="00B050"/>
                </a:solidFill>
                <a:latin typeface="Tw Cen MT" panose="020B0602020104020603" pitchFamily="34" charset="0"/>
              </a:rPr>
              <a:t>Pay penalty if not recycled in a year</a:t>
            </a:r>
            <a:r>
              <a:rPr lang="en-US" dirty="0">
                <a:latin typeface="Tw Cen MT" panose="020B0602020104020603" pitchFamily="34" charset="0"/>
              </a:rPr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B81623-1E9A-4C2C-BA41-ECC5FE7107DE}"/>
              </a:ext>
            </a:extLst>
          </p:cNvPr>
          <p:cNvSpPr/>
          <p:nvPr/>
        </p:nvSpPr>
        <p:spPr>
          <a:xfrm>
            <a:off x="171483" y="1860669"/>
            <a:ext cx="1667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4211F7"/>
                </a:solidFill>
                <a:latin typeface="Tw Cen MT" panose="020B0602020104020603" pitchFamily="34" charset="0"/>
              </a:rPr>
              <a:t>Value Creation </a:t>
            </a:r>
            <a:endParaRPr lang="en-US" dirty="0">
              <a:solidFill>
                <a:srgbClr val="4211F7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C3E860-F095-4D58-BFC9-7665CB2EB472}"/>
              </a:ext>
            </a:extLst>
          </p:cNvPr>
          <p:cNvSpPr/>
          <p:nvPr/>
        </p:nvSpPr>
        <p:spPr>
          <a:xfrm>
            <a:off x="7597173" y="2489319"/>
            <a:ext cx="1542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Tw Cen MT" panose="020B0602020104020603" pitchFamily="34" charset="0"/>
              </a:rPr>
              <a:t>Value Capture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D2392BE-242E-4878-9E9B-F78C81768E39}"/>
              </a:ext>
            </a:extLst>
          </p:cNvPr>
          <p:cNvGrpSpPr/>
          <p:nvPr/>
        </p:nvGrpSpPr>
        <p:grpSpPr>
          <a:xfrm>
            <a:off x="5341620" y="1559559"/>
            <a:ext cx="1034415" cy="875665"/>
            <a:chOff x="7132320" y="4625340"/>
            <a:chExt cx="1541145" cy="1231900"/>
          </a:xfrm>
        </p:grpSpPr>
        <p:pic>
          <p:nvPicPr>
            <p:cNvPr id="16" name="Graphic 15" descr="Sustainability">
              <a:extLst>
                <a:ext uri="{FF2B5EF4-FFF2-40B4-BE49-F238E27FC236}">
                  <a16:creationId xmlns:a16="http://schemas.microsoft.com/office/drawing/2014/main" id="{F1CB76DD-30DC-415E-8EB1-4140C1BCF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32320" y="4942840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Internet Of Things">
              <a:extLst>
                <a:ext uri="{FF2B5EF4-FFF2-40B4-BE49-F238E27FC236}">
                  <a16:creationId xmlns:a16="http://schemas.microsoft.com/office/drawing/2014/main" id="{6993199B-D25D-4E8E-B250-9EB142636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59065" y="4625340"/>
              <a:ext cx="914400" cy="914400"/>
            </a:xfrm>
            <a:prstGeom prst="rect">
              <a:avLst/>
            </a:prstGeom>
          </p:spPr>
        </p:pic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D393D3C-FE5F-422D-AA84-705577678D80}"/>
              </a:ext>
            </a:extLst>
          </p:cNvPr>
          <p:cNvCxnSpPr/>
          <p:nvPr/>
        </p:nvCxnSpPr>
        <p:spPr>
          <a:xfrm flipH="1" flipV="1">
            <a:off x="2476500" y="1557020"/>
            <a:ext cx="2152650" cy="1076325"/>
          </a:xfrm>
          <a:prstGeom prst="straightConnector1">
            <a:avLst/>
          </a:prstGeom>
          <a:ln w="85725">
            <a:solidFill>
              <a:srgbClr val="4211F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0C7E054-930C-44E0-820B-B21CA2FFD889}"/>
              </a:ext>
            </a:extLst>
          </p:cNvPr>
          <p:cNvCxnSpPr>
            <a:cxnSpLocks/>
          </p:cNvCxnSpPr>
          <p:nvPr/>
        </p:nvCxnSpPr>
        <p:spPr>
          <a:xfrm flipH="1">
            <a:off x="2448560" y="3799840"/>
            <a:ext cx="2204720" cy="883920"/>
          </a:xfrm>
          <a:prstGeom prst="straightConnector1">
            <a:avLst/>
          </a:prstGeom>
          <a:ln w="85725">
            <a:solidFill>
              <a:srgbClr val="4211F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D7FBBA-7BE9-4C2E-AF27-1C08E441A10C}"/>
              </a:ext>
            </a:extLst>
          </p:cNvPr>
          <p:cNvCxnSpPr>
            <a:cxnSpLocks/>
          </p:cNvCxnSpPr>
          <p:nvPr/>
        </p:nvCxnSpPr>
        <p:spPr>
          <a:xfrm flipV="1">
            <a:off x="7250430" y="1574800"/>
            <a:ext cx="2086610" cy="1078866"/>
          </a:xfrm>
          <a:prstGeom prst="straightConnector1">
            <a:avLst/>
          </a:prstGeom>
          <a:ln w="857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75B194D-4946-4585-AF58-643C0F70EF9F}"/>
              </a:ext>
            </a:extLst>
          </p:cNvPr>
          <p:cNvCxnSpPr>
            <a:cxnSpLocks/>
          </p:cNvCxnSpPr>
          <p:nvPr/>
        </p:nvCxnSpPr>
        <p:spPr>
          <a:xfrm>
            <a:off x="7230110" y="3811906"/>
            <a:ext cx="2025650" cy="983614"/>
          </a:xfrm>
          <a:prstGeom prst="straightConnector1">
            <a:avLst/>
          </a:prstGeom>
          <a:ln w="857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5A08C8D-858B-4804-A670-60D4CA2A145C}"/>
              </a:ext>
            </a:extLst>
          </p:cNvPr>
          <p:cNvSpPr txBox="1"/>
          <p:nvPr/>
        </p:nvSpPr>
        <p:spPr>
          <a:xfrm>
            <a:off x="3037840" y="4341495"/>
            <a:ext cx="5902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Everyone need to register through the app – get the incentives if they recycle it or pay penalties</a:t>
            </a:r>
            <a:endParaRPr lang="en-US" dirty="0">
              <a:solidFill>
                <a:srgbClr val="4211F7"/>
              </a:solidFill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Plastic Bottle Manufacturers need to add RFID tag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Government track it and charge the buyer if they haven’t recycled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Buyer used to scan the bottle/package during the purchase (Accountability)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UHF RFID readers need to be installed in waste management – recycling pickup trucks</a:t>
            </a:r>
          </a:p>
        </p:txBody>
      </p:sp>
    </p:spTree>
    <p:extLst>
      <p:ext uri="{BB962C8B-B14F-4D97-AF65-F5344CB8AC3E}">
        <p14:creationId xmlns:p14="http://schemas.microsoft.com/office/powerpoint/2010/main" val="3516709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E6B7E37-CDE1-49AB-A312-3ED458CCF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320" y="263080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w Cen MT" panose="020B0602020104020603" pitchFamily="34" charset="0"/>
              </a:rPr>
              <a:t>Regulation and Monitoring System are Critical to Save the Earth from Plastic Landfills</a:t>
            </a:r>
            <a:br>
              <a:rPr lang="en-US" b="1" dirty="0">
                <a:latin typeface="Tw Cen MT" panose="020B0602020104020603" pitchFamily="34" charset="0"/>
              </a:rPr>
            </a:br>
            <a:endParaRPr lang="en-US" b="1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747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446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Abadi</vt:lpstr>
      <vt:lpstr>Arial</vt:lpstr>
      <vt:lpstr>Calibri</vt:lpstr>
      <vt:lpstr>Calibri Light</vt:lpstr>
      <vt:lpstr>Symbol</vt:lpstr>
      <vt:lpstr>Tw Cen MT</vt:lpstr>
      <vt:lpstr>Office Theme</vt:lpstr>
      <vt:lpstr>Digital Innovative Solution for Plastic Bottles Free Landfill</vt:lpstr>
      <vt:lpstr>Problem Statement</vt:lpstr>
      <vt:lpstr>Solutions </vt:lpstr>
      <vt:lpstr>Digital Technology for Regulation</vt:lpstr>
      <vt:lpstr>PowerPoint Presentation</vt:lpstr>
      <vt:lpstr>Enforced Regulation and Track it through a Digital Platform </vt:lpstr>
      <vt:lpstr>How it Works?</vt:lpstr>
      <vt:lpstr>Value Creation &amp; Value Capture</vt:lpstr>
      <vt:lpstr>Regulation and Monitoring System are Critical to Save the Earth from Plastic Landfills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Plastic Bottles in Landfill/Ocean – Digital </dc:title>
  <dc:creator>swami subramanian</dc:creator>
  <cp:lastModifiedBy>swami subramanian</cp:lastModifiedBy>
  <cp:revision>14</cp:revision>
  <dcterms:created xsi:type="dcterms:W3CDTF">2020-08-21T18:47:52Z</dcterms:created>
  <dcterms:modified xsi:type="dcterms:W3CDTF">2020-08-21T20:58:06Z</dcterms:modified>
</cp:coreProperties>
</file>