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73" r:id="rId4"/>
  </p:sldMasterIdLst>
  <p:sldIdLst>
    <p:sldId id="257" r:id="rId5"/>
    <p:sldId id="262" r:id="rId6"/>
    <p:sldId id="263" r:id="rId7"/>
    <p:sldId id="276" r:id="rId8"/>
    <p:sldId id="278" r:id="rId9"/>
    <p:sldId id="265" r:id="rId10"/>
    <p:sldId id="266" r:id="rId11"/>
    <p:sldId id="267" r:id="rId12"/>
    <p:sldId id="269" r:id="rId13"/>
    <p:sldId id="271" r:id="rId14"/>
    <p:sldId id="270" r:id="rId15"/>
    <p:sldId id="272" r:id="rId16"/>
    <p:sldId id="273" r:id="rId17"/>
    <p:sldId id="280" r:id="rId18"/>
    <p:sldId id="277" r:id="rId19"/>
    <p:sldId id="281" r:id="rId20"/>
    <p:sldId id="282"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4529"/>
    <a:srgbClr val="2B3922"/>
    <a:srgbClr val="2E3722"/>
    <a:srgbClr val="FCF7F1"/>
    <a:srgbClr val="B8D233"/>
    <a:srgbClr val="5CC6D6"/>
    <a:srgbClr val="F8D22F"/>
    <a:srgbClr val="F03F2B"/>
    <a:srgbClr val="3488A0"/>
    <a:srgbClr val="5790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0A6B0E-4E84-4F04-A44A-0A50BF9BC5EF}" v="190" dt="2020-05-27T22:41:24.8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19" autoAdjust="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5/27/2020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5/27/2020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5/27/2020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5/27/2020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5/27/2020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5/27/2020</a:t>
            </a:fld>
            <a:endParaRPr lang="en-US" dirty="0"/>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dirty="0"/>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5/27/2020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dirty="0"/>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5/27/2020</a:t>
            </a:fld>
            <a:endParaRPr lang="en-US" dirty="0"/>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descr="abstract image">
            <a:extLst>
              <a:ext uri="{FF2B5EF4-FFF2-40B4-BE49-F238E27FC236}">
                <a16:creationId xmlns:a16="http://schemas.microsoft.com/office/drawing/2014/main" id="{8045422F-7258-40AC-BD2E-2469AA448922}"/>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80" cy="6857990"/>
          </a:xfrm>
          <a:prstGeom prst="rect">
            <a:avLst/>
          </a:prstGeom>
        </p:spPr>
      </p:pic>
      <p:sp>
        <p:nvSpPr>
          <p:cNvPr id="82" name="Rectangle 81">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95067"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84" name="Rectangle 83">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61010"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6033793" y="2093844"/>
            <a:ext cx="4775075" cy="1335156"/>
          </a:xfrm>
        </p:spPr>
        <p:txBody>
          <a:bodyPr>
            <a:normAutofit/>
          </a:bodyPr>
          <a:lstStyle/>
          <a:p>
            <a:r>
              <a:rPr lang="en-US" sz="4400" dirty="0">
                <a:solidFill>
                  <a:schemeClr val="tx1"/>
                </a:solidFill>
                <a:latin typeface="Algerian" panose="04020705040A02060702" pitchFamily="82" charset="0"/>
              </a:rPr>
              <a:t>Right on TIME</a:t>
            </a: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6033793" y="3657601"/>
            <a:ext cx="4775075" cy="1016782"/>
          </a:xfrm>
        </p:spPr>
        <p:txBody>
          <a:bodyPr>
            <a:normAutofit fontScale="85000" lnSpcReduction="10000"/>
          </a:bodyPr>
          <a:lstStyle/>
          <a:p>
            <a:pPr>
              <a:spcAft>
                <a:spcPts val="600"/>
              </a:spcAft>
            </a:pPr>
            <a:r>
              <a:rPr lang="en-US" i="1" dirty="0">
                <a:solidFill>
                  <a:schemeClr val="tx1"/>
                </a:solidFill>
                <a:latin typeface="Agency FB" panose="020B0503020202020204" pitchFamily="34" charset="0"/>
              </a:rPr>
              <a:t>Presented by </a:t>
            </a:r>
          </a:p>
          <a:p>
            <a:pPr>
              <a:spcAft>
                <a:spcPts val="600"/>
              </a:spcAft>
            </a:pPr>
            <a:r>
              <a:rPr lang="en-US" dirty="0" err="1">
                <a:solidFill>
                  <a:schemeClr val="tx1"/>
                </a:solidFill>
                <a:latin typeface="Agency FB" panose="020B0503020202020204" pitchFamily="34" charset="0"/>
              </a:rPr>
              <a:t>Taposhi</a:t>
            </a:r>
            <a:r>
              <a:rPr lang="en-US" dirty="0">
                <a:solidFill>
                  <a:schemeClr val="tx1"/>
                </a:solidFill>
                <a:latin typeface="Agency FB" panose="020B0503020202020204" pitchFamily="34" charset="0"/>
              </a:rPr>
              <a:t> Bentley, CPA</a:t>
            </a:r>
          </a:p>
          <a:p>
            <a:pPr>
              <a:spcAft>
                <a:spcPts val="600"/>
              </a:spcAft>
            </a:pPr>
            <a:r>
              <a:rPr lang="en-US" dirty="0">
                <a:solidFill>
                  <a:schemeClr val="tx1"/>
                </a:solidFill>
                <a:latin typeface="Agency FB" panose="020B0503020202020204" pitchFamily="34" charset="0"/>
              </a:rPr>
              <a:t>June 1, 2020</a:t>
            </a:r>
          </a:p>
          <a:p>
            <a:pPr>
              <a:spcAft>
                <a:spcPts val="600"/>
              </a:spcAft>
            </a:pPr>
            <a:endParaRPr lang="en-US" dirty="0">
              <a:solidFill>
                <a:schemeClr val="tx1"/>
              </a:solidFill>
            </a:endParaRPr>
          </a:p>
          <a:p>
            <a:pPr>
              <a:spcAft>
                <a:spcPts val="600"/>
              </a:spcAft>
            </a:pPr>
            <a:endParaRPr lang="en-US" dirty="0">
              <a:solidFill>
                <a:schemeClr val="tx1"/>
              </a:solidFill>
            </a:endParaRPr>
          </a:p>
        </p:txBody>
      </p:sp>
    </p:spTree>
    <p:extLst>
      <p:ext uri="{BB962C8B-B14F-4D97-AF65-F5344CB8AC3E}">
        <p14:creationId xmlns:p14="http://schemas.microsoft.com/office/powerpoint/2010/main" val="258428075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05938-7FD3-455E-8B39-777387342FAA}"/>
              </a:ext>
            </a:extLst>
          </p:cNvPr>
          <p:cNvSpPr>
            <a:spLocks noGrp="1"/>
          </p:cNvSpPr>
          <p:nvPr>
            <p:ph type="title"/>
          </p:nvPr>
        </p:nvSpPr>
        <p:spPr>
          <a:xfrm>
            <a:off x="871928" y="731520"/>
            <a:ext cx="10058400" cy="1371600"/>
          </a:xfrm>
        </p:spPr>
        <p:txBody>
          <a:bodyPr>
            <a:normAutofit/>
          </a:bodyPr>
          <a:lstStyle/>
          <a:p>
            <a:r>
              <a:rPr lang="en-US" sz="4400" dirty="0"/>
              <a:t>Market Size</a:t>
            </a:r>
          </a:p>
        </p:txBody>
      </p:sp>
      <p:sp>
        <p:nvSpPr>
          <p:cNvPr id="3" name="Content Placeholder 2">
            <a:extLst>
              <a:ext uri="{FF2B5EF4-FFF2-40B4-BE49-F238E27FC236}">
                <a16:creationId xmlns:a16="http://schemas.microsoft.com/office/drawing/2014/main" id="{54217A00-17DA-4C46-B5A0-03A753745D88}"/>
              </a:ext>
            </a:extLst>
          </p:cNvPr>
          <p:cNvSpPr>
            <a:spLocks noGrp="1"/>
          </p:cNvSpPr>
          <p:nvPr>
            <p:ph idx="1"/>
          </p:nvPr>
        </p:nvSpPr>
        <p:spPr/>
        <p:txBody>
          <a:bodyPr>
            <a:normAutofit fontScale="92500"/>
          </a:bodyPr>
          <a:lstStyle/>
          <a:p>
            <a:pPr marL="0" indent="0">
              <a:buNone/>
            </a:pPr>
            <a:r>
              <a:rPr lang="en-US" sz="3600" dirty="0"/>
              <a:t>Once we have received a final confirmation of acceptance, we will begin to reach out to our business contacts.  Our proposal to Max is showcase his time pieces alongside exotic cars either at retail level but more preferably at the Chicago / Detroit automobile show 2021.</a:t>
            </a:r>
          </a:p>
        </p:txBody>
      </p:sp>
    </p:spTree>
    <p:extLst>
      <p:ext uri="{BB962C8B-B14F-4D97-AF65-F5344CB8AC3E}">
        <p14:creationId xmlns:p14="http://schemas.microsoft.com/office/powerpoint/2010/main" val="2769451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05938-7FD3-455E-8B39-777387342FAA}"/>
              </a:ext>
            </a:extLst>
          </p:cNvPr>
          <p:cNvSpPr>
            <a:spLocks noGrp="1"/>
          </p:cNvSpPr>
          <p:nvPr>
            <p:ph type="title"/>
          </p:nvPr>
        </p:nvSpPr>
        <p:spPr>
          <a:xfrm>
            <a:off x="871928" y="731520"/>
            <a:ext cx="10058400" cy="1371600"/>
          </a:xfrm>
        </p:spPr>
        <p:txBody>
          <a:bodyPr>
            <a:normAutofit/>
          </a:bodyPr>
          <a:lstStyle/>
          <a:p>
            <a:r>
              <a:rPr lang="en-US" sz="3600" dirty="0"/>
              <a:t>Upfront investment &amp; Recovery of Capital</a:t>
            </a:r>
          </a:p>
        </p:txBody>
      </p:sp>
      <p:sp>
        <p:nvSpPr>
          <p:cNvPr id="3" name="Content Placeholder 2">
            <a:extLst>
              <a:ext uri="{FF2B5EF4-FFF2-40B4-BE49-F238E27FC236}">
                <a16:creationId xmlns:a16="http://schemas.microsoft.com/office/drawing/2014/main" id="{54217A00-17DA-4C46-B5A0-03A753745D88}"/>
              </a:ext>
            </a:extLst>
          </p:cNvPr>
          <p:cNvSpPr>
            <a:spLocks noGrp="1"/>
          </p:cNvSpPr>
          <p:nvPr>
            <p:ph idx="1"/>
          </p:nvPr>
        </p:nvSpPr>
        <p:spPr/>
        <p:txBody>
          <a:bodyPr>
            <a:normAutofit fontScale="92500"/>
          </a:bodyPr>
          <a:lstStyle/>
          <a:p>
            <a:pPr marL="0" indent="0">
              <a:buNone/>
            </a:pPr>
            <a:r>
              <a:rPr lang="en-US" sz="3600" dirty="0"/>
              <a:t>As Max’s spokesperson in Chicago, I will invest the time to send targeted proposals.  Max can collaborate on the message to the target audience.  Max will be responsible for his own airfare, however, we will sponsor all costs associated with his week long stay in Chicago.  </a:t>
            </a:r>
          </a:p>
        </p:txBody>
      </p:sp>
    </p:spTree>
    <p:extLst>
      <p:ext uri="{BB962C8B-B14F-4D97-AF65-F5344CB8AC3E}">
        <p14:creationId xmlns:p14="http://schemas.microsoft.com/office/powerpoint/2010/main" val="1927202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05938-7FD3-455E-8B39-777387342FAA}"/>
              </a:ext>
            </a:extLst>
          </p:cNvPr>
          <p:cNvSpPr>
            <a:spLocks noGrp="1"/>
          </p:cNvSpPr>
          <p:nvPr>
            <p:ph type="title"/>
          </p:nvPr>
        </p:nvSpPr>
        <p:spPr>
          <a:xfrm>
            <a:off x="871928" y="731520"/>
            <a:ext cx="10058400" cy="1371600"/>
          </a:xfrm>
        </p:spPr>
        <p:txBody>
          <a:bodyPr>
            <a:normAutofit/>
          </a:bodyPr>
          <a:lstStyle/>
          <a:p>
            <a:r>
              <a:rPr lang="en-US" sz="3600" dirty="0"/>
              <a:t>Upfront investment &amp; Recovery of Capital</a:t>
            </a:r>
          </a:p>
        </p:txBody>
      </p:sp>
      <p:sp>
        <p:nvSpPr>
          <p:cNvPr id="3" name="Content Placeholder 2">
            <a:extLst>
              <a:ext uri="{FF2B5EF4-FFF2-40B4-BE49-F238E27FC236}">
                <a16:creationId xmlns:a16="http://schemas.microsoft.com/office/drawing/2014/main" id="{54217A00-17DA-4C46-B5A0-03A753745D88}"/>
              </a:ext>
            </a:extLst>
          </p:cNvPr>
          <p:cNvSpPr>
            <a:spLocks noGrp="1"/>
          </p:cNvSpPr>
          <p:nvPr>
            <p:ph idx="1"/>
          </p:nvPr>
        </p:nvSpPr>
        <p:spPr>
          <a:xfrm>
            <a:off x="1066800" y="2292626"/>
            <a:ext cx="10058400" cy="3660117"/>
          </a:xfrm>
        </p:spPr>
        <p:txBody>
          <a:bodyPr>
            <a:noAutofit/>
          </a:bodyPr>
          <a:lstStyle/>
          <a:p>
            <a:pPr marL="0" indent="0">
              <a:buNone/>
            </a:pPr>
            <a:r>
              <a:rPr lang="en-US" sz="3300" dirty="0"/>
              <a:t>Our goal is to sell several time pieces in Chicago.  Part of the proceeds from the sale would be to recover the initial investment in time/resources spent but also raise funds for Dharma Foundation.  </a:t>
            </a:r>
          </a:p>
          <a:p>
            <a:pPr marL="0" indent="0">
              <a:buNone/>
            </a:pPr>
            <a:r>
              <a:rPr lang="en-US" sz="3300" dirty="0"/>
              <a:t> </a:t>
            </a:r>
          </a:p>
        </p:txBody>
      </p:sp>
    </p:spTree>
    <p:extLst>
      <p:ext uri="{BB962C8B-B14F-4D97-AF65-F5344CB8AC3E}">
        <p14:creationId xmlns:p14="http://schemas.microsoft.com/office/powerpoint/2010/main" val="13700099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05938-7FD3-455E-8B39-777387342FAA}"/>
              </a:ext>
            </a:extLst>
          </p:cNvPr>
          <p:cNvSpPr>
            <a:spLocks noGrp="1"/>
          </p:cNvSpPr>
          <p:nvPr>
            <p:ph type="title"/>
          </p:nvPr>
        </p:nvSpPr>
        <p:spPr>
          <a:xfrm>
            <a:off x="871928" y="450574"/>
            <a:ext cx="10058400" cy="874643"/>
          </a:xfrm>
        </p:spPr>
        <p:txBody>
          <a:bodyPr>
            <a:normAutofit/>
          </a:bodyPr>
          <a:lstStyle/>
          <a:p>
            <a:r>
              <a:rPr lang="en-US" sz="3600" dirty="0"/>
              <a:t>Upfront investment &amp; Recovery of Capital</a:t>
            </a:r>
          </a:p>
        </p:txBody>
      </p:sp>
      <p:sp>
        <p:nvSpPr>
          <p:cNvPr id="3" name="Content Placeholder 2">
            <a:extLst>
              <a:ext uri="{FF2B5EF4-FFF2-40B4-BE49-F238E27FC236}">
                <a16:creationId xmlns:a16="http://schemas.microsoft.com/office/drawing/2014/main" id="{54217A00-17DA-4C46-B5A0-03A753745D88}"/>
              </a:ext>
            </a:extLst>
          </p:cNvPr>
          <p:cNvSpPr>
            <a:spLocks noGrp="1"/>
          </p:cNvSpPr>
          <p:nvPr>
            <p:ph idx="1"/>
          </p:nvPr>
        </p:nvSpPr>
        <p:spPr>
          <a:xfrm>
            <a:off x="1066800" y="1325217"/>
            <a:ext cx="10058400" cy="5082209"/>
          </a:xfrm>
        </p:spPr>
        <p:txBody>
          <a:bodyPr>
            <a:noAutofit/>
          </a:bodyPr>
          <a:lstStyle/>
          <a:p>
            <a:pPr marL="0" indent="0">
              <a:buNone/>
            </a:pPr>
            <a:r>
              <a:rPr lang="en-US" sz="3000" dirty="0"/>
              <a:t>Part of the proceeds from the sale would go to Dharma Foundation to help underwrite the St. Paul Cathedral orphanage for Boys and Girls in Kolkata, India as well as the numerous charities it supports in the United States.  As Founder of Dharma Foundation I am very particular in how Dharma Foundation is perceived in the public as we will be celebrating our 20 years in 2021.  Over the past 20 years Dharma Foundation has assisted over 150 charities including 3 authors.</a:t>
            </a:r>
          </a:p>
          <a:p>
            <a:pPr marL="0" indent="0">
              <a:buNone/>
            </a:pPr>
            <a:r>
              <a:rPr lang="en-US" sz="3000" dirty="0"/>
              <a:t> </a:t>
            </a:r>
          </a:p>
        </p:txBody>
      </p:sp>
    </p:spTree>
    <p:extLst>
      <p:ext uri="{BB962C8B-B14F-4D97-AF65-F5344CB8AC3E}">
        <p14:creationId xmlns:p14="http://schemas.microsoft.com/office/powerpoint/2010/main" val="3599392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5BB0D-BCCD-4EC0-95C6-9C91E7381966}"/>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C723206C-29FC-4648-8C5E-82A1C8958B0C}"/>
              </a:ext>
            </a:extLst>
          </p:cNvPr>
          <p:cNvSpPr>
            <a:spLocks noGrp="1"/>
          </p:cNvSpPr>
          <p:nvPr>
            <p:ph sz="half" idx="1"/>
          </p:nvPr>
        </p:nvSpPr>
        <p:spPr/>
        <p:txBody>
          <a:bodyPr/>
          <a:lstStyle/>
          <a:p>
            <a:r>
              <a:rPr lang="en-US" dirty="0"/>
              <a:t>Have the Advisors at Harvard University review and critique the proposal</a:t>
            </a:r>
          </a:p>
          <a:p>
            <a:r>
              <a:rPr lang="en-US" dirty="0"/>
              <a:t>Discuss next steps with Max Busser</a:t>
            </a:r>
          </a:p>
          <a:p>
            <a:r>
              <a:rPr lang="en-US" dirty="0"/>
              <a:t>Sign confidentiality agreement</a:t>
            </a:r>
          </a:p>
          <a:p>
            <a:r>
              <a:rPr lang="en-US" dirty="0"/>
              <a:t>Decide on percentage for Dharma Foundation based on sales</a:t>
            </a:r>
          </a:p>
          <a:p>
            <a:r>
              <a:rPr lang="en-US" dirty="0"/>
              <a:t>Get media/press kits from MB&amp;F</a:t>
            </a:r>
          </a:p>
          <a:p>
            <a:endParaRPr lang="en-US" dirty="0"/>
          </a:p>
          <a:p>
            <a:endParaRPr lang="en-US" dirty="0"/>
          </a:p>
        </p:txBody>
      </p:sp>
      <p:sp>
        <p:nvSpPr>
          <p:cNvPr id="4" name="Content Placeholder 3">
            <a:extLst>
              <a:ext uri="{FF2B5EF4-FFF2-40B4-BE49-F238E27FC236}">
                <a16:creationId xmlns:a16="http://schemas.microsoft.com/office/drawing/2014/main" id="{677883E1-C8B0-49A0-AA87-9ACF9D463604}"/>
              </a:ext>
            </a:extLst>
          </p:cNvPr>
          <p:cNvSpPr>
            <a:spLocks noGrp="1"/>
          </p:cNvSpPr>
          <p:nvPr>
            <p:ph sz="half" idx="2"/>
          </p:nvPr>
        </p:nvSpPr>
        <p:spPr/>
        <p:txBody>
          <a:bodyPr/>
          <a:lstStyle/>
          <a:p>
            <a:r>
              <a:rPr lang="en-US" dirty="0"/>
              <a:t>Send proposal to showcase these masterpieces at Chicago’s auto show </a:t>
            </a:r>
          </a:p>
          <a:p>
            <a:r>
              <a:rPr lang="en-US" dirty="0"/>
              <a:t>Send proposal to host reception at high end jeweler</a:t>
            </a:r>
          </a:p>
          <a:p>
            <a:r>
              <a:rPr lang="en-US" dirty="0"/>
              <a:t>Establish budget for cocktail reception, travel and accommodations</a:t>
            </a:r>
          </a:p>
          <a:p>
            <a:r>
              <a:rPr lang="en-US" dirty="0"/>
              <a:t>Plan and execute events</a:t>
            </a:r>
          </a:p>
          <a:p>
            <a:r>
              <a:rPr lang="en-US" dirty="0"/>
              <a:t>Work with sponsors to gain media presences</a:t>
            </a:r>
          </a:p>
          <a:p>
            <a:endParaRPr lang="en-US" dirty="0"/>
          </a:p>
          <a:p>
            <a:endParaRPr lang="en-US" dirty="0"/>
          </a:p>
          <a:p>
            <a:endParaRPr lang="en-US" dirty="0"/>
          </a:p>
          <a:p>
            <a:endParaRPr lang="en-US" dirty="0"/>
          </a:p>
        </p:txBody>
      </p:sp>
      <p:pic>
        <p:nvPicPr>
          <p:cNvPr id="3074" name="Picture 2" descr="Image result for mb&amp;f bulldog">
            <a:extLst>
              <a:ext uri="{FF2B5EF4-FFF2-40B4-BE49-F238E27FC236}">
                <a16:creationId xmlns:a16="http://schemas.microsoft.com/office/drawing/2014/main" id="{B129CD25-592C-403D-9457-AD9980FA83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49661" y="553668"/>
            <a:ext cx="2162175" cy="143827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A picture containing light, tower, hydrant&#10;&#10;Description automatically generated">
            <a:extLst>
              <a:ext uri="{FF2B5EF4-FFF2-40B4-BE49-F238E27FC236}">
                <a16:creationId xmlns:a16="http://schemas.microsoft.com/office/drawing/2014/main" id="{7EB125FA-465A-4416-9673-4E41F92C9622}"/>
              </a:ext>
            </a:extLst>
          </p:cNvPr>
          <p:cNvPicPr>
            <a:picLocks noChangeAspect="1"/>
          </p:cNvPicPr>
          <p:nvPr/>
        </p:nvPicPr>
        <p:blipFill>
          <a:blip r:embed="rId3"/>
          <a:stretch>
            <a:fillRect/>
          </a:stretch>
        </p:blipFill>
        <p:spPr>
          <a:xfrm>
            <a:off x="4998887" y="1991943"/>
            <a:ext cx="1781175" cy="1781175"/>
          </a:xfrm>
          <a:prstGeom prst="rect">
            <a:avLst/>
          </a:prstGeom>
        </p:spPr>
      </p:pic>
    </p:spTree>
    <p:extLst>
      <p:ext uri="{BB962C8B-B14F-4D97-AF65-F5344CB8AC3E}">
        <p14:creationId xmlns:p14="http://schemas.microsoft.com/office/powerpoint/2010/main" val="38564096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 result for mb&amp;f bulldog">
            <a:extLst>
              <a:ext uri="{FF2B5EF4-FFF2-40B4-BE49-F238E27FC236}">
                <a16:creationId xmlns:a16="http://schemas.microsoft.com/office/drawing/2014/main" id="{4EF8BD0F-91BD-449B-9D4A-10556AF76C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39045" y="1019173"/>
            <a:ext cx="4317829" cy="2392827"/>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Image result for mb&amp;f bulldog">
            <a:extLst>
              <a:ext uri="{FF2B5EF4-FFF2-40B4-BE49-F238E27FC236}">
                <a16:creationId xmlns:a16="http://schemas.microsoft.com/office/drawing/2014/main" id="{2331CEF6-304B-4EC7-94C2-AC2815E1C7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1348" y="1019173"/>
            <a:ext cx="3713869" cy="2765035"/>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Image result for mb&amp;f bulldog">
            <a:extLst>
              <a:ext uri="{FF2B5EF4-FFF2-40B4-BE49-F238E27FC236}">
                <a16:creationId xmlns:a16="http://schemas.microsoft.com/office/drawing/2014/main" id="{519451A7-7C10-4A6B-BAC8-0BCEF6B8865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90646" y="3784208"/>
            <a:ext cx="3446585" cy="23928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64615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hat&#10;&#10;Description automatically generated">
            <a:extLst>
              <a:ext uri="{FF2B5EF4-FFF2-40B4-BE49-F238E27FC236}">
                <a16:creationId xmlns:a16="http://schemas.microsoft.com/office/drawing/2014/main" id="{110A5885-728E-47FD-A3BE-404C052AD5B0}"/>
              </a:ext>
            </a:extLst>
          </p:cNvPr>
          <p:cNvPicPr>
            <a:picLocks noChangeAspect="1"/>
          </p:cNvPicPr>
          <p:nvPr/>
        </p:nvPicPr>
        <p:blipFill>
          <a:blip r:embed="rId2"/>
          <a:stretch>
            <a:fillRect/>
          </a:stretch>
        </p:blipFill>
        <p:spPr>
          <a:xfrm>
            <a:off x="3875445" y="1691186"/>
            <a:ext cx="4441110" cy="2929743"/>
          </a:xfrm>
          <a:prstGeom prst="rect">
            <a:avLst/>
          </a:prstGeom>
        </p:spPr>
      </p:pic>
    </p:spTree>
    <p:extLst>
      <p:ext uri="{BB962C8B-B14F-4D97-AF65-F5344CB8AC3E}">
        <p14:creationId xmlns:p14="http://schemas.microsoft.com/office/powerpoint/2010/main" val="42189743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5B5C6BB-21B6-4097-9CEB-A4865B848242}"/>
              </a:ext>
            </a:extLst>
          </p:cNvPr>
          <p:cNvSpPr>
            <a:spLocks noGrp="1"/>
          </p:cNvSpPr>
          <p:nvPr>
            <p:ph type="title"/>
          </p:nvPr>
        </p:nvSpPr>
        <p:spPr/>
        <p:txBody>
          <a:bodyPr/>
          <a:lstStyle/>
          <a:p>
            <a:r>
              <a:rPr lang="en-US" i="1" dirty="0"/>
              <a:t>Graphics are copywritten by</a:t>
            </a:r>
          </a:p>
        </p:txBody>
      </p:sp>
      <p:sp>
        <p:nvSpPr>
          <p:cNvPr id="4" name="Text Placeholder 3">
            <a:extLst>
              <a:ext uri="{FF2B5EF4-FFF2-40B4-BE49-F238E27FC236}">
                <a16:creationId xmlns:a16="http://schemas.microsoft.com/office/drawing/2014/main" id="{83B9A90F-EA78-4EE6-BD69-721B30C172D5}"/>
              </a:ext>
            </a:extLst>
          </p:cNvPr>
          <p:cNvSpPr>
            <a:spLocks noGrp="1"/>
          </p:cNvSpPr>
          <p:nvPr>
            <p:ph type="body" sz="half" idx="2"/>
          </p:nvPr>
        </p:nvSpPr>
        <p:spPr/>
        <p:txBody>
          <a:bodyPr>
            <a:normAutofit/>
          </a:bodyPr>
          <a:lstStyle/>
          <a:p>
            <a:r>
              <a:rPr lang="en-US" sz="4400" dirty="0"/>
              <a:t>MB&amp;F</a:t>
            </a:r>
          </a:p>
        </p:txBody>
      </p:sp>
      <p:pic>
        <p:nvPicPr>
          <p:cNvPr id="5" name="Picture 6" descr="Image result for mb&amp;f bulldog">
            <a:extLst>
              <a:ext uri="{FF2B5EF4-FFF2-40B4-BE49-F238E27FC236}">
                <a16:creationId xmlns:a16="http://schemas.microsoft.com/office/drawing/2014/main" id="{519EF24B-C61A-4D1D-A108-DAB2274004F8}"/>
              </a:ext>
            </a:extLst>
          </p:cNvPr>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9890" r="9890"/>
          <a:stretch>
            <a:fillRect/>
          </a:stretch>
        </p:blipFill>
        <p:spPr bwMode="auto">
          <a:xfrm>
            <a:off x="998806" y="1111348"/>
            <a:ext cx="6063176" cy="44313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8967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05938-7FD3-455E-8B39-777387342FAA}"/>
              </a:ext>
            </a:extLst>
          </p:cNvPr>
          <p:cNvSpPr>
            <a:spLocks noGrp="1"/>
          </p:cNvSpPr>
          <p:nvPr>
            <p:ph type="title"/>
          </p:nvPr>
        </p:nvSpPr>
        <p:spPr>
          <a:xfrm>
            <a:off x="871928" y="731520"/>
            <a:ext cx="10058400" cy="1371600"/>
          </a:xfrm>
        </p:spPr>
        <p:txBody>
          <a:bodyPr>
            <a:normAutofit/>
          </a:bodyPr>
          <a:lstStyle/>
          <a:p>
            <a:r>
              <a:rPr lang="en-US" sz="4400"/>
              <a:t>Who is MB&amp;F?</a:t>
            </a:r>
            <a:endParaRPr lang="en-US" sz="4400" dirty="0"/>
          </a:p>
        </p:txBody>
      </p:sp>
      <p:sp>
        <p:nvSpPr>
          <p:cNvPr id="3" name="Content Placeholder 2">
            <a:extLst>
              <a:ext uri="{FF2B5EF4-FFF2-40B4-BE49-F238E27FC236}">
                <a16:creationId xmlns:a16="http://schemas.microsoft.com/office/drawing/2014/main" id="{54217A00-17DA-4C46-B5A0-03A753745D88}"/>
              </a:ext>
            </a:extLst>
          </p:cNvPr>
          <p:cNvSpPr>
            <a:spLocks noGrp="1"/>
          </p:cNvSpPr>
          <p:nvPr>
            <p:ph idx="1"/>
          </p:nvPr>
        </p:nvSpPr>
        <p:spPr/>
        <p:txBody>
          <a:bodyPr>
            <a:normAutofit/>
          </a:bodyPr>
          <a:lstStyle/>
          <a:p>
            <a:pPr marL="0" indent="0">
              <a:buNone/>
            </a:pPr>
            <a:r>
              <a:rPr lang="en-US" sz="3200" dirty="0"/>
              <a:t>MB&amp;F was founded by Maximillian Busser, a Swiss Entrepreneur of the </a:t>
            </a:r>
            <a:r>
              <a:rPr lang="en-US" sz="3200" dirty="0" err="1"/>
              <a:t>avant</a:t>
            </a:r>
            <a:r>
              <a:rPr lang="en-US" sz="3200" dirty="0"/>
              <a:t> </a:t>
            </a:r>
            <a:r>
              <a:rPr lang="en-US" sz="3200" dirty="0" err="1"/>
              <a:t>garde</a:t>
            </a:r>
            <a:r>
              <a:rPr lang="en-US" sz="3200" dirty="0"/>
              <a:t> boutique watch brand.  Prior to MB&amp;F, he was the CEO of Harry Winston, Inc.  As you can imagine Harry Winston is a brand synonymous with ultimate luxury and epitome of style among the rich and famous.</a:t>
            </a:r>
          </a:p>
        </p:txBody>
      </p:sp>
    </p:spTree>
    <p:extLst>
      <p:ext uri="{BB962C8B-B14F-4D97-AF65-F5344CB8AC3E}">
        <p14:creationId xmlns:p14="http://schemas.microsoft.com/office/powerpoint/2010/main" val="850432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05938-7FD3-455E-8B39-777387342FAA}"/>
              </a:ext>
            </a:extLst>
          </p:cNvPr>
          <p:cNvSpPr>
            <a:spLocks noGrp="1"/>
          </p:cNvSpPr>
          <p:nvPr>
            <p:ph type="title"/>
          </p:nvPr>
        </p:nvSpPr>
        <p:spPr>
          <a:xfrm>
            <a:off x="871928" y="731520"/>
            <a:ext cx="10058400" cy="1371600"/>
          </a:xfrm>
        </p:spPr>
        <p:txBody>
          <a:bodyPr>
            <a:normAutofit/>
          </a:bodyPr>
          <a:lstStyle/>
          <a:p>
            <a:r>
              <a:rPr lang="en-US" sz="4400"/>
              <a:t>Who is MB&amp;F?</a:t>
            </a:r>
            <a:endParaRPr lang="en-US" sz="4400" dirty="0"/>
          </a:p>
        </p:txBody>
      </p:sp>
      <p:sp>
        <p:nvSpPr>
          <p:cNvPr id="3" name="Content Placeholder 2">
            <a:extLst>
              <a:ext uri="{FF2B5EF4-FFF2-40B4-BE49-F238E27FC236}">
                <a16:creationId xmlns:a16="http://schemas.microsoft.com/office/drawing/2014/main" id="{54217A00-17DA-4C46-B5A0-03A753745D88}"/>
              </a:ext>
            </a:extLst>
          </p:cNvPr>
          <p:cNvSpPr>
            <a:spLocks noGrp="1"/>
          </p:cNvSpPr>
          <p:nvPr>
            <p:ph idx="1"/>
          </p:nvPr>
        </p:nvSpPr>
        <p:spPr/>
        <p:txBody>
          <a:bodyPr>
            <a:normAutofit/>
          </a:bodyPr>
          <a:lstStyle/>
          <a:p>
            <a:pPr marL="0" indent="0">
              <a:buNone/>
            </a:pPr>
            <a:r>
              <a:rPr lang="en-US" sz="3300" dirty="0"/>
              <a:t>MB&amp;F time pieces are works of art and are sold at high end jewelry retailers in the United States and around the world.  These are one of a kind time pieces (watches) that retail for $120,000 US and more.</a:t>
            </a:r>
          </a:p>
        </p:txBody>
      </p:sp>
    </p:spTree>
    <p:extLst>
      <p:ext uri="{BB962C8B-B14F-4D97-AF65-F5344CB8AC3E}">
        <p14:creationId xmlns:p14="http://schemas.microsoft.com/office/powerpoint/2010/main" val="2345455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05938-7FD3-455E-8B39-777387342FAA}"/>
              </a:ext>
            </a:extLst>
          </p:cNvPr>
          <p:cNvSpPr>
            <a:spLocks noGrp="1"/>
          </p:cNvSpPr>
          <p:nvPr>
            <p:ph type="title"/>
          </p:nvPr>
        </p:nvSpPr>
        <p:spPr>
          <a:xfrm>
            <a:off x="871928" y="731520"/>
            <a:ext cx="10058400" cy="1371600"/>
          </a:xfrm>
        </p:spPr>
        <p:txBody>
          <a:bodyPr>
            <a:normAutofit/>
          </a:bodyPr>
          <a:lstStyle/>
          <a:p>
            <a:r>
              <a:rPr lang="en-US" sz="4400" dirty="0"/>
              <a:t>Who is MB&amp;F?</a:t>
            </a:r>
          </a:p>
        </p:txBody>
      </p:sp>
      <p:sp>
        <p:nvSpPr>
          <p:cNvPr id="3" name="Content Placeholder 2">
            <a:extLst>
              <a:ext uri="{FF2B5EF4-FFF2-40B4-BE49-F238E27FC236}">
                <a16:creationId xmlns:a16="http://schemas.microsoft.com/office/drawing/2014/main" id="{54217A00-17DA-4C46-B5A0-03A753745D88}"/>
              </a:ext>
            </a:extLst>
          </p:cNvPr>
          <p:cNvSpPr>
            <a:spLocks noGrp="1"/>
          </p:cNvSpPr>
          <p:nvPr>
            <p:ph idx="1"/>
          </p:nvPr>
        </p:nvSpPr>
        <p:spPr/>
        <p:txBody>
          <a:bodyPr>
            <a:normAutofit/>
          </a:bodyPr>
          <a:lstStyle/>
          <a:p>
            <a:pPr marL="0" indent="0">
              <a:buNone/>
            </a:pPr>
            <a:r>
              <a:rPr lang="en-US" sz="3300" dirty="0"/>
              <a:t>Maximillian known as Max Busser has a love for all things elegant and mechanical founded the M.A.D Gallery.  Max’s galleries combine his background in engineering with design to house art pieces.  M.A.D stands for mechanical art devices.</a:t>
            </a:r>
          </a:p>
          <a:p>
            <a:pPr marL="0" indent="0">
              <a:buNone/>
            </a:pPr>
            <a:endParaRPr lang="en-US" sz="3300" dirty="0"/>
          </a:p>
          <a:p>
            <a:pPr marL="0" indent="0">
              <a:buNone/>
            </a:pPr>
            <a:endParaRPr lang="en-US" sz="3600" dirty="0"/>
          </a:p>
        </p:txBody>
      </p:sp>
    </p:spTree>
    <p:extLst>
      <p:ext uri="{BB962C8B-B14F-4D97-AF65-F5344CB8AC3E}">
        <p14:creationId xmlns:p14="http://schemas.microsoft.com/office/powerpoint/2010/main" val="2200835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watch&#10;&#10;Description automatically generated">
            <a:extLst>
              <a:ext uri="{FF2B5EF4-FFF2-40B4-BE49-F238E27FC236}">
                <a16:creationId xmlns:a16="http://schemas.microsoft.com/office/drawing/2014/main" id="{C6B89147-9C40-4682-A161-CA2C74378F51}"/>
              </a:ext>
            </a:extLst>
          </p:cNvPr>
          <p:cNvPicPr>
            <a:picLocks noChangeAspect="1"/>
          </p:cNvPicPr>
          <p:nvPr/>
        </p:nvPicPr>
        <p:blipFill>
          <a:blip r:embed="rId2"/>
          <a:stretch>
            <a:fillRect/>
          </a:stretch>
        </p:blipFill>
        <p:spPr>
          <a:xfrm>
            <a:off x="2623930" y="771337"/>
            <a:ext cx="6296439" cy="5284905"/>
          </a:xfrm>
          <a:prstGeom prst="rect">
            <a:avLst/>
          </a:prstGeom>
        </p:spPr>
      </p:pic>
    </p:spTree>
    <p:extLst>
      <p:ext uri="{BB962C8B-B14F-4D97-AF65-F5344CB8AC3E}">
        <p14:creationId xmlns:p14="http://schemas.microsoft.com/office/powerpoint/2010/main" val="2234879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05938-7FD3-455E-8B39-777387342FAA}"/>
              </a:ext>
            </a:extLst>
          </p:cNvPr>
          <p:cNvSpPr>
            <a:spLocks noGrp="1"/>
          </p:cNvSpPr>
          <p:nvPr>
            <p:ph type="title"/>
          </p:nvPr>
        </p:nvSpPr>
        <p:spPr>
          <a:xfrm>
            <a:off x="871928" y="731520"/>
            <a:ext cx="10058400" cy="1371600"/>
          </a:xfrm>
        </p:spPr>
        <p:txBody>
          <a:bodyPr>
            <a:normAutofit/>
          </a:bodyPr>
          <a:lstStyle/>
          <a:p>
            <a:r>
              <a:rPr lang="en-US" sz="4400" dirty="0"/>
              <a:t>Business Proposal</a:t>
            </a:r>
          </a:p>
        </p:txBody>
      </p:sp>
      <p:sp>
        <p:nvSpPr>
          <p:cNvPr id="3" name="Content Placeholder 2">
            <a:extLst>
              <a:ext uri="{FF2B5EF4-FFF2-40B4-BE49-F238E27FC236}">
                <a16:creationId xmlns:a16="http://schemas.microsoft.com/office/drawing/2014/main" id="{54217A00-17DA-4C46-B5A0-03A753745D88}"/>
              </a:ext>
            </a:extLst>
          </p:cNvPr>
          <p:cNvSpPr>
            <a:spLocks noGrp="1"/>
          </p:cNvSpPr>
          <p:nvPr>
            <p:ph idx="1"/>
          </p:nvPr>
        </p:nvSpPr>
        <p:spPr/>
        <p:txBody>
          <a:bodyPr>
            <a:normAutofit fontScale="92500" lnSpcReduction="20000"/>
          </a:bodyPr>
          <a:lstStyle/>
          <a:p>
            <a:pPr marL="0" indent="0">
              <a:buNone/>
            </a:pPr>
            <a:r>
              <a:rPr lang="en-US" sz="3600" dirty="0"/>
              <a:t>I first read of Max Busser in Forbes magazine article dated June 16, 2016. I kept this article on my desk for 4 years, never really finding the time to follow up.  Two weeks ago, I finally reached out to him – making an invitation to visit Chicago for a personal appearance to continue to build his presence in the United States.  </a:t>
            </a:r>
          </a:p>
        </p:txBody>
      </p:sp>
    </p:spTree>
    <p:extLst>
      <p:ext uri="{BB962C8B-B14F-4D97-AF65-F5344CB8AC3E}">
        <p14:creationId xmlns:p14="http://schemas.microsoft.com/office/powerpoint/2010/main" val="196570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05938-7FD3-455E-8B39-777387342FAA}"/>
              </a:ext>
            </a:extLst>
          </p:cNvPr>
          <p:cNvSpPr>
            <a:spLocks noGrp="1"/>
          </p:cNvSpPr>
          <p:nvPr>
            <p:ph type="title"/>
          </p:nvPr>
        </p:nvSpPr>
        <p:spPr>
          <a:xfrm>
            <a:off x="871928" y="731520"/>
            <a:ext cx="10058400" cy="1371600"/>
          </a:xfrm>
        </p:spPr>
        <p:txBody>
          <a:bodyPr>
            <a:normAutofit/>
          </a:bodyPr>
          <a:lstStyle/>
          <a:p>
            <a:r>
              <a:rPr lang="en-US" sz="4400" dirty="0"/>
              <a:t>Business Proposal</a:t>
            </a:r>
          </a:p>
        </p:txBody>
      </p:sp>
      <p:sp>
        <p:nvSpPr>
          <p:cNvPr id="3" name="Content Placeholder 2">
            <a:extLst>
              <a:ext uri="{FF2B5EF4-FFF2-40B4-BE49-F238E27FC236}">
                <a16:creationId xmlns:a16="http://schemas.microsoft.com/office/drawing/2014/main" id="{54217A00-17DA-4C46-B5A0-03A753745D88}"/>
              </a:ext>
            </a:extLst>
          </p:cNvPr>
          <p:cNvSpPr>
            <a:spLocks noGrp="1"/>
          </p:cNvSpPr>
          <p:nvPr>
            <p:ph idx="1"/>
          </p:nvPr>
        </p:nvSpPr>
        <p:spPr>
          <a:xfrm>
            <a:off x="1066800" y="1789043"/>
            <a:ext cx="10058400" cy="4337437"/>
          </a:xfrm>
        </p:spPr>
        <p:txBody>
          <a:bodyPr>
            <a:normAutofit/>
          </a:bodyPr>
          <a:lstStyle/>
          <a:p>
            <a:pPr marL="0" indent="0">
              <a:buNone/>
            </a:pPr>
            <a:r>
              <a:rPr lang="en-US" sz="3300" dirty="0"/>
              <a:t>After corresponding via email, he agreed to discuss a potential visit to Chicago in 2021.  Among time piece collectors MB&amp;F is well known.  Many Chicago high end jewelry retailers already carry his one of a kind time pieces.  However, many still are not familiar with the MB&amp;F brand.</a:t>
            </a:r>
          </a:p>
        </p:txBody>
      </p:sp>
    </p:spTree>
    <p:extLst>
      <p:ext uri="{BB962C8B-B14F-4D97-AF65-F5344CB8AC3E}">
        <p14:creationId xmlns:p14="http://schemas.microsoft.com/office/powerpoint/2010/main" val="371600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05938-7FD3-455E-8B39-777387342FAA}"/>
              </a:ext>
            </a:extLst>
          </p:cNvPr>
          <p:cNvSpPr>
            <a:spLocks noGrp="1"/>
          </p:cNvSpPr>
          <p:nvPr>
            <p:ph type="title"/>
          </p:nvPr>
        </p:nvSpPr>
        <p:spPr>
          <a:xfrm>
            <a:off x="871928" y="731520"/>
            <a:ext cx="10058400" cy="1371600"/>
          </a:xfrm>
        </p:spPr>
        <p:txBody>
          <a:bodyPr>
            <a:normAutofit/>
          </a:bodyPr>
          <a:lstStyle/>
          <a:p>
            <a:r>
              <a:rPr lang="en-US" sz="4400" dirty="0"/>
              <a:t>Market Size</a:t>
            </a:r>
          </a:p>
        </p:txBody>
      </p:sp>
      <p:sp>
        <p:nvSpPr>
          <p:cNvPr id="3" name="Content Placeholder 2">
            <a:extLst>
              <a:ext uri="{FF2B5EF4-FFF2-40B4-BE49-F238E27FC236}">
                <a16:creationId xmlns:a16="http://schemas.microsoft.com/office/drawing/2014/main" id="{54217A00-17DA-4C46-B5A0-03A753745D88}"/>
              </a:ext>
            </a:extLst>
          </p:cNvPr>
          <p:cNvSpPr>
            <a:spLocks noGrp="1"/>
          </p:cNvSpPr>
          <p:nvPr>
            <p:ph idx="1"/>
          </p:nvPr>
        </p:nvSpPr>
        <p:spPr/>
        <p:txBody>
          <a:bodyPr>
            <a:normAutofit fontScale="92500"/>
          </a:bodyPr>
          <a:lstStyle/>
          <a:p>
            <a:pPr marL="0" indent="0">
              <a:buNone/>
            </a:pPr>
            <a:r>
              <a:rPr lang="en-US" sz="3600" dirty="0"/>
              <a:t>49% of MB&amp;F sales are derived from the Asian market. Max has a M.A.D gallery in Taipei and another in Dubai, United Arab Emirates.   Cellini Jewelers in New York has hosted Max for the past four years.  He also has jewelers that host him in the West Palm Beach area.</a:t>
            </a:r>
          </a:p>
        </p:txBody>
      </p:sp>
    </p:spTree>
    <p:extLst>
      <p:ext uri="{BB962C8B-B14F-4D97-AF65-F5344CB8AC3E}">
        <p14:creationId xmlns:p14="http://schemas.microsoft.com/office/powerpoint/2010/main" val="318843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05938-7FD3-455E-8B39-777387342FAA}"/>
              </a:ext>
            </a:extLst>
          </p:cNvPr>
          <p:cNvSpPr>
            <a:spLocks noGrp="1"/>
          </p:cNvSpPr>
          <p:nvPr>
            <p:ph type="title"/>
          </p:nvPr>
        </p:nvSpPr>
        <p:spPr>
          <a:xfrm>
            <a:off x="871928" y="731520"/>
            <a:ext cx="10058400" cy="1371600"/>
          </a:xfrm>
        </p:spPr>
        <p:txBody>
          <a:bodyPr>
            <a:normAutofit/>
          </a:bodyPr>
          <a:lstStyle/>
          <a:p>
            <a:r>
              <a:rPr lang="en-US" sz="4400" dirty="0"/>
              <a:t>Market Size</a:t>
            </a:r>
          </a:p>
        </p:txBody>
      </p:sp>
      <p:sp>
        <p:nvSpPr>
          <p:cNvPr id="3" name="Content Placeholder 2">
            <a:extLst>
              <a:ext uri="{FF2B5EF4-FFF2-40B4-BE49-F238E27FC236}">
                <a16:creationId xmlns:a16="http://schemas.microsoft.com/office/drawing/2014/main" id="{54217A00-17DA-4C46-B5A0-03A753745D88}"/>
              </a:ext>
            </a:extLst>
          </p:cNvPr>
          <p:cNvSpPr>
            <a:spLocks noGrp="1"/>
          </p:cNvSpPr>
          <p:nvPr>
            <p:ph idx="1"/>
          </p:nvPr>
        </p:nvSpPr>
        <p:spPr/>
        <p:txBody>
          <a:bodyPr>
            <a:normAutofit/>
          </a:bodyPr>
          <a:lstStyle/>
          <a:p>
            <a:pPr marL="0" indent="0">
              <a:buNone/>
            </a:pPr>
            <a:r>
              <a:rPr lang="en-US" sz="3600" dirty="0"/>
              <a:t>In Chicago, we would also like to host a special reception for Max Busser, founder of the MB&amp;F brand.  Our plan is to introduce his brand to the automotive &amp; yacht industry of the Midwest as well as specialty high end jewelers.</a:t>
            </a:r>
          </a:p>
        </p:txBody>
      </p:sp>
    </p:spTree>
    <p:extLst>
      <p:ext uri="{BB962C8B-B14F-4D97-AF65-F5344CB8AC3E}">
        <p14:creationId xmlns:p14="http://schemas.microsoft.com/office/powerpoint/2010/main" val="25635075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FIVE">
      <a:dk1>
        <a:sysClr val="windowText" lastClr="000000"/>
      </a:dk1>
      <a:lt1>
        <a:sysClr val="window" lastClr="FFFFFF"/>
      </a:lt1>
      <a:dk2>
        <a:srgbClr val="505046"/>
      </a:dk2>
      <a:lt2>
        <a:srgbClr val="F5F6F4"/>
      </a:lt2>
      <a:accent1>
        <a:srgbClr val="57903F"/>
      </a:accent1>
      <a:accent2>
        <a:srgbClr val="F03F2B"/>
      </a:accent2>
      <a:accent3>
        <a:srgbClr val="3488A0"/>
      </a:accent3>
      <a:accent4>
        <a:srgbClr val="F8D22F"/>
      </a:accent4>
      <a:accent5>
        <a:srgbClr val="5CC6D6"/>
      </a:accent5>
      <a:accent6>
        <a:srgbClr val="B8D233"/>
      </a:accent6>
      <a:hlink>
        <a:srgbClr val="00B0F0"/>
      </a:hlink>
      <a:folHlink>
        <a:srgbClr val="B2B2B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riginal 5_01_Win32" id="{77344C68-A3F1-476B-8680-97D7F429B46B}" vid="{89780073-58E8-4DFF-BF29-BA99F8052841}"/>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DB58277-F8DF-46FF-84EC-EF41B835E69F}">
  <ds:schemaRefs>
    <ds:schemaRef ds:uri="http://schemas.microsoft.com/sharepoint/v3/contenttype/forms"/>
  </ds:schemaRefs>
</ds:datastoreItem>
</file>

<file path=customXml/itemProps2.xml><?xml version="1.0" encoding="utf-8"?>
<ds:datastoreItem xmlns:ds="http://schemas.openxmlformats.org/officeDocument/2006/customXml" ds:itemID="{137651BA-F45C-4845-9AB3-E0A65B39F5E1}">
  <ds:schemaRefs>
    <ds:schemaRef ds:uri="http://schemas.microsoft.com/office/2006/metadata/properties"/>
    <ds:schemaRef ds:uri="http://schemas.microsoft.com/office/infopath/2007/PartnerControls"/>
    <ds:schemaRef ds:uri="71af3243-3dd4-4a8d-8c0d-dd76da1f02a5"/>
  </ds:schemaRefs>
</ds:datastoreItem>
</file>

<file path=customXml/itemProps3.xml><?xml version="1.0" encoding="utf-8"?>
<ds:datastoreItem xmlns:ds="http://schemas.openxmlformats.org/officeDocument/2006/customXml" ds:itemID="{2D276E62-80A3-44DD-9BCC-97ED2B99B57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762</Words>
  <Application>Microsoft Office PowerPoint</Application>
  <PresentationFormat>Widescreen</PresentationFormat>
  <Paragraphs>43</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Agency FB</vt:lpstr>
      <vt:lpstr>Algerian</vt:lpstr>
      <vt:lpstr>Century Gothic</vt:lpstr>
      <vt:lpstr>Garamond</vt:lpstr>
      <vt:lpstr>SavonVTI</vt:lpstr>
      <vt:lpstr>Right on TIME</vt:lpstr>
      <vt:lpstr>Who is MB&amp;F?</vt:lpstr>
      <vt:lpstr>Who is MB&amp;F?</vt:lpstr>
      <vt:lpstr>Who is MB&amp;F?</vt:lpstr>
      <vt:lpstr>PowerPoint Presentation</vt:lpstr>
      <vt:lpstr>Business Proposal</vt:lpstr>
      <vt:lpstr>Business Proposal</vt:lpstr>
      <vt:lpstr>Market Size</vt:lpstr>
      <vt:lpstr>Market Size</vt:lpstr>
      <vt:lpstr>Market Size</vt:lpstr>
      <vt:lpstr>Upfront investment &amp; Recovery of Capital</vt:lpstr>
      <vt:lpstr>Upfront investment &amp; Recovery of Capital</vt:lpstr>
      <vt:lpstr>Upfront investment &amp; Recovery of Capital</vt:lpstr>
      <vt:lpstr>Next Steps</vt:lpstr>
      <vt:lpstr>PowerPoint Presentation</vt:lpstr>
      <vt:lpstr>PowerPoint Presentation</vt:lpstr>
      <vt:lpstr>Graphics are copywritten by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2020-05-27T22:17:06Z</dcterms:created>
  <dcterms:modified xsi:type="dcterms:W3CDTF">2020-05-27T23:28:55Z</dcterms:modified>
</cp:coreProperties>
</file>