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roxima Nova"/>
      <p:regular r:id="rId18"/>
      <p:bold r:id="rId19"/>
      <p:italic r:id="rId20"/>
      <p:boldItalic r:id="rId21"/>
    </p:embeddedFont>
    <p:embeddedFont>
      <p:font typeface="Roboto"/>
      <p:regular r:id="rId22"/>
      <p:bold r:id="rId23"/>
      <p:italic r:id="rId24"/>
      <p:boldItalic r:id="rId25"/>
    </p:embeddedFont>
    <p:embeddedFont>
      <p:font typeface="Alfa Slab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Roboto-regular.fntdata"/><Relationship Id="rId21" Type="http://schemas.openxmlformats.org/officeDocument/2006/relationships/font" Target="fonts/ProximaNova-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lfaSlabOne-regular.fntdata"/><Relationship Id="rId25"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7cc35a6e2_8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ProMX^4 Dealers is a profit maximizer company by Dealers for Dealers.</a:t>
            </a:r>
            <a:endParaRPr/>
          </a:p>
        </p:txBody>
      </p:sp>
      <p:sp>
        <p:nvSpPr>
          <p:cNvPr id="109" name="Google Shape;109;g87cc35a6e2_8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87cc35a6e2_16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products to be replaced are: AutoAlert, Vauto, Conquest, Update Promise, Dealersocket, Car Wars, Automotive Mastermind, Reynolds and Reynolds, Vin Solutions, Eleads etc.</a:t>
            </a:r>
            <a:endParaRPr/>
          </a:p>
        </p:txBody>
      </p:sp>
      <p:sp>
        <p:nvSpPr>
          <p:cNvPr id="261" name="Google Shape;261;g87cc35a6e2_16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87d9a2562a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provide the absolute best level of service to our partners we will only create a total of one product per year and only 6 core products.  We will continuously perform R&amp;D in order continue to improve the products at a minimal cost to our partners.</a:t>
            </a:r>
            <a:endParaRPr/>
          </a:p>
        </p:txBody>
      </p:sp>
      <p:sp>
        <p:nvSpPr>
          <p:cNvPr id="274" name="Google Shape;274;g87d9a2562a_3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7d9a2562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Car dealership’s operation costs have increased drastically in the last 10 years.  Personnel, Advertising and Operating expenses have grown at a rate that is not sustainable for many dealers.  </a:t>
            </a:r>
            <a:endParaRPr/>
          </a:p>
        </p:txBody>
      </p:sp>
      <p:sp>
        <p:nvSpPr>
          <p:cNvPr id="119" name="Google Shape;119;g87d9a2562a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7d9a2562a_1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problem with these products is two fold.   These products do a decent job storing and working with clients data once the customers are in the dealer’s database but they do nothing to acquire new customers and they are very costly.  In essence, dealers overpay for these products and still have to overspend in advertising in the pursuit of new customers.  </a:t>
            </a:r>
            <a:endParaRPr/>
          </a:p>
        </p:txBody>
      </p:sp>
      <p:sp>
        <p:nvSpPr>
          <p:cNvPr id="138" name="Google Shape;138;g87d9a2562a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7d9a2562a_1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Dealers used a combination of many solutions in their day to day operations.  These tools included but are not limited to, CRMs, trade appraisal systems, data mining solutions, phone tracking  and payment portals.    These tools can cost a dealership upwards of $30,000 per month.</a:t>
            </a:r>
            <a:endParaRPr/>
          </a:p>
        </p:txBody>
      </p:sp>
      <p:sp>
        <p:nvSpPr>
          <p:cNvPr id="157" name="Google Shape;157;g87d9a2562a_1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7cc35a6e2_8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ProMX^4 Dealers is a profit maximizer Company created by dealer for dealers.  The company will develop all the products currently used by the dealers now.   </a:t>
            </a:r>
            <a:endParaRPr b="1"/>
          </a:p>
        </p:txBody>
      </p:sp>
      <p:sp>
        <p:nvSpPr>
          <p:cNvPr id="177" name="Google Shape;177;g87cc35a6e2_8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7d9a2562a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ProMX^4 Dealers will develop a state of the art CRM system that works better than what dealers currently use.  A high performing algorithm identifies in Market buyers and targets them with custom messages vias text, email, direct mail or retargeting, digital marketing, digital social marketing etc.  </a:t>
            </a:r>
            <a:r>
              <a:rPr lang="en"/>
              <a:t>Other CRMs work once the shopper visits the dealer’s website.  We don’t wait!!  ProMX^4 works to find shoppers before they find us.  </a:t>
            </a:r>
            <a:r>
              <a:rPr lang="en"/>
              <a:t>This product will serve as the foundation for the company and will be used to sign up dealers across the US during the National Dealers Convention in Las Vegas.     </a:t>
            </a:r>
            <a:r>
              <a:rPr lang="en"/>
              <a:t>   </a:t>
            </a:r>
            <a:endParaRPr/>
          </a:p>
        </p:txBody>
      </p:sp>
      <p:sp>
        <p:nvSpPr>
          <p:cNvPr id="187" name="Google Shape;187;g87d9a2562a_3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c154c8b5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CRM will use a compendium of data related to shopper’s intent to purchase and create a prospect profile.  This will allow dealerships to identify shoppers outside their sales acquired database.  We will identify potential customers, send them tailored messages designed to build trust and close the deal.</a:t>
            </a:r>
            <a:endParaRPr/>
          </a:p>
        </p:txBody>
      </p:sp>
      <p:sp>
        <p:nvSpPr>
          <p:cNvPr id="219" name="Google Shape;219;g6c154c8b50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87d9a2562a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t>
            </a:r>
            <a:r>
              <a:rPr lang="en"/>
              <a:t>very U.S dealer who signs up during the convention or within 3 months thereafter, will be a shareholder in the company.  We will introduce the program with the help of the National Automotive Dealers Association, NADA, during the dealer’s national convention in Las Vegas.</a:t>
            </a:r>
            <a:endParaRPr/>
          </a:p>
        </p:txBody>
      </p:sp>
      <p:sp>
        <p:nvSpPr>
          <p:cNvPr id="235" name="Google Shape;235;g87d9a2562a_3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87d9a2562a_3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Dealers who sign up at N.A.D.A will receive the first 2 Months for Free with a 3 year contract.  It will take approximately 6 Months for initial Launch and training.</a:t>
            </a:r>
            <a:endParaRPr/>
          </a:p>
        </p:txBody>
      </p:sp>
      <p:sp>
        <p:nvSpPr>
          <p:cNvPr id="247" name="Google Shape;247;g87d9a2562a_3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Blank">
    <p:spTree>
      <p:nvGrpSpPr>
        <p:cNvPr id="52" name="Shape 5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Subtitle">
  <p:cSld name="Title-Subtitle">
    <p:spTree>
      <p:nvGrpSpPr>
        <p:cNvPr id="53" name="Shape 53"/>
        <p:cNvGrpSpPr/>
        <p:nvPr/>
      </p:nvGrpSpPr>
      <p:grpSpPr>
        <a:xfrm>
          <a:off x="0" y="0"/>
          <a:ext cx="0" cy="0"/>
          <a:chOff x="0" y="0"/>
          <a:chExt cx="0" cy="0"/>
        </a:xfrm>
      </p:grpSpPr>
      <p:sp>
        <p:nvSpPr>
          <p:cNvPr id="54" name="Google Shape;54;p14"/>
          <p:cNvSpPr txBox="1"/>
          <p:nvPr>
            <p:ph idx="1" type="body"/>
          </p:nvPr>
        </p:nvSpPr>
        <p:spPr>
          <a:xfrm>
            <a:off x="381000" y="883820"/>
            <a:ext cx="8368500" cy="173400"/>
          </a:xfrm>
          <a:prstGeom prst="rect">
            <a:avLst/>
          </a:prstGeom>
          <a:noFill/>
          <a:ln>
            <a:noFill/>
          </a:ln>
        </p:spPr>
        <p:txBody>
          <a:bodyPr anchorCtr="0" anchor="ctr" bIns="0" lIns="0" spcFirstLastPara="1" rIns="0" wrap="square" tIns="0">
            <a:noAutofit/>
          </a:bodyPr>
          <a:lstStyle>
            <a:lvl1pPr indent="-228600" lvl="0" marL="457200" marR="0" rtl="0" algn="ctr">
              <a:spcBef>
                <a:spcPts val="240"/>
              </a:spcBef>
              <a:spcAft>
                <a:spcPts val="0"/>
              </a:spcAft>
              <a:buClr>
                <a:srgbClr val="7F7F7F"/>
              </a:buClr>
              <a:buSzPts val="1200"/>
              <a:buFont typeface="Arial"/>
              <a:buNone/>
              <a:defRPr b="0" i="0" sz="1200" u="none" cap="none" strike="noStrike">
                <a:solidFill>
                  <a:srgbClr val="7F7F7F"/>
                </a:solidFill>
                <a:latin typeface="Roboto"/>
                <a:ea typeface="Roboto"/>
                <a:cs typeface="Roboto"/>
                <a:sym typeface="Roboto"/>
              </a:defRPr>
            </a:lvl1pPr>
            <a:lvl2pPr indent="-228600" lvl="1" marL="914400" marR="0" rtl="0" algn="l">
              <a:spcBef>
                <a:spcPts val="160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2pPr>
            <a:lvl3pPr indent="-228600" lvl="2" marL="1371600" marR="0" rtl="0" algn="l">
              <a:spcBef>
                <a:spcPts val="1600"/>
              </a:spcBef>
              <a:spcAft>
                <a:spcPts val="0"/>
              </a:spcAft>
              <a:buClr>
                <a:schemeClr val="dk1"/>
              </a:buClr>
              <a:buSzPts val="1000"/>
              <a:buFont typeface="Arial"/>
              <a:buNone/>
              <a:defRPr b="0" i="0" sz="1000" u="none" cap="none" strike="noStrike">
                <a:solidFill>
                  <a:schemeClr val="dk1"/>
                </a:solidFill>
                <a:latin typeface="Roboto"/>
                <a:ea typeface="Roboto"/>
                <a:cs typeface="Roboto"/>
                <a:sym typeface="Roboto"/>
              </a:defRPr>
            </a:lvl3pPr>
            <a:lvl4pPr indent="-228600" lvl="3" marL="1828800" marR="0" rtl="0" algn="l">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4pPr>
            <a:lvl5pPr indent="-228600" lvl="4" marL="2286000" marR="0" rtl="0" algn="l">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5pPr>
            <a:lvl6pPr indent="-228600" lvl="5" marL="2743200" marR="0" rtl="0" algn="l">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6pPr>
            <a:lvl7pPr indent="-228600" lvl="6" marL="3200400" marR="0" rtl="0" algn="l">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7pPr>
            <a:lvl8pPr indent="-228600" lvl="7" marL="3657600" marR="0" rtl="0" algn="l">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8pPr>
            <a:lvl9pPr indent="-228600" lvl="8" marL="4114800" marR="0" rtl="0" algn="l">
              <a:spcBef>
                <a:spcPts val="1600"/>
              </a:spcBef>
              <a:spcAft>
                <a:spcPts val="1600"/>
              </a:spcAft>
              <a:buClr>
                <a:schemeClr val="dk1"/>
              </a:buClr>
              <a:buSzPts val="900"/>
              <a:buFont typeface="Arial"/>
              <a:buNone/>
              <a:defRPr b="0" i="0" sz="900" u="none" cap="none" strike="noStrike">
                <a:solidFill>
                  <a:schemeClr val="dk1"/>
                </a:solidFill>
                <a:latin typeface="Roboto"/>
                <a:ea typeface="Roboto"/>
                <a:cs typeface="Roboto"/>
                <a:sym typeface="Roboto"/>
              </a:defRPr>
            </a:lvl9pPr>
          </a:lstStyle>
          <a:p/>
        </p:txBody>
      </p:sp>
      <p:sp>
        <p:nvSpPr>
          <p:cNvPr id="55" name="Google Shape;55;p14"/>
          <p:cNvSpPr txBox="1"/>
          <p:nvPr>
            <p:ph type="title"/>
          </p:nvPr>
        </p:nvSpPr>
        <p:spPr>
          <a:xfrm>
            <a:off x="381000" y="341313"/>
            <a:ext cx="8368500" cy="4953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7F7F7F"/>
              </a:buClr>
              <a:buSzPts val="3200"/>
              <a:buFont typeface="Roboto"/>
              <a:buNone/>
              <a:defRPr b="0" i="0" sz="3200" u="none" cap="none" strike="noStrike">
                <a:solidFill>
                  <a:srgbClr val="7F7F7F"/>
                </a:solidFill>
                <a:latin typeface="Roboto"/>
                <a:ea typeface="Roboto"/>
                <a:cs typeface="Roboto"/>
                <a:sym typeface="Roboto"/>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Blank">
    <p:spTree>
      <p:nvGrpSpPr>
        <p:cNvPr id="60" name="Shape 6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Subtitle">
  <p:cSld name="Title-Subtitle">
    <p:spTree>
      <p:nvGrpSpPr>
        <p:cNvPr id="61" name="Shape 61"/>
        <p:cNvGrpSpPr/>
        <p:nvPr/>
      </p:nvGrpSpPr>
      <p:grpSpPr>
        <a:xfrm>
          <a:off x="0" y="0"/>
          <a:ext cx="0" cy="0"/>
          <a:chOff x="0" y="0"/>
          <a:chExt cx="0" cy="0"/>
        </a:xfrm>
      </p:grpSpPr>
      <p:sp>
        <p:nvSpPr>
          <p:cNvPr id="62" name="Google Shape;62;p17"/>
          <p:cNvSpPr txBox="1"/>
          <p:nvPr>
            <p:ph idx="1" type="body"/>
          </p:nvPr>
        </p:nvSpPr>
        <p:spPr>
          <a:xfrm>
            <a:off x="381000" y="883820"/>
            <a:ext cx="8368500" cy="173400"/>
          </a:xfrm>
          <a:prstGeom prst="rect">
            <a:avLst/>
          </a:prstGeom>
          <a:noFill/>
          <a:ln>
            <a:noFill/>
          </a:ln>
        </p:spPr>
        <p:txBody>
          <a:bodyPr anchorCtr="0" anchor="ctr" bIns="0" lIns="0" spcFirstLastPara="1" rIns="0" wrap="square" tIns="0">
            <a:noAutofit/>
          </a:bodyPr>
          <a:lstStyle>
            <a:lvl1pPr indent="-228600" lvl="0" marL="457200" marR="0" algn="ctr">
              <a:lnSpc>
                <a:spcPct val="115000"/>
              </a:lnSpc>
              <a:spcBef>
                <a:spcPts val="240"/>
              </a:spcBef>
              <a:spcAft>
                <a:spcPts val="0"/>
              </a:spcAft>
              <a:buClr>
                <a:srgbClr val="7F7F7F"/>
              </a:buClr>
              <a:buSzPts val="1200"/>
              <a:buFont typeface="Arial"/>
              <a:buNone/>
              <a:defRPr b="0" i="0" sz="1200" u="none" cap="none" strike="noStrike">
                <a:solidFill>
                  <a:srgbClr val="7F7F7F"/>
                </a:solidFill>
                <a:latin typeface="Roboto"/>
                <a:ea typeface="Roboto"/>
                <a:cs typeface="Roboto"/>
                <a:sym typeface="Roboto"/>
              </a:defRPr>
            </a:lvl1pPr>
            <a:lvl2pPr indent="-228600" lvl="1" marL="914400" marR="0" algn="l">
              <a:lnSpc>
                <a:spcPct val="115000"/>
              </a:lnSpc>
              <a:spcBef>
                <a:spcPts val="160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2pPr>
            <a:lvl3pPr indent="-228600" lvl="2" marL="1371600" marR="0" algn="l">
              <a:lnSpc>
                <a:spcPct val="115000"/>
              </a:lnSpc>
              <a:spcBef>
                <a:spcPts val="1600"/>
              </a:spcBef>
              <a:spcAft>
                <a:spcPts val="0"/>
              </a:spcAft>
              <a:buClr>
                <a:schemeClr val="dk1"/>
              </a:buClr>
              <a:buSzPts val="1000"/>
              <a:buFont typeface="Arial"/>
              <a:buNone/>
              <a:defRPr b="0" i="0" sz="1000" u="none" cap="none" strike="noStrike">
                <a:solidFill>
                  <a:schemeClr val="dk1"/>
                </a:solidFill>
                <a:latin typeface="Roboto"/>
                <a:ea typeface="Roboto"/>
                <a:cs typeface="Roboto"/>
                <a:sym typeface="Roboto"/>
              </a:defRPr>
            </a:lvl3pPr>
            <a:lvl4pPr indent="-228600" lvl="3" marL="1828800" marR="0" algn="l">
              <a:lnSpc>
                <a:spcPct val="115000"/>
              </a:lnSpc>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4pPr>
            <a:lvl5pPr indent="-228600" lvl="4" marL="2286000" marR="0" algn="l">
              <a:lnSpc>
                <a:spcPct val="115000"/>
              </a:lnSpc>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5pPr>
            <a:lvl6pPr indent="-228600" lvl="5" marL="2743200" marR="0" algn="l">
              <a:lnSpc>
                <a:spcPct val="115000"/>
              </a:lnSpc>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6pPr>
            <a:lvl7pPr indent="-228600" lvl="6" marL="3200400" marR="0" algn="l">
              <a:lnSpc>
                <a:spcPct val="115000"/>
              </a:lnSpc>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7pPr>
            <a:lvl8pPr indent="-228600" lvl="7" marL="3657600" marR="0" algn="l">
              <a:lnSpc>
                <a:spcPct val="115000"/>
              </a:lnSpc>
              <a:spcBef>
                <a:spcPts val="16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8pPr>
            <a:lvl9pPr indent="-228600" lvl="8" marL="4114800" marR="0" algn="l">
              <a:lnSpc>
                <a:spcPct val="115000"/>
              </a:lnSpc>
              <a:spcBef>
                <a:spcPts val="1600"/>
              </a:spcBef>
              <a:spcAft>
                <a:spcPts val="1600"/>
              </a:spcAft>
              <a:buClr>
                <a:schemeClr val="dk1"/>
              </a:buClr>
              <a:buSzPts val="900"/>
              <a:buFont typeface="Arial"/>
              <a:buNone/>
              <a:defRPr b="0" i="0" sz="900" u="none" cap="none" strike="noStrike">
                <a:solidFill>
                  <a:schemeClr val="dk1"/>
                </a:solidFill>
                <a:latin typeface="Roboto"/>
                <a:ea typeface="Roboto"/>
                <a:cs typeface="Roboto"/>
                <a:sym typeface="Roboto"/>
              </a:defRPr>
            </a:lvl9pPr>
          </a:lstStyle>
          <a:p/>
        </p:txBody>
      </p:sp>
      <p:sp>
        <p:nvSpPr>
          <p:cNvPr id="63" name="Google Shape;63;p17"/>
          <p:cNvSpPr txBox="1"/>
          <p:nvPr>
            <p:ph type="title"/>
          </p:nvPr>
        </p:nvSpPr>
        <p:spPr>
          <a:xfrm>
            <a:off x="381000" y="341313"/>
            <a:ext cx="8368500" cy="49530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7F7F7F"/>
              </a:buClr>
              <a:buSzPts val="3200"/>
              <a:buFont typeface="Roboto"/>
              <a:buNone/>
              <a:defRPr b="0" i="0" sz="3200" u="none" cap="none" strike="noStrike">
                <a:solidFill>
                  <a:srgbClr val="7F7F7F"/>
                </a:solidFill>
                <a:latin typeface="Roboto"/>
                <a:ea typeface="Roboto"/>
                <a:cs typeface="Roboto"/>
                <a:sym typeface="Roboto"/>
              </a:defRPr>
            </a:lvl1pPr>
            <a:lvl2pPr lvl="1" algn="l">
              <a:lnSpc>
                <a:spcPct val="100000"/>
              </a:lnSpc>
              <a:spcBef>
                <a:spcPts val="0"/>
              </a:spcBef>
              <a:spcAft>
                <a:spcPts val="0"/>
              </a:spcAft>
              <a:buSzPts val="3000"/>
              <a:buNone/>
              <a:defRPr sz="1800"/>
            </a:lvl2pPr>
            <a:lvl3pPr lvl="2" algn="l">
              <a:lnSpc>
                <a:spcPct val="100000"/>
              </a:lnSpc>
              <a:spcBef>
                <a:spcPts val="0"/>
              </a:spcBef>
              <a:spcAft>
                <a:spcPts val="0"/>
              </a:spcAft>
              <a:buSzPts val="3000"/>
              <a:buNone/>
              <a:defRPr sz="1800"/>
            </a:lvl3pPr>
            <a:lvl4pPr lvl="3" algn="l">
              <a:lnSpc>
                <a:spcPct val="100000"/>
              </a:lnSpc>
              <a:spcBef>
                <a:spcPts val="0"/>
              </a:spcBef>
              <a:spcAft>
                <a:spcPts val="0"/>
              </a:spcAft>
              <a:buSzPts val="3000"/>
              <a:buNone/>
              <a:defRPr sz="1800"/>
            </a:lvl4pPr>
            <a:lvl5pPr lvl="4" algn="l">
              <a:lnSpc>
                <a:spcPct val="100000"/>
              </a:lnSpc>
              <a:spcBef>
                <a:spcPts val="0"/>
              </a:spcBef>
              <a:spcAft>
                <a:spcPts val="0"/>
              </a:spcAft>
              <a:buSzPts val="3000"/>
              <a:buNone/>
              <a:defRPr sz="1800"/>
            </a:lvl5pPr>
            <a:lvl6pPr lvl="5" algn="l">
              <a:lnSpc>
                <a:spcPct val="100000"/>
              </a:lnSpc>
              <a:spcBef>
                <a:spcPts val="0"/>
              </a:spcBef>
              <a:spcAft>
                <a:spcPts val="0"/>
              </a:spcAft>
              <a:buSzPts val="3000"/>
              <a:buNone/>
              <a:defRPr sz="1800"/>
            </a:lvl6pPr>
            <a:lvl7pPr lvl="6" algn="l">
              <a:lnSpc>
                <a:spcPct val="100000"/>
              </a:lnSpc>
              <a:spcBef>
                <a:spcPts val="0"/>
              </a:spcBef>
              <a:spcAft>
                <a:spcPts val="0"/>
              </a:spcAft>
              <a:buSzPts val="3000"/>
              <a:buNone/>
              <a:defRPr sz="1800"/>
            </a:lvl7pPr>
            <a:lvl8pPr lvl="7" algn="l">
              <a:lnSpc>
                <a:spcPct val="100000"/>
              </a:lnSpc>
              <a:spcBef>
                <a:spcPts val="0"/>
              </a:spcBef>
              <a:spcAft>
                <a:spcPts val="0"/>
              </a:spcAft>
              <a:buSzPts val="3000"/>
              <a:buNone/>
              <a:defRPr sz="1800"/>
            </a:lvl8pPr>
            <a:lvl9pPr lvl="8" algn="l">
              <a:lnSpc>
                <a:spcPct val="100000"/>
              </a:lnSpc>
              <a:spcBef>
                <a:spcPts val="0"/>
              </a:spcBef>
              <a:spcAft>
                <a:spcPts val="0"/>
              </a:spcAft>
              <a:buSzPts val="30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cxnSp>
        <p:nvCxnSpPr>
          <p:cNvPr id="65" name="Google Shape;65;p18"/>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66" name="Google Shape;66;p18"/>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67" name="Google Shape;67;p18"/>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68" name="Google Shape;6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69" name="Shape 69"/>
        <p:cNvGrpSpPr/>
        <p:nvPr/>
      </p:nvGrpSpPr>
      <p:grpSpPr>
        <a:xfrm>
          <a:off x="0" y="0"/>
          <a:ext cx="0" cy="0"/>
          <a:chOff x="0" y="0"/>
          <a:chExt cx="0" cy="0"/>
        </a:xfrm>
      </p:grpSpPr>
      <p:sp>
        <p:nvSpPr>
          <p:cNvPr id="70" name="Google Shape;70;p19"/>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71" name="Google Shape;7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2" name="Shape 72"/>
        <p:cNvGrpSpPr/>
        <p:nvPr/>
      </p:nvGrpSpPr>
      <p:grpSpPr>
        <a:xfrm>
          <a:off x="0" y="0"/>
          <a:ext cx="0" cy="0"/>
          <a:chOff x="0" y="0"/>
          <a:chExt cx="0" cy="0"/>
        </a:xfrm>
      </p:grpSpPr>
      <p:sp>
        <p:nvSpPr>
          <p:cNvPr id="73" name="Google Shape;7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4" name="Google Shape;7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5" name="Google Shape;7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6" name="Shape 76"/>
        <p:cNvGrpSpPr/>
        <p:nvPr/>
      </p:nvGrpSpPr>
      <p:grpSpPr>
        <a:xfrm>
          <a:off x="0" y="0"/>
          <a:ext cx="0" cy="0"/>
          <a:chOff x="0" y="0"/>
          <a:chExt cx="0" cy="0"/>
        </a:xfrm>
      </p:grpSpPr>
      <p:sp>
        <p:nvSpPr>
          <p:cNvPr id="77" name="Google Shape;7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8" name="Google Shape;78;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0" name="Google Shape;8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3" name="Google Shape;8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4" name="Shape 84"/>
        <p:cNvGrpSpPr/>
        <p:nvPr/>
      </p:nvGrpSpPr>
      <p:grpSpPr>
        <a:xfrm>
          <a:off x="0" y="0"/>
          <a:ext cx="0" cy="0"/>
          <a:chOff x="0" y="0"/>
          <a:chExt cx="0" cy="0"/>
        </a:xfrm>
      </p:grpSpPr>
      <p:sp>
        <p:nvSpPr>
          <p:cNvPr id="85" name="Google Shape;85;p2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6" name="Google Shape;86;p2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7" name="Google Shape;8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88" name="Shape 88"/>
        <p:cNvGrpSpPr/>
        <p:nvPr/>
      </p:nvGrpSpPr>
      <p:grpSpPr>
        <a:xfrm>
          <a:off x="0" y="0"/>
          <a:ext cx="0" cy="0"/>
          <a:chOff x="0" y="0"/>
          <a:chExt cx="0" cy="0"/>
        </a:xfrm>
      </p:grpSpPr>
      <p:sp>
        <p:nvSpPr>
          <p:cNvPr id="89" name="Google Shape;89;p24"/>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0" name="Google Shape;9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5"/>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3" name="Google Shape;93;p2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4" name="Google Shape;94;p25"/>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95" name="Google Shape;95;p25"/>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96" name="Google Shape;96;p2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97" name="Google Shape;9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8" name="Shape 98"/>
        <p:cNvGrpSpPr/>
        <p:nvPr/>
      </p:nvGrpSpPr>
      <p:grpSpPr>
        <a:xfrm>
          <a:off x="0" y="0"/>
          <a:ext cx="0" cy="0"/>
          <a:chOff x="0" y="0"/>
          <a:chExt cx="0" cy="0"/>
        </a:xfrm>
      </p:grpSpPr>
      <p:sp>
        <p:nvSpPr>
          <p:cNvPr id="99" name="Google Shape;99;p26"/>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00" name="Google Shape;10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1" name="Shape 101"/>
        <p:cNvGrpSpPr/>
        <p:nvPr/>
      </p:nvGrpSpPr>
      <p:grpSpPr>
        <a:xfrm>
          <a:off x="0" y="0"/>
          <a:ext cx="0" cy="0"/>
          <a:chOff x="0" y="0"/>
          <a:chExt cx="0" cy="0"/>
        </a:xfrm>
      </p:grpSpPr>
      <p:sp>
        <p:nvSpPr>
          <p:cNvPr id="102" name="Google Shape;102;p27"/>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103" name="Google Shape;103;p27"/>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4" name="Google Shape;10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5" name="Shape 105"/>
        <p:cNvGrpSpPr/>
        <p:nvPr/>
      </p:nvGrpSpPr>
      <p:grpSpPr>
        <a:xfrm>
          <a:off x="0" y="0"/>
          <a:ext cx="0" cy="0"/>
          <a:chOff x="0" y="0"/>
          <a:chExt cx="0" cy="0"/>
        </a:xfrm>
      </p:grpSpPr>
      <p:sp>
        <p:nvSpPr>
          <p:cNvPr id="106" name="Google Shape;10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6" name="Shape 56"/>
        <p:cNvGrpSpPr/>
        <p:nvPr/>
      </p:nvGrpSpPr>
      <p:grpSpPr>
        <a:xfrm>
          <a:off x="0" y="0"/>
          <a:ext cx="0" cy="0"/>
          <a:chOff x="0" y="0"/>
          <a:chExt cx="0" cy="0"/>
        </a:xfrm>
      </p:grpSpPr>
      <p:sp>
        <p:nvSpPr>
          <p:cNvPr id="57" name="Google Shape;5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58" name="Google Shape;5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9"/>
          <p:cNvSpPr txBox="1"/>
          <p:nvPr/>
        </p:nvSpPr>
        <p:spPr>
          <a:xfrm>
            <a:off x="1063824" y="1619250"/>
            <a:ext cx="6800400" cy="1477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i="0" lang="en" sz="4800" u="none" cap="none" strike="noStrike">
                <a:solidFill>
                  <a:srgbClr val="000000"/>
                </a:solidFill>
              </a:rPr>
              <a:t>ProMX^</a:t>
            </a:r>
            <a:r>
              <a:rPr lang="en" sz="4800"/>
              <a:t>4 Dealers</a:t>
            </a:r>
            <a:endParaRPr sz="4800"/>
          </a:p>
          <a:p>
            <a:pPr indent="0" lvl="0" marL="0" marR="0" rtl="0" algn="ctr">
              <a:lnSpc>
                <a:spcPct val="100000"/>
              </a:lnSpc>
              <a:spcBef>
                <a:spcPts val="0"/>
              </a:spcBef>
              <a:spcAft>
                <a:spcPts val="0"/>
              </a:spcAft>
              <a:buClr>
                <a:srgbClr val="000000"/>
              </a:buClr>
              <a:buSzPts val="4800"/>
              <a:buFont typeface="Arial"/>
              <a:buNone/>
            </a:pPr>
            <a:r>
              <a:t/>
            </a:r>
            <a:endParaRPr sz="4800">
              <a:latin typeface="Roboto"/>
              <a:ea typeface="Roboto"/>
              <a:cs typeface="Roboto"/>
              <a:sym typeface="Roboto"/>
            </a:endParaRPr>
          </a:p>
        </p:txBody>
      </p:sp>
      <p:sp>
        <p:nvSpPr>
          <p:cNvPr id="112" name="Google Shape;112;p29"/>
          <p:cNvSpPr/>
          <p:nvPr/>
        </p:nvSpPr>
        <p:spPr>
          <a:xfrm>
            <a:off x="3132306" y="1434038"/>
            <a:ext cx="2879400" cy="45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13" name="Google Shape;113;p29"/>
          <p:cNvSpPr/>
          <p:nvPr/>
        </p:nvSpPr>
        <p:spPr>
          <a:xfrm>
            <a:off x="3132306" y="3663743"/>
            <a:ext cx="2879400" cy="45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pic>
        <p:nvPicPr>
          <p:cNvPr id="114" name="Google Shape;114;p29"/>
          <p:cNvPicPr preferRelativeResize="0"/>
          <p:nvPr/>
        </p:nvPicPr>
        <p:blipFill rotWithShape="1">
          <a:blip r:embed="rId3">
            <a:alphaModFix/>
          </a:blip>
          <a:srcRect b="0" l="0" r="0" t="0"/>
          <a:stretch/>
        </p:blipFill>
        <p:spPr>
          <a:xfrm>
            <a:off x="6111788" y="4273275"/>
            <a:ext cx="2902025" cy="697700"/>
          </a:xfrm>
          <a:prstGeom prst="rect">
            <a:avLst/>
          </a:prstGeom>
          <a:noFill/>
          <a:ln>
            <a:noFill/>
          </a:ln>
        </p:spPr>
      </p:pic>
      <p:sp>
        <p:nvSpPr>
          <p:cNvPr id="115" name="Google Shape;115;p29"/>
          <p:cNvSpPr txBox="1"/>
          <p:nvPr/>
        </p:nvSpPr>
        <p:spPr>
          <a:xfrm>
            <a:off x="3450500" y="3072175"/>
            <a:ext cx="6849000" cy="79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116" name="Google Shape;116;p29"/>
          <p:cNvPicPr preferRelativeResize="0"/>
          <p:nvPr/>
        </p:nvPicPr>
        <p:blipFill rotWithShape="1">
          <a:blip r:embed="rId4">
            <a:alphaModFix/>
          </a:blip>
          <a:srcRect b="24845" l="0" r="0" t="0"/>
          <a:stretch/>
        </p:blipFill>
        <p:spPr>
          <a:xfrm>
            <a:off x="3376800" y="2531025"/>
            <a:ext cx="2349350" cy="1309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8"/>
          <p:cNvSpPr/>
          <p:nvPr/>
        </p:nvSpPr>
        <p:spPr>
          <a:xfrm>
            <a:off x="525075" y="2028125"/>
            <a:ext cx="3459300" cy="1380000"/>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000">
                <a:solidFill>
                  <a:schemeClr val="lt1"/>
                </a:solidFill>
                <a:latin typeface="Roboto"/>
                <a:ea typeface="Roboto"/>
                <a:cs typeface="Roboto"/>
                <a:sym typeface="Roboto"/>
              </a:rPr>
              <a:t>New Products Launch</a:t>
            </a:r>
            <a:endParaRPr sz="4000">
              <a:solidFill>
                <a:schemeClr val="lt1"/>
              </a:solidFill>
              <a:latin typeface="Roboto"/>
              <a:ea typeface="Roboto"/>
              <a:cs typeface="Roboto"/>
              <a:sym typeface="Roboto"/>
            </a:endParaRPr>
          </a:p>
        </p:txBody>
      </p:sp>
      <p:sp>
        <p:nvSpPr>
          <p:cNvPr id="264" name="Google Shape;264;p38"/>
          <p:cNvSpPr txBox="1"/>
          <p:nvPr>
            <p:ph idx="1" type="body"/>
          </p:nvPr>
        </p:nvSpPr>
        <p:spPr>
          <a:xfrm>
            <a:off x="55225" y="883802"/>
            <a:ext cx="8368500" cy="262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1600"/>
              </a:spcAft>
              <a:buClr>
                <a:srgbClr val="7F7F7F"/>
              </a:buClr>
              <a:buSzPts val="1200"/>
              <a:buNone/>
            </a:pPr>
            <a:r>
              <a:rPr lang="en"/>
              <a:t>                                    </a:t>
            </a:r>
            <a:endParaRPr b="1"/>
          </a:p>
        </p:txBody>
      </p:sp>
      <p:sp>
        <p:nvSpPr>
          <p:cNvPr id="265" name="Google Shape;265;p38"/>
          <p:cNvSpPr txBox="1"/>
          <p:nvPr>
            <p:ph type="title"/>
          </p:nvPr>
        </p:nvSpPr>
        <p:spPr>
          <a:xfrm>
            <a:off x="1585025" y="341325"/>
            <a:ext cx="7164600" cy="46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Subsequent Products</a:t>
            </a:r>
            <a:r>
              <a:rPr lang="en"/>
              <a:t> </a:t>
            </a:r>
            <a:endParaRPr/>
          </a:p>
        </p:txBody>
      </p:sp>
      <p:sp>
        <p:nvSpPr>
          <p:cNvPr id="266" name="Google Shape;266;p38"/>
          <p:cNvSpPr txBox="1"/>
          <p:nvPr/>
        </p:nvSpPr>
        <p:spPr>
          <a:xfrm>
            <a:off x="4322425" y="1335075"/>
            <a:ext cx="45924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1"/>
              </a:buClr>
              <a:buSzPts val="2400"/>
              <a:buFont typeface="Roboto"/>
              <a:buNone/>
            </a:pPr>
            <a:r>
              <a:rPr b="1" lang="en" sz="1500"/>
              <a:t>We will create replacement products for at least 6 other in dealership product</a:t>
            </a:r>
            <a:r>
              <a:rPr lang="en" sz="1000">
                <a:solidFill>
                  <a:schemeClr val="accent1"/>
                </a:solidFill>
                <a:latin typeface="Roboto"/>
                <a:ea typeface="Roboto"/>
                <a:cs typeface="Roboto"/>
                <a:sym typeface="Roboto"/>
              </a:rPr>
              <a:t> </a:t>
            </a:r>
            <a:endParaRPr sz="1000">
              <a:solidFill>
                <a:schemeClr val="accent1"/>
              </a:solidFill>
              <a:latin typeface="Roboto"/>
              <a:ea typeface="Roboto"/>
              <a:cs typeface="Roboto"/>
              <a:sym typeface="Roboto"/>
            </a:endParaRPr>
          </a:p>
        </p:txBody>
      </p:sp>
      <p:sp>
        <p:nvSpPr>
          <p:cNvPr id="267" name="Google Shape;267;p38"/>
          <p:cNvSpPr txBox="1"/>
          <p:nvPr/>
        </p:nvSpPr>
        <p:spPr>
          <a:xfrm>
            <a:off x="4435575" y="1800900"/>
            <a:ext cx="43854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
        <p:nvSpPr>
          <p:cNvPr id="268" name="Google Shape;268;p38"/>
          <p:cNvSpPr txBox="1"/>
          <p:nvPr/>
        </p:nvSpPr>
        <p:spPr>
          <a:xfrm>
            <a:off x="4364175" y="2425250"/>
            <a:ext cx="43854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2"/>
              </a:buClr>
              <a:buSzPts val="2400"/>
              <a:buFont typeface="Roboto"/>
              <a:buNone/>
            </a:pPr>
            <a:r>
              <a:rPr b="1" lang="en" sz="1500"/>
              <a:t>We will create one product per year</a:t>
            </a:r>
            <a:endParaRPr b="1" sz="1500"/>
          </a:p>
        </p:txBody>
      </p:sp>
      <p:sp>
        <p:nvSpPr>
          <p:cNvPr id="269" name="Google Shape;269;p38"/>
          <p:cNvSpPr txBox="1"/>
          <p:nvPr/>
        </p:nvSpPr>
        <p:spPr>
          <a:xfrm>
            <a:off x="4435574" y="3374995"/>
            <a:ext cx="41013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
        <p:nvSpPr>
          <p:cNvPr id="270" name="Google Shape;270;p38"/>
          <p:cNvSpPr txBox="1"/>
          <p:nvPr/>
        </p:nvSpPr>
        <p:spPr>
          <a:xfrm>
            <a:off x="4322424" y="3303465"/>
            <a:ext cx="41013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3"/>
              </a:buClr>
              <a:buSzPts val="2400"/>
              <a:buFont typeface="Roboto"/>
              <a:buNone/>
            </a:pPr>
            <a:r>
              <a:rPr b="1" lang="en" sz="1500"/>
              <a:t>Each subsequent product will be introduced each year at the N.A.D.A Convention in Las Vegas</a:t>
            </a:r>
            <a:endParaRPr b="1" sz="1500"/>
          </a:p>
        </p:txBody>
      </p:sp>
      <p:sp>
        <p:nvSpPr>
          <p:cNvPr id="271" name="Google Shape;271;p38"/>
          <p:cNvSpPr txBox="1"/>
          <p:nvPr/>
        </p:nvSpPr>
        <p:spPr>
          <a:xfrm>
            <a:off x="4648199" y="3967224"/>
            <a:ext cx="41013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ph idx="1" type="body"/>
          </p:nvPr>
        </p:nvSpPr>
        <p:spPr>
          <a:xfrm>
            <a:off x="387750" y="883827"/>
            <a:ext cx="8368500" cy="262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1600"/>
              </a:spcAft>
              <a:buClr>
                <a:srgbClr val="7F7F7F"/>
              </a:buClr>
              <a:buSzPts val="1200"/>
              <a:buNone/>
            </a:pPr>
            <a:r>
              <a:rPr lang="en"/>
              <a:t>                                    </a:t>
            </a:r>
            <a:r>
              <a:rPr b="1" lang="en"/>
              <a:t> </a:t>
            </a:r>
            <a:endParaRPr b="1"/>
          </a:p>
        </p:txBody>
      </p:sp>
      <p:sp>
        <p:nvSpPr>
          <p:cNvPr id="277" name="Google Shape;277;p39"/>
          <p:cNvSpPr txBox="1"/>
          <p:nvPr>
            <p:ph type="title"/>
          </p:nvPr>
        </p:nvSpPr>
        <p:spPr>
          <a:xfrm>
            <a:off x="1585025" y="341325"/>
            <a:ext cx="7164600" cy="46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3200"/>
              <a:buFont typeface="Roboto"/>
              <a:buNone/>
            </a:pPr>
            <a:r>
              <a:rPr b="1" lang="en">
                <a:solidFill>
                  <a:srgbClr val="000000"/>
                </a:solidFill>
              </a:rPr>
              <a:t>Six Year Plan</a:t>
            </a:r>
            <a:endParaRPr b="1">
              <a:solidFill>
                <a:srgbClr val="000000"/>
              </a:solidFill>
            </a:endParaRPr>
          </a:p>
        </p:txBody>
      </p:sp>
      <p:sp>
        <p:nvSpPr>
          <p:cNvPr id="278" name="Google Shape;278;p39"/>
          <p:cNvSpPr txBox="1"/>
          <p:nvPr/>
        </p:nvSpPr>
        <p:spPr>
          <a:xfrm>
            <a:off x="726725" y="1146325"/>
            <a:ext cx="3264000" cy="1203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1"/>
              </a:buClr>
              <a:buSzPts val="2400"/>
              <a:buFont typeface="Roboto"/>
              <a:buNone/>
            </a:pPr>
            <a:r>
              <a:t/>
            </a:r>
            <a:endParaRPr b="1" sz="1500">
              <a:solidFill>
                <a:schemeClr val="accent1"/>
              </a:solidFill>
              <a:latin typeface="Roboto"/>
              <a:ea typeface="Roboto"/>
              <a:cs typeface="Roboto"/>
              <a:sym typeface="Roboto"/>
            </a:endParaRPr>
          </a:p>
          <a:p>
            <a:pPr indent="0" lvl="0" marL="0" marR="0" rtl="0" algn="l">
              <a:spcBef>
                <a:spcPts val="0"/>
              </a:spcBef>
              <a:spcAft>
                <a:spcPts val="0"/>
              </a:spcAft>
              <a:buClr>
                <a:schemeClr val="accent1"/>
              </a:buClr>
              <a:buSzPts val="2400"/>
              <a:buFont typeface="Roboto"/>
              <a:buNone/>
            </a:pPr>
            <a:r>
              <a:t/>
            </a:r>
            <a:endParaRPr sz="1000">
              <a:solidFill>
                <a:schemeClr val="accent1"/>
              </a:solidFill>
              <a:latin typeface="Roboto"/>
              <a:ea typeface="Roboto"/>
              <a:cs typeface="Roboto"/>
              <a:sym typeface="Roboto"/>
            </a:endParaRPr>
          </a:p>
          <a:p>
            <a:pPr indent="0" lvl="0" marL="0" rtl="0" algn="l">
              <a:lnSpc>
                <a:spcPct val="150000"/>
              </a:lnSpc>
              <a:spcBef>
                <a:spcPts val="0"/>
              </a:spcBef>
              <a:spcAft>
                <a:spcPts val="0"/>
              </a:spcAft>
              <a:buClr>
                <a:srgbClr val="5B5B5B"/>
              </a:buClr>
              <a:buSzPts val="1000"/>
              <a:buFont typeface="Noto Sans Symbols"/>
              <a:buNone/>
            </a:pPr>
            <a:r>
              <a:t/>
            </a:r>
            <a:endParaRPr sz="1000">
              <a:solidFill>
                <a:schemeClr val="accent1"/>
              </a:solidFill>
              <a:latin typeface="Roboto"/>
              <a:ea typeface="Roboto"/>
              <a:cs typeface="Roboto"/>
              <a:sym typeface="Roboto"/>
            </a:endParaRPr>
          </a:p>
        </p:txBody>
      </p:sp>
      <p:sp>
        <p:nvSpPr>
          <p:cNvPr id="279" name="Google Shape;279;p39"/>
          <p:cNvSpPr txBox="1"/>
          <p:nvPr/>
        </p:nvSpPr>
        <p:spPr>
          <a:xfrm rot="-337">
            <a:off x="820700" y="1936955"/>
            <a:ext cx="61209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b="1" sz="1551"/>
          </a:p>
        </p:txBody>
      </p:sp>
      <p:sp>
        <p:nvSpPr>
          <p:cNvPr id="280" name="Google Shape;280;p39"/>
          <p:cNvSpPr txBox="1"/>
          <p:nvPr/>
        </p:nvSpPr>
        <p:spPr>
          <a:xfrm>
            <a:off x="783125" y="1146325"/>
            <a:ext cx="7029300" cy="820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2"/>
              </a:buClr>
              <a:buSzPts val="2400"/>
              <a:buFont typeface="Roboto"/>
              <a:buNone/>
            </a:pPr>
            <a:r>
              <a:rPr b="1" lang="en" sz="1900"/>
              <a:t>Within 6 years we expect that </a:t>
            </a:r>
            <a:r>
              <a:rPr b="1" i="1" lang="en" sz="1900"/>
              <a:t>ProMX^4 Dealers</a:t>
            </a:r>
            <a:r>
              <a:rPr b="1" lang="en" sz="1900"/>
              <a:t> will have 25,000 dealers Worldwide </a:t>
            </a:r>
            <a:r>
              <a:rPr b="1" lang="en" sz="1800"/>
              <a:t>  </a:t>
            </a:r>
            <a:r>
              <a:rPr b="1" lang="en" sz="1800">
                <a:latin typeface="Roboto"/>
                <a:ea typeface="Roboto"/>
                <a:cs typeface="Roboto"/>
                <a:sym typeface="Roboto"/>
              </a:rPr>
              <a:t> </a:t>
            </a:r>
            <a:r>
              <a:rPr b="1" lang="en" sz="1500">
                <a:latin typeface="Roboto"/>
                <a:ea typeface="Roboto"/>
                <a:cs typeface="Roboto"/>
                <a:sym typeface="Roboto"/>
              </a:rPr>
              <a:t>                   </a:t>
            </a:r>
            <a:endParaRPr b="1" sz="1500">
              <a:latin typeface="Roboto"/>
              <a:ea typeface="Roboto"/>
              <a:cs typeface="Roboto"/>
              <a:sym typeface="Roboto"/>
            </a:endParaRPr>
          </a:p>
        </p:txBody>
      </p:sp>
      <p:sp>
        <p:nvSpPr>
          <p:cNvPr id="281" name="Google Shape;281;p39"/>
          <p:cNvSpPr txBox="1"/>
          <p:nvPr/>
        </p:nvSpPr>
        <p:spPr>
          <a:xfrm>
            <a:off x="4648199" y="3501390"/>
            <a:ext cx="41013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3"/>
              </a:buClr>
              <a:buSzPts val="2400"/>
              <a:buFont typeface="Roboto"/>
              <a:buNone/>
            </a:pPr>
            <a:r>
              <a:t/>
            </a:r>
            <a:endParaRPr sz="1000">
              <a:solidFill>
                <a:schemeClr val="accent3"/>
              </a:solidFill>
              <a:latin typeface="Roboto"/>
              <a:ea typeface="Roboto"/>
              <a:cs typeface="Roboto"/>
              <a:sym typeface="Roboto"/>
            </a:endParaRPr>
          </a:p>
        </p:txBody>
      </p:sp>
      <p:sp>
        <p:nvSpPr>
          <p:cNvPr id="282" name="Google Shape;282;p39"/>
          <p:cNvSpPr txBox="1"/>
          <p:nvPr/>
        </p:nvSpPr>
        <p:spPr>
          <a:xfrm>
            <a:off x="4648199" y="3967224"/>
            <a:ext cx="41013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
        <p:nvSpPr>
          <p:cNvPr id="283" name="Google Shape;283;p39"/>
          <p:cNvSpPr txBox="1"/>
          <p:nvPr/>
        </p:nvSpPr>
        <p:spPr>
          <a:xfrm>
            <a:off x="726725" y="2399475"/>
            <a:ext cx="50931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p>
        </p:txBody>
      </p:sp>
      <p:sp>
        <p:nvSpPr>
          <p:cNvPr id="284" name="Google Shape;284;p39"/>
          <p:cNvSpPr txBox="1"/>
          <p:nvPr/>
        </p:nvSpPr>
        <p:spPr>
          <a:xfrm>
            <a:off x="2455850" y="4335725"/>
            <a:ext cx="49215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Proxima Nova"/>
                <a:ea typeface="Proxima Nova"/>
                <a:cs typeface="Proxima Nova"/>
                <a:sym typeface="Proxima Nova"/>
              </a:rPr>
              <a:t>         </a:t>
            </a:r>
            <a:endParaRPr>
              <a:latin typeface="Proxima Nova"/>
              <a:ea typeface="Proxima Nova"/>
              <a:cs typeface="Proxima Nova"/>
              <a:sym typeface="Proxima Nova"/>
            </a:endParaRPr>
          </a:p>
        </p:txBody>
      </p:sp>
      <p:sp>
        <p:nvSpPr>
          <p:cNvPr id="285" name="Google Shape;285;p39"/>
          <p:cNvSpPr/>
          <p:nvPr/>
        </p:nvSpPr>
        <p:spPr>
          <a:xfrm>
            <a:off x="820700" y="3289075"/>
            <a:ext cx="6879000" cy="8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t>2</a:t>
            </a:r>
            <a:r>
              <a:rPr b="1" lang="en" sz="1900"/>
              <a:t>5,000 Dealers at an average of $18,000 per rooftop = $450,000,000 Per Month or  $5.4 Billion Year </a:t>
            </a:r>
            <a:endParaRPr b="1"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30"/>
          <p:cNvSpPr txBox="1"/>
          <p:nvPr>
            <p:ph idx="1" type="body"/>
          </p:nvPr>
        </p:nvSpPr>
        <p:spPr>
          <a:xfrm>
            <a:off x="377125" y="814450"/>
            <a:ext cx="8368500" cy="215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600"/>
              </a:spcAft>
              <a:buClr>
                <a:srgbClr val="7F7F7F"/>
              </a:buClr>
              <a:buSzPts val="1200"/>
              <a:buNone/>
            </a:pPr>
            <a:r>
              <a:rPr lang="en"/>
              <a:t> </a:t>
            </a:r>
            <a:r>
              <a:rPr b="1" lang="en">
                <a:latin typeface="Arial"/>
                <a:ea typeface="Arial"/>
                <a:cs typeface="Arial"/>
                <a:sym typeface="Arial"/>
              </a:rPr>
              <a:t>Dealership’s Profits Are Down</a:t>
            </a:r>
            <a:endParaRPr b="1">
              <a:latin typeface="Arial"/>
              <a:ea typeface="Arial"/>
              <a:cs typeface="Arial"/>
              <a:sym typeface="Arial"/>
            </a:endParaRPr>
          </a:p>
        </p:txBody>
      </p:sp>
      <p:sp>
        <p:nvSpPr>
          <p:cNvPr id="122" name="Google Shape;122;p30"/>
          <p:cNvSpPr txBox="1"/>
          <p:nvPr>
            <p:ph type="title"/>
          </p:nvPr>
        </p:nvSpPr>
        <p:spPr>
          <a:xfrm>
            <a:off x="381000" y="341322"/>
            <a:ext cx="8368500" cy="369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These Are The Facts</a:t>
            </a:r>
            <a:endParaRPr b="1">
              <a:solidFill>
                <a:srgbClr val="000000"/>
              </a:solidFill>
              <a:latin typeface="Arial"/>
              <a:ea typeface="Arial"/>
              <a:cs typeface="Arial"/>
              <a:sym typeface="Arial"/>
            </a:endParaRPr>
          </a:p>
        </p:txBody>
      </p:sp>
      <p:sp>
        <p:nvSpPr>
          <p:cNvPr id="123" name="Google Shape;123;p30"/>
          <p:cNvSpPr txBox="1"/>
          <p:nvPr/>
        </p:nvSpPr>
        <p:spPr>
          <a:xfrm>
            <a:off x="3515713" y="2674725"/>
            <a:ext cx="2091300" cy="1080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2"/>
              </a:buClr>
              <a:buSzPts val="1400"/>
              <a:buFont typeface="Noto Sans Symbols"/>
              <a:buNone/>
            </a:pPr>
            <a:br>
              <a:rPr b="1" i="0" lang="en" sz="1400" u="none" cap="none" strike="noStrike">
                <a:solidFill>
                  <a:srgbClr val="7F7F7F"/>
                </a:solidFill>
                <a:latin typeface="Roboto"/>
                <a:ea typeface="Roboto"/>
                <a:cs typeface="Roboto"/>
                <a:sym typeface="Roboto"/>
              </a:rPr>
            </a:br>
            <a:r>
              <a:rPr b="1" i="0" lang="en" sz="1000" u="none" cap="none" strike="noStrike">
                <a:solidFill>
                  <a:srgbClr val="7F7F7F"/>
                </a:solidFill>
              </a:rPr>
              <a:t>Gross Profits Margins are Eroding</a:t>
            </a:r>
            <a:r>
              <a:rPr b="0" i="0" lang="en" sz="1000" u="none" cap="none" strike="noStrike">
                <a:solidFill>
                  <a:srgbClr val="7F7F7F"/>
                </a:solidFill>
                <a:latin typeface="Roboto"/>
                <a:ea typeface="Roboto"/>
                <a:cs typeface="Roboto"/>
                <a:sym typeface="Roboto"/>
              </a:rPr>
              <a:t> </a:t>
            </a:r>
            <a:endParaRPr b="0" i="0" sz="1050" u="none" cap="none" strike="noStrike">
              <a:solidFill>
                <a:srgbClr val="7F7F7F"/>
              </a:solidFill>
              <a:latin typeface="Roboto"/>
              <a:ea typeface="Roboto"/>
              <a:cs typeface="Roboto"/>
              <a:sym typeface="Roboto"/>
            </a:endParaRPr>
          </a:p>
        </p:txBody>
      </p:sp>
      <p:grpSp>
        <p:nvGrpSpPr>
          <p:cNvPr id="124" name="Google Shape;124;p30"/>
          <p:cNvGrpSpPr/>
          <p:nvPr/>
        </p:nvGrpSpPr>
        <p:grpSpPr>
          <a:xfrm>
            <a:off x="3170455" y="1386824"/>
            <a:ext cx="2789455" cy="3144820"/>
            <a:chOff x="3170455" y="1352550"/>
            <a:chExt cx="2789455" cy="2356200"/>
          </a:xfrm>
        </p:grpSpPr>
        <p:cxnSp>
          <p:nvCxnSpPr>
            <p:cNvPr id="125" name="Google Shape;125;p30"/>
            <p:cNvCxnSpPr/>
            <p:nvPr/>
          </p:nvCxnSpPr>
          <p:spPr>
            <a:xfrm>
              <a:off x="3170455" y="1352550"/>
              <a:ext cx="0" cy="2356200"/>
            </a:xfrm>
            <a:prstGeom prst="straightConnector1">
              <a:avLst/>
            </a:prstGeom>
            <a:noFill/>
            <a:ln cap="flat" cmpd="sng" w="12700">
              <a:solidFill>
                <a:srgbClr val="A5A5A5"/>
              </a:solidFill>
              <a:prstDash val="solid"/>
              <a:round/>
              <a:headEnd len="sm" w="sm" type="none"/>
              <a:tailEnd len="sm" w="sm" type="none"/>
            </a:ln>
          </p:spPr>
        </p:cxnSp>
        <p:cxnSp>
          <p:nvCxnSpPr>
            <p:cNvPr id="126" name="Google Shape;126;p30"/>
            <p:cNvCxnSpPr/>
            <p:nvPr/>
          </p:nvCxnSpPr>
          <p:spPr>
            <a:xfrm>
              <a:off x="5959910" y="1352550"/>
              <a:ext cx="0" cy="2356200"/>
            </a:xfrm>
            <a:prstGeom prst="straightConnector1">
              <a:avLst/>
            </a:prstGeom>
            <a:noFill/>
            <a:ln cap="flat" cmpd="sng" w="12700">
              <a:solidFill>
                <a:srgbClr val="A5A5A5"/>
              </a:solidFill>
              <a:prstDash val="solid"/>
              <a:round/>
              <a:headEnd len="sm" w="sm" type="none"/>
              <a:tailEnd len="sm" w="sm" type="none"/>
            </a:ln>
          </p:spPr>
        </p:cxnSp>
      </p:grpSp>
      <p:sp>
        <p:nvSpPr>
          <p:cNvPr id="127" name="Google Shape;127;p30"/>
          <p:cNvSpPr txBox="1"/>
          <p:nvPr/>
        </p:nvSpPr>
        <p:spPr>
          <a:xfrm>
            <a:off x="914081" y="2674720"/>
            <a:ext cx="1723200" cy="1080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1"/>
              </a:buClr>
              <a:buSzPts val="1400"/>
              <a:buFont typeface="Noto Sans Symbols"/>
              <a:buNone/>
            </a:pPr>
            <a:br>
              <a:rPr b="1" i="0" lang="en" sz="1400" u="none" cap="none" strike="noStrike">
                <a:solidFill>
                  <a:srgbClr val="7F7F7F"/>
                </a:solidFill>
                <a:latin typeface="Roboto"/>
                <a:ea typeface="Roboto"/>
                <a:cs typeface="Roboto"/>
                <a:sym typeface="Roboto"/>
              </a:rPr>
            </a:br>
            <a:r>
              <a:rPr b="1" i="0" lang="en" sz="1000" u="none" cap="none" strike="noStrike">
                <a:solidFill>
                  <a:srgbClr val="7F7F7F"/>
                </a:solidFill>
              </a:rPr>
              <a:t>Dealer Expenses are Rising</a:t>
            </a:r>
            <a:r>
              <a:rPr b="0" i="0" lang="en" sz="1000" u="none" cap="none" strike="noStrike">
                <a:solidFill>
                  <a:srgbClr val="7F7F7F"/>
                </a:solidFill>
                <a:latin typeface="Roboto"/>
                <a:ea typeface="Roboto"/>
                <a:cs typeface="Roboto"/>
                <a:sym typeface="Roboto"/>
              </a:rPr>
              <a:t>	</a:t>
            </a:r>
            <a:endParaRPr b="0" i="0" sz="1050" u="none" cap="none" strike="noStrike">
              <a:solidFill>
                <a:srgbClr val="7F7F7F"/>
              </a:solidFill>
              <a:latin typeface="Roboto"/>
              <a:ea typeface="Roboto"/>
              <a:cs typeface="Roboto"/>
              <a:sym typeface="Roboto"/>
            </a:endParaRPr>
          </a:p>
        </p:txBody>
      </p:sp>
      <p:sp>
        <p:nvSpPr>
          <p:cNvPr id="128" name="Google Shape;128;p30"/>
          <p:cNvSpPr/>
          <p:nvPr/>
        </p:nvSpPr>
        <p:spPr>
          <a:xfrm>
            <a:off x="1435303" y="3849340"/>
            <a:ext cx="680692" cy="680692"/>
          </a:xfrm>
          <a:custGeom>
            <a:rect b="b" l="l" r="r" t="t"/>
            <a:pathLst>
              <a:path extrusionOk="0" h="1361384" w="1361384">
                <a:moveTo>
                  <a:pt x="680692" y="0"/>
                </a:moveTo>
                <a:cubicBezTo>
                  <a:pt x="726196" y="0"/>
                  <a:pt x="771700" y="17359"/>
                  <a:pt x="806418" y="52077"/>
                </a:cubicBezTo>
                <a:lnTo>
                  <a:pt x="1309307" y="554966"/>
                </a:lnTo>
                <a:cubicBezTo>
                  <a:pt x="1378744" y="624402"/>
                  <a:pt x="1378744" y="736982"/>
                  <a:pt x="1309307" y="806419"/>
                </a:cubicBezTo>
                <a:lnTo>
                  <a:pt x="806418" y="1309307"/>
                </a:lnTo>
                <a:cubicBezTo>
                  <a:pt x="736982" y="1378744"/>
                  <a:pt x="624402" y="1378744"/>
                  <a:pt x="554966" y="1309307"/>
                </a:cubicBezTo>
                <a:lnTo>
                  <a:pt x="52077" y="806419"/>
                </a:lnTo>
                <a:cubicBezTo>
                  <a:pt x="-17360" y="736982"/>
                  <a:pt x="-17360" y="624402"/>
                  <a:pt x="52077" y="554966"/>
                </a:cubicBezTo>
                <a:lnTo>
                  <a:pt x="554966" y="52077"/>
                </a:lnTo>
                <a:cubicBezTo>
                  <a:pt x="589684" y="17359"/>
                  <a:pt x="635188" y="0"/>
                  <a:pt x="680692" y="0"/>
                </a:cubicBezTo>
                <a:close/>
              </a:path>
            </a:pathLst>
          </a:custGeom>
          <a:solidFill>
            <a:schemeClr val="accent2"/>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0"/>
          <p:cNvSpPr/>
          <p:nvPr/>
        </p:nvSpPr>
        <p:spPr>
          <a:xfrm>
            <a:off x="4231575" y="3849350"/>
            <a:ext cx="680692" cy="680692"/>
          </a:xfrm>
          <a:custGeom>
            <a:rect b="b" l="l" r="r" t="t"/>
            <a:pathLst>
              <a:path extrusionOk="0" h="1361384" w="1361384">
                <a:moveTo>
                  <a:pt x="680692" y="0"/>
                </a:moveTo>
                <a:cubicBezTo>
                  <a:pt x="726196" y="0"/>
                  <a:pt x="771700" y="17359"/>
                  <a:pt x="806418" y="52077"/>
                </a:cubicBezTo>
                <a:lnTo>
                  <a:pt x="1309307" y="554966"/>
                </a:lnTo>
                <a:cubicBezTo>
                  <a:pt x="1378744" y="624402"/>
                  <a:pt x="1378744" y="736982"/>
                  <a:pt x="1309307" y="806419"/>
                </a:cubicBezTo>
                <a:lnTo>
                  <a:pt x="806418" y="1309307"/>
                </a:lnTo>
                <a:cubicBezTo>
                  <a:pt x="736982" y="1378744"/>
                  <a:pt x="624402" y="1378744"/>
                  <a:pt x="554966" y="1309307"/>
                </a:cubicBezTo>
                <a:lnTo>
                  <a:pt x="52077" y="806419"/>
                </a:lnTo>
                <a:cubicBezTo>
                  <a:pt x="-17360" y="736982"/>
                  <a:pt x="-17360" y="624402"/>
                  <a:pt x="52077" y="554966"/>
                </a:cubicBezTo>
                <a:lnTo>
                  <a:pt x="554966" y="52077"/>
                </a:lnTo>
                <a:cubicBezTo>
                  <a:pt x="589684" y="17359"/>
                  <a:pt x="635188" y="0"/>
                  <a:pt x="680692" y="0"/>
                </a:cubicBezTo>
                <a:close/>
              </a:path>
            </a:pathLst>
          </a:custGeom>
          <a:solidFill>
            <a:schemeClr val="accent2"/>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0"/>
          <p:cNvSpPr txBox="1"/>
          <p:nvPr/>
        </p:nvSpPr>
        <p:spPr>
          <a:xfrm>
            <a:off x="6473947" y="2674720"/>
            <a:ext cx="1723200" cy="1080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3"/>
              </a:buClr>
              <a:buSzPts val="1400"/>
              <a:buFont typeface="Noto Sans Symbols"/>
              <a:buNone/>
            </a:pPr>
            <a:r>
              <a:t/>
            </a:r>
            <a:endParaRPr b="1">
              <a:solidFill>
                <a:srgbClr val="7F7F7F"/>
              </a:solidFill>
              <a:latin typeface="Roboto"/>
              <a:ea typeface="Roboto"/>
              <a:cs typeface="Roboto"/>
              <a:sym typeface="Roboto"/>
            </a:endParaRPr>
          </a:p>
          <a:p>
            <a:pPr indent="0" lvl="0" marL="0" marR="0" rtl="0" algn="ctr">
              <a:lnSpc>
                <a:spcPct val="130000"/>
              </a:lnSpc>
              <a:spcBef>
                <a:spcPts val="0"/>
              </a:spcBef>
              <a:spcAft>
                <a:spcPts val="0"/>
              </a:spcAft>
              <a:buClr>
                <a:schemeClr val="accent3"/>
              </a:buClr>
              <a:buSzPts val="1400"/>
              <a:buFont typeface="Noto Sans Symbols"/>
              <a:buNone/>
            </a:pPr>
            <a:r>
              <a:rPr b="1" i="0" lang="en" sz="1000" u="none" cap="none" strike="noStrike">
                <a:solidFill>
                  <a:srgbClr val="7F7F7F"/>
                </a:solidFill>
              </a:rPr>
              <a:t>Dealers face losses</a:t>
            </a:r>
            <a:r>
              <a:rPr b="1" i="0" lang="en" sz="1000" u="none" cap="none" strike="noStrike">
                <a:solidFill>
                  <a:srgbClr val="7F7F7F"/>
                </a:solidFill>
                <a:latin typeface="Roboto"/>
                <a:ea typeface="Roboto"/>
                <a:cs typeface="Roboto"/>
                <a:sym typeface="Roboto"/>
              </a:rPr>
              <a:t> </a:t>
            </a:r>
            <a:endParaRPr b="1" i="0" sz="1050" u="none" cap="none" strike="noStrike">
              <a:solidFill>
                <a:srgbClr val="7F7F7F"/>
              </a:solidFill>
              <a:latin typeface="Roboto"/>
              <a:ea typeface="Roboto"/>
              <a:cs typeface="Roboto"/>
              <a:sym typeface="Roboto"/>
            </a:endParaRPr>
          </a:p>
        </p:txBody>
      </p:sp>
      <p:sp>
        <p:nvSpPr>
          <p:cNvPr id="131" name="Google Shape;131;p30"/>
          <p:cNvSpPr/>
          <p:nvPr/>
        </p:nvSpPr>
        <p:spPr>
          <a:xfrm>
            <a:off x="7084927" y="1639924"/>
            <a:ext cx="539422" cy="559230"/>
          </a:xfrm>
          <a:custGeom>
            <a:rect b="b" l="l" r="r" t="t"/>
            <a:pathLst>
              <a:path extrusionOk="0" h="3299" w="3186">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32" name="Google Shape;132;p30"/>
          <p:cNvSpPr/>
          <p:nvPr/>
        </p:nvSpPr>
        <p:spPr>
          <a:xfrm>
            <a:off x="7014211" y="3849340"/>
            <a:ext cx="680692" cy="680692"/>
          </a:xfrm>
          <a:custGeom>
            <a:rect b="b" l="l" r="r" t="t"/>
            <a:pathLst>
              <a:path extrusionOk="0" h="1361384" w="1361384">
                <a:moveTo>
                  <a:pt x="680692" y="0"/>
                </a:moveTo>
                <a:cubicBezTo>
                  <a:pt x="726196" y="0"/>
                  <a:pt x="771700" y="17359"/>
                  <a:pt x="806418" y="52077"/>
                </a:cubicBezTo>
                <a:lnTo>
                  <a:pt x="1309307" y="554966"/>
                </a:lnTo>
                <a:cubicBezTo>
                  <a:pt x="1378744" y="624402"/>
                  <a:pt x="1378744" y="736982"/>
                  <a:pt x="1309307" y="806419"/>
                </a:cubicBezTo>
                <a:lnTo>
                  <a:pt x="806418" y="1309307"/>
                </a:lnTo>
                <a:cubicBezTo>
                  <a:pt x="736982" y="1378744"/>
                  <a:pt x="624402" y="1378744"/>
                  <a:pt x="554966" y="1309307"/>
                </a:cubicBezTo>
                <a:lnTo>
                  <a:pt x="52077" y="806419"/>
                </a:lnTo>
                <a:cubicBezTo>
                  <a:pt x="-17360" y="736982"/>
                  <a:pt x="-17360" y="624402"/>
                  <a:pt x="52077" y="554966"/>
                </a:cubicBezTo>
                <a:lnTo>
                  <a:pt x="554966" y="52077"/>
                </a:lnTo>
                <a:cubicBezTo>
                  <a:pt x="589684" y="17359"/>
                  <a:pt x="635188" y="0"/>
                  <a:pt x="680692" y="0"/>
                </a:cubicBezTo>
                <a:close/>
              </a:path>
            </a:pathLst>
          </a:custGeom>
          <a:solidFill>
            <a:schemeClr val="accent2"/>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id="133" name="Google Shape;133;p30"/>
          <p:cNvPicPr preferRelativeResize="0"/>
          <p:nvPr/>
        </p:nvPicPr>
        <p:blipFill>
          <a:blip r:embed="rId3">
            <a:alphaModFix/>
          </a:blip>
          <a:stretch>
            <a:fillRect/>
          </a:stretch>
        </p:blipFill>
        <p:spPr>
          <a:xfrm>
            <a:off x="664075" y="1136250"/>
            <a:ext cx="2143649" cy="1432025"/>
          </a:xfrm>
          <a:prstGeom prst="rect">
            <a:avLst/>
          </a:prstGeom>
          <a:noFill/>
          <a:ln>
            <a:noFill/>
          </a:ln>
        </p:spPr>
      </p:pic>
      <p:pic>
        <p:nvPicPr>
          <p:cNvPr id="134" name="Google Shape;134;p30"/>
          <p:cNvPicPr preferRelativeResize="0"/>
          <p:nvPr/>
        </p:nvPicPr>
        <p:blipFill rotWithShape="1">
          <a:blip r:embed="rId4">
            <a:alphaModFix/>
          </a:blip>
          <a:srcRect b="0" l="0" r="43397" t="0"/>
          <a:stretch/>
        </p:blipFill>
        <p:spPr>
          <a:xfrm>
            <a:off x="3515725" y="1136250"/>
            <a:ext cx="2143649" cy="1470750"/>
          </a:xfrm>
          <a:prstGeom prst="rect">
            <a:avLst/>
          </a:prstGeom>
          <a:noFill/>
          <a:ln>
            <a:noFill/>
          </a:ln>
        </p:spPr>
      </p:pic>
      <p:pic>
        <p:nvPicPr>
          <p:cNvPr id="135" name="Google Shape;135;p30"/>
          <p:cNvPicPr preferRelativeResize="0"/>
          <p:nvPr/>
        </p:nvPicPr>
        <p:blipFill>
          <a:blip r:embed="rId5">
            <a:alphaModFix/>
          </a:blip>
          <a:stretch>
            <a:fillRect/>
          </a:stretch>
        </p:blipFill>
        <p:spPr>
          <a:xfrm>
            <a:off x="6306725" y="1136250"/>
            <a:ext cx="2143649" cy="143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31"/>
          <p:cNvSpPr txBox="1"/>
          <p:nvPr>
            <p:ph idx="1" type="body"/>
          </p:nvPr>
        </p:nvSpPr>
        <p:spPr>
          <a:xfrm>
            <a:off x="380925" y="858300"/>
            <a:ext cx="8368500" cy="237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600"/>
              </a:spcAft>
              <a:buClr>
                <a:srgbClr val="7F7F7F"/>
              </a:buClr>
              <a:buSzPts val="1200"/>
              <a:buNone/>
            </a:pPr>
            <a:r>
              <a:rPr b="1" lang="en">
                <a:latin typeface="Arial"/>
                <a:ea typeface="Arial"/>
                <a:cs typeface="Arial"/>
                <a:sym typeface="Arial"/>
              </a:rPr>
              <a:t>Every Dealership Uses The Same Basic Tools</a:t>
            </a:r>
            <a:endParaRPr b="1">
              <a:latin typeface="Arial"/>
              <a:ea typeface="Arial"/>
              <a:cs typeface="Arial"/>
              <a:sym typeface="Arial"/>
            </a:endParaRPr>
          </a:p>
        </p:txBody>
      </p:sp>
      <p:sp>
        <p:nvSpPr>
          <p:cNvPr id="141" name="Google Shape;141;p31"/>
          <p:cNvSpPr txBox="1"/>
          <p:nvPr>
            <p:ph type="title"/>
          </p:nvPr>
        </p:nvSpPr>
        <p:spPr>
          <a:xfrm>
            <a:off x="381000" y="341322"/>
            <a:ext cx="8368500" cy="369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Costly and Ineffective</a:t>
            </a:r>
            <a:endParaRPr b="1">
              <a:solidFill>
                <a:srgbClr val="000000"/>
              </a:solidFill>
              <a:latin typeface="Arial"/>
              <a:ea typeface="Arial"/>
              <a:cs typeface="Arial"/>
              <a:sym typeface="Arial"/>
            </a:endParaRPr>
          </a:p>
        </p:txBody>
      </p:sp>
      <p:sp>
        <p:nvSpPr>
          <p:cNvPr id="142" name="Google Shape;142;p31"/>
          <p:cNvSpPr txBox="1"/>
          <p:nvPr/>
        </p:nvSpPr>
        <p:spPr>
          <a:xfrm>
            <a:off x="3515713" y="2674725"/>
            <a:ext cx="2091300" cy="1080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2"/>
              </a:buClr>
              <a:buSzPts val="1400"/>
              <a:buFont typeface="Noto Sans Symbols"/>
              <a:buNone/>
            </a:pPr>
            <a:r>
              <a:t/>
            </a:r>
            <a:endParaRPr b="1">
              <a:solidFill>
                <a:srgbClr val="7F7F7F"/>
              </a:solidFill>
              <a:latin typeface="Roboto"/>
              <a:ea typeface="Roboto"/>
              <a:cs typeface="Roboto"/>
              <a:sym typeface="Roboto"/>
            </a:endParaRPr>
          </a:p>
          <a:p>
            <a:pPr indent="0" lvl="0" marL="0" marR="0" rtl="0" algn="ctr">
              <a:lnSpc>
                <a:spcPct val="130000"/>
              </a:lnSpc>
              <a:spcBef>
                <a:spcPts val="0"/>
              </a:spcBef>
              <a:spcAft>
                <a:spcPts val="0"/>
              </a:spcAft>
              <a:buClr>
                <a:schemeClr val="accent2"/>
              </a:buClr>
              <a:buSzPts val="1400"/>
              <a:buFont typeface="Noto Sans Symbols"/>
              <a:buNone/>
            </a:pPr>
            <a:r>
              <a:rPr b="1" lang="en" sz="1000">
                <a:solidFill>
                  <a:srgbClr val="7F7F7F"/>
                </a:solidFill>
                <a:latin typeface="Roboto"/>
                <a:ea typeface="Roboto"/>
                <a:cs typeface="Roboto"/>
                <a:sym typeface="Roboto"/>
              </a:rPr>
              <a:t>Shopper Must Come To You</a:t>
            </a:r>
            <a:r>
              <a:rPr b="0" i="0" lang="en" sz="1000" u="none" cap="none" strike="noStrike">
                <a:solidFill>
                  <a:srgbClr val="7F7F7F"/>
                </a:solidFill>
                <a:latin typeface="Roboto"/>
                <a:ea typeface="Roboto"/>
                <a:cs typeface="Roboto"/>
                <a:sym typeface="Roboto"/>
              </a:rPr>
              <a:t> </a:t>
            </a:r>
            <a:endParaRPr b="0" i="0" sz="1050" u="none" cap="none" strike="noStrike">
              <a:solidFill>
                <a:srgbClr val="7F7F7F"/>
              </a:solidFill>
              <a:latin typeface="Roboto"/>
              <a:ea typeface="Roboto"/>
              <a:cs typeface="Roboto"/>
              <a:sym typeface="Roboto"/>
            </a:endParaRPr>
          </a:p>
        </p:txBody>
      </p:sp>
      <p:grpSp>
        <p:nvGrpSpPr>
          <p:cNvPr id="143" name="Google Shape;143;p31"/>
          <p:cNvGrpSpPr/>
          <p:nvPr/>
        </p:nvGrpSpPr>
        <p:grpSpPr>
          <a:xfrm>
            <a:off x="3170455" y="1386824"/>
            <a:ext cx="2789455" cy="3144820"/>
            <a:chOff x="3170455" y="1352550"/>
            <a:chExt cx="2789455" cy="2356200"/>
          </a:xfrm>
        </p:grpSpPr>
        <p:cxnSp>
          <p:nvCxnSpPr>
            <p:cNvPr id="144" name="Google Shape;144;p31"/>
            <p:cNvCxnSpPr/>
            <p:nvPr/>
          </p:nvCxnSpPr>
          <p:spPr>
            <a:xfrm>
              <a:off x="3170455" y="1352550"/>
              <a:ext cx="0" cy="2356200"/>
            </a:xfrm>
            <a:prstGeom prst="straightConnector1">
              <a:avLst/>
            </a:prstGeom>
            <a:noFill/>
            <a:ln cap="flat" cmpd="sng" w="12700">
              <a:solidFill>
                <a:srgbClr val="A5A5A5"/>
              </a:solidFill>
              <a:prstDash val="solid"/>
              <a:round/>
              <a:headEnd len="sm" w="sm" type="none"/>
              <a:tailEnd len="sm" w="sm" type="none"/>
            </a:ln>
          </p:spPr>
        </p:cxnSp>
        <p:cxnSp>
          <p:nvCxnSpPr>
            <p:cNvPr id="145" name="Google Shape;145;p31"/>
            <p:cNvCxnSpPr/>
            <p:nvPr/>
          </p:nvCxnSpPr>
          <p:spPr>
            <a:xfrm>
              <a:off x="5959910" y="1352550"/>
              <a:ext cx="0" cy="2356200"/>
            </a:xfrm>
            <a:prstGeom prst="straightConnector1">
              <a:avLst/>
            </a:prstGeom>
            <a:noFill/>
            <a:ln cap="flat" cmpd="sng" w="12700">
              <a:solidFill>
                <a:srgbClr val="A5A5A5"/>
              </a:solidFill>
              <a:prstDash val="solid"/>
              <a:round/>
              <a:headEnd len="sm" w="sm" type="none"/>
              <a:tailEnd len="sm" w="sm" type="none"/>
            </a:ln>
          </p:spPr>
        </p:cxnSp>
      </p:grpSp>
      <p:sp>
        <p:nvSpPr>
          <p:cNvPr id="146" name="Google Shape;146;p31"/>
          <p:cNvSpPr txBox="1"/>
          <p:nvPr/>
        </p:nvSpPr>
        <p:spPr>
          <a:xfrm>
            <a:off x="914081" y="2674720"/>
            <a:ext cx="1723200" cy="1080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1"/>
              </a:buClr>
              <a:buSzPts val="1400"/>
              <a:buFont typeface="Noto Sans Symbols"/>
              <a:buNone/>
            </a:pPr>
            <a:br>
              <a:rPr b="1" i="0" lang="en" sz="1400" u="none" cap="none" strike="noStrike">
                <a:solidFill>
                  <a:srgbClr val="7F7F7F"/>
                </a:solidFill>
                <a:latin typeface="Roboto"/>
                <a:ea typeface="Roboto"/>
                <a:cs typeface="Roboto"/>
                <a:sym typeface="Roboto"/>
              </a:rPr>
            </a:br>
            <a:r>
              <a:rPr b="1" lang="en" sz="1000">
                <a:solidFill>
                  <a:srgbClr val="7F7F7F"/>
                </a:solidFill>
                <a:latin typeface="Roboto"/>
                <a:ea typeface="Roboto"/>
                <a:cs typeface="Roboto"/>
                <a:sym typeface="Roboto"/>
              </a:rPr>
              <a:t>Uses Dealership Database</a:t>
            </a:r>
            <a:r>
              <a:rPr b="0" i="0" lang="en" sz="1000" u="none" cap="none" strike="noStrike">
                <a:solidFill>
                  <a:srgbClr val="7F7F7F"/>
                </a:solidFill>
                <a:latin typeface="Roboto"/>
                <a:ea typeface="Roboto"/>
                <a:cs typeface="Roboto"/>
                <a:sym typeface="Roboto"/>
              </a:rPr>
              <a:t>	</a:t>
            </a:r>
            <a:endParaRPr b="0" i="0" sz="1050" u="none" cap="none" strike="noStrike">
              <a:solidFill>
                <a:srgbClr val="7F7F7F"/>
              </a:solidFill>
              <a:latin typeface="Roboto"/>
              <a:ea typeface="Roboto"/>
              <a:cs typeface="Roboto"/>
              <a:sym typeface="Roboto"/>
            </a:endParaRPr>
          </a:p>
        </p:txBody>
      </p:sp>
      <p:sp>
        <p:nvSpPr>
          <p:cNvPr id="147" name="Google Shape;147;p31"/>
          <p:cNvSpPr/>
          <p:nvPr/>
        </p:nvSpPr>
        <p:spPr>
          <a:xfrm>
            <a:off x="1435303" y="3849340"/>
            <a:ext cx="680692" cy="680692"/>
          </a:xfrm>
          <a:custGeom>
            <a:rect b="b" l="l" r="r" t="t"/>
            <a:pathLst>
              <a:path extrusionOk="0" h="1361384" w="1361384">
                <a:moveTo>
                  <a:pt x="680692" y="0"/>
                </a:moveTo>
                <a:cubicBezTo>
                  <a:pt x="726196" y="0"/>
                  <a:pt x="771700" y="17359"/>
                  <a:pt x="806418" y="52077"/>
                </a:cubicBezTo>
                <a:lnTo>
                  <a:pt x="1309307" y="554966"/>
                </a:lnTo>
                <a:cubicBezTo>
                  <a:pt x="1378744" y="624402"/>
                  <a:pt x="1378744" y="736982"/>
                  <a:pt x="1309307" y="806419"/>
                </a:cubicBezTo>
                <a:lnTo>
                  <a:pt x="806418" y="1309307"/>
                </a:lnTo>
                <a:cubicBezTo>
                  <a:pt x="736982" y="1378744"/>
                  <a:pt x="624402" y="1378744"/>
                  <a:pt x="554966" y="1309307"/>
                </a:cubicBezTo>
                <a:lnTo>
                  <a:pt x="52077" y="806419"/>
                </a:lnTo>
                <a:cubicBezTo>
                  <a:pt x="-17360" y="736982"/>
                  <a:pt x="-17360" y="624402"/>
                  <a:pt x="52077" y="554966"/>
                </a:cubicBezTo>
                <a:lnTo>
                  <a:pt x="554966" y="52077"/>
                </a:lnTo>
                <a:cubicBezTo>
                  <a:pt x="589684" y="17359"/>
                  <a:pt x="635188" y="0"/>
                  <a:pt x="680692" y="0"/>
                </a:cubicBezTo>
                <a:close/>
              </a:path>
            </a:pathLst>
          </a:custGeom>
          <a:solidFill>
            <a:schemeClr val="accent1"/>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3700">
                <a:solidFill>
                  <a:schemeClr val="lt1"/>
                </a:solidFill>
                <a:latin typeface="Roboto"/>
                <a:ea typeface="Roboto"/>
                <a:cs typeface="Roboto"/>
                <a:sym typeface="Roboto"/>
              </a:rPr>
              <a:t>X</a:t>
            </a:r>
            <a:endParaRPr b="1" i="0" sz="3300" u="none" cap="none" strike="noStrike">
              <a:solidFill>
                <a:srgbClr val="000000"/>
              </a:solidFill>
            </a:endParaRPr>
          </a:p>
        </p:txBody>
      </p:sp>
      <p:sp>
        <p:nvSpPr>
          <p:cNvPr id="148" name="Google Shape;148;p31"/>
          <p:cNvSpPr/>
          <p:nvPr/>
        </p:nvSpPr>
        <p:spPr>
          <a:xfrm>
            <a:off x="4231575" y="3849340"/>
            <a:ext cx="680692" cy="680692"/>
          </a:xfrm>
          <a:custGeom>
            <a:rect b="b" l="l" r="r" t="t"/>
            <a:pathLst>
              <a:path extrusionOk="0" h="1361384" w="1361384">
                <a:moveTo>
                  <a:pt x="680692" y="0"/>
                </a:moveTo>
                <a:cubicBezTo>
                  <a:pt x="726196" y="0"/>
                  <a:pt x="771700" y="17359"/>
                  <a:pt x="806418" y="52077"/>
                </a:cubicBezTo>
                <a:lnTo>
                  <a:pt x="1309307" y="554966"/>
                </a:lnTo>
                <a:cubicBezTo>
                  <a:pt x="1378744" y="624402"/>
                  <a:pt x="1378744" y="736982"/>
                  <a:pt x="1309307" y="806419"/>
                </a:cubicBezTo>
                <a:lnTo>
                  <a:pt x="806418" y="1309307"/>
                </a:lnTo>
                <a:cubicBezTo>
                  <a:pt x="736982" y="1378744"/>
                  <a:pt x="624402" y="1378744"/>
                  <a:pt x="554966" y="1309307"/>
                </a:cubicBezTo>
                <a:lnTo>
                  <a:pt x="52077" y="806419"/>
                </a:lnTo>
                <a:cubicBezTo>
                  <a:pt x="-17360" y="736982"/>
                  <a:pt x="-17360" y="624402"/>
                  <a:pt x="52077" y="554966"/>
                </a:cubicBezTo>
                <a:lnTo>
                  <a:pt x="554966" y="52077"/>
                </a:lnTo>
                <a:cubicBezTo>
                  <a:pt x="589684" y="17359"/>
                  <a:pt x="635188" y="0"/>
                  <a:pt x="680692" y="0"/>
                </a:cubicBezTo>
                <a:close/>
              </a:path>
            </a:pathLst>
          </a:custGeom>
          <a:solidFill>
            <a:schemeClr val="accent2"/>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3700">
                <a:solidFill>
                  <a:schemeClr val="lt1"/>
                </a:solidFill>
                <a:latin typeface="Roboto"/>
                <a:ea typeface="Roboto"/>
                <a:cs typeface="Roboto"/>
                <a:sym typeface="Roboto"/>
              </a:rPr>
              <a:t>X</a:t>
            </a:r>
            <a:endParaRPr b="1" i="0" sz="3900" u="none" cap="none" strike="noStrike">
              <a:solidFill>
                <a:srgbClr val="000000"/>
              </a:solidFill>
            </a:endParaRPr>
          </a:p>
        </p:txBody>
      </p:sp>
      <p:sp>
        <p:nvSpPr>
          <p:cNvPr id="149" name="Google Shape;149;p31"/>
          <p:cNvSpPr txBox="1"/>
          <p:nvPr/>
        </p:nvSpPr>
        <p:spPr>
          <a:xfrm>
            <a:off x="6473950" y="2674725"/>
            <a:ext cx="1996200" cy="1080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3"/>
              </a:buClr>
              <a:buSzPts val="1400"/>
              <a:buFont typeface="Noto Sans Symbols"/>
              <a:buNone/>
            </a:pPr>
            <a:br>
              <a:rPr b="1" i="0" lang="en" sz="1400" u="none" cap="none" strike="noStrike">
                <a:solidFill>
                  <a:srgbClr val="7F7F7F"/>
                </a:solidFill>
                <a:latin typeface="Roboto"/>
                <a:ea typeface="Roboto"/>
                <a:cs typeface="Roboto"/>
                <a:sym typeface="Roboto"/>
              </a:rPr>
            </a:br>
            <a:r>
              <a:rPr b="1" lang="en" sz="1000">
                <a:solidFill>
                  <a:srgbClr val="7F7F7F"/>
                </a:solidFill>
                <a:latin typeface="Roboto"/>
                <a:ea typeface="Roboto"/>
                <a:cs typeface="Roboto"/>
                <a:sym typeface="Roboto"/>
              </a:rPr>
              <a:t>Only Work With Your Customers</a:t>
            </a:r>
            <a:endParaRPr b="1" i="0" sz="1050" u="none" cap="none" strike="noStrike">
              <a:solidFill>
                <a:srgbClr val="7F7F7F"/>
              </a:solidFill>
              <a:latin typeface="Roboto"/>
              <a:ea typeface="Roboto"/>
              <a:cs typeface="Roboto"/>
              <a:sym typeface="Roboto"/>
            </a:endParaRPr>
          </a:p>
        </p:txBody>
      </p:sp>
      <p:sp>
        <p:nvSpPr>
          <p:cNvPr id="150" name="Google Shape;150;p31"/>
          <p:cNvSpPr/>
          <p:nvPr/>
        </p:nvSpPr>
        <p:spPr>
          <a:xfrm>
            <a:off x="7084927" y="1639924"/>
            <a:ext cx="539422" cy="559230"/>
          </a:xfrm>
          <a:custGeom>
            <a:rect b="b" l="l" r="r" t="t"/>
            <a:pathLst>
              <a:path extrusionOk="0" h="3299" w="3186">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51" name="Google Shape;151;p31"/>
          <p:cNvSpPr/>
          <p:nvPr/>
        </p:nvSpPr>
        <p:spPr>
          <a:xfrm>
            <a:off x="7014211" y="3849340"/>
            <a:ext cx="680692" cy="680692"/>
          </a:xfrm>
          <a:custGeom>
            <a:rect b="b" l="l" r="r" t="t"/>
            <a:pathLst>
              <a:path extrusionOk="0" h="1361384" w="1361384">
                <a:moveTo>
                  <a:pt x="680692" y="0"/>
                </a:moveTo>
                <a:cubicBezTo>
                  <a:pt x="726196" y="0"/>
                  <a:pt x="771700" y="17359"/>
                  <a:pt x="806418" y="52077"/>
                </a:cubicBezTo>
                <a:lnTo>
                  <a:pt x="1309307" y="554966"/>
                </a:lnTo>
                <a:cubicBezTo>
                  <a:pt x="1378744" y="624402"/>
                  <a:pt x="1378744" y="736982"/>
                  <a:pt x="1309307" y="806419"/>
                </a:cubicBezTo>
                <a:lnTo>
                  <a:pt x="806418" y="1309307"/>
                </a:lnTo>
                <a:cubicBezTo>
                  <a:pt x="736982" y="1378744"/>
                  <a:pt x="624402" y="1378744"/>
                  <a:pt x="554966" y="1309307"/>
                </a:cubicBezTo>
                <a:lnTo>
                  <a:pt x="52077" y="806419"/>
                </a:lnTo>
                <a:cubicBezTo>
                  <a:pt x="-17360" y="736982"/>
                  <a:pt x="-17360" y="624402"/>
                  <a:pt x="52077" y="554966"/>
                </a:cubicBezTo>
                <a:lnTo>
                  <a:pt x="554966" y="52077"/>
                </a:lnTo>
                <a:cubicBezTo>
                  <a:pt x="589684" y="17359"/>
                  <a:pt x="635188" y="0"/>
                  <a:pt x="680692" y="0"/>
                </a:cubicBezTo>
                <a:close/>
              </a:path>
            </a:pathLst>
          </a:custGeom>
          <a:solidFill>
            <a:schemeClr val="accent2"/>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3700">
                <a:solidFill>
                  <a:schemeClr val="lt1"/>
                </a:solidFill>
                <a:latin typeface="Roboto"/>
                <a:ea typeface="Roboto"/>
                <a:cs typeface="Roboto"/>
                <a:sym typeface="Roboto"/>
              </a:rPr>
              <a:t>X</a:t>
            </a:r>
            <a:endParaRPr b="0" i="0" sz="3300" u="none" cap="none" strike="noStrike">
              <a:solidFill>
                <a:srgbClr val="000000"/>
              </a:solidFill>
              <a:latin typeface="Arial"/>
              <a:ea typeface="Arial"/>
              <a:cs typeface="Arial"/>
              <a:sym typeface="Arial"/>
            </a:endParaRPr>
          </a:p>
        </p:txBody>
      </p:sp>
      <p:pic>
        <p:nvPicPr>
          <p:cNvPr id="152" name="Google Shape;152;p31"/>
          <p:cNvPicPr preferRelativeResize="0"/>
          <p:nvPr/>
        </p:nvPicPr>
        <p:blipFill>
          <a:blip r:embed="rId3">
            <a:alphaModFix/>
          </a:blip>
          <a:stretch>
            <a:fillRect/>
          </a:stretch>
        </p:blipFill>
        <p:spPr>
          <a:xfrm>
            <a:off x="933200" y="1027375"/>
            <a:ext cx="1848150" cy="1510248"/>
          </a:xfrm>
          <a:prstGeom prst="rect">
            <a:avLst/>
          </a:prstGeom>
          <a:noFill/>
          <a:ln>
            <a:noFill/>
          </a:ln>
        </p:spPr>
      </p:pic>
      <p:pic>
        <p:nvPicPr>
          <p:cNvPr id="153" name="Google Shape;153;p31"/>
          <p:cNvPicPr preferRelativeResize="0"/>
          <p:nvPr/>
        </p:nvPicPr>
        <p:blipFill>
          <a:blip r:embed="rId4">
            <a:alphaModFix/>
          </a:blip>
          <a:stretch>
            <a:fillRect/>
          </a:stretch>
        </p:blipFill>
        <p:spPr>
          <a:xfrm>
            <a:off x="6245925" y="1290711"/>
            <a:ext cx="2395526" cy="1257650"/>
          </a:xfrm>
          <a:prstGeom prst="rect">
            <a:avLst/>
          </a:prstGeom>
          <a:noFill/>
          <a:ln>
            <a:noFill/>
          </a:ln>
        </p:spPr>
      </p:pic>
      <p:pic>
        <p:nvPicPr>
          <p:cNvPr id="154" name="Google Shape;154;p31"/>
          <p:cNvPicPr preferRelativeResize="0"/>
          <p:nvPr/>
        </p:nvPicPr>
        <p:blipFill rotWithShape="1">
          <a:blip r:embed="rId5">
            <a:alphaModFix/>
          </a:blip>
          <a:srcRect b="7179" l="12108" r="12821" t="8161"/>
          <a:stretch/>
        </p:blipFill>
        <p:spPr>
          <a:xfrm>
            <a:off x="3633650" y="1277775"/>
            <a:ext cx="1879474" cy="110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2"/>
          <p:cNvSpPr txBox="1"/>
          <p:nvPr>
            <p:ph idx="1" type="body"/>
          </p:nvPr>
        </p:nvSpPr>
        <p:spPr>
          <a:xfrm>
            <a:off x="377125" y="865625"/>
            <a:ext cx="8368500" cy="237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600"/>
              </a:spcAft>
              <a:buClr>
                <a:srgbClr val="7F7F7F"/>
              </a:buClr>
              <a:buSzPts val="1200"/>
              <a:buNone/>
            </a:pPr>
            <a:r>
              <a:rPr b="1" lang="en">
                <a:latin typeface="Arial"/>
                <a:ea typeface="Arial"/>
                <a:cs typeface="Arial"/>
                <a:sym typeface="Arial"/>
              </a:rPr>
              <a:t>Every Dealership Uses a Multitude of different Tools</a:t>
            </a:r>
            <a:endParaRPr b="1">
              <a:latin typeface="Arial"/>
              <a:ea typeface="Arial"/>
              <a:cs typeface="Arial"/>
              <a:sym typeface="Arial"/>
            </a:endParaRPr>
          </a:p>
        </p:txBody>
      </p:sp>
      <p:sp>
        <p:nvSpPr>
          <p:cNvPr id="160" name="Google Shape;160;p32"/>
          <p:cNvSpPr txBox="1"/>
          <p:nvPr>
            <p:ph type="title"/>
          </p:nvPr>
        </p:nvSpPr>
        <p:spPr>
          <a:xfrm>
            <a:off x="381000" y="341322"/>
            <a:ext cx="8368500" cy="369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Costly, Ineffective and Abundant</a:t>
            </a:r>
            <a:endParaRPr b="1">
              <a:solidFill>
                <a:srgbClr val="000000"/>
              </a:solidFill>
              <a:latin typeface="Arial"/>
              <a:ea typeface="Arial"/>
              <a:cs typeface="Arial"/>
              <a:sym typeface="Arial"/>
            </a:endParaRPr>
          </a:p>
        </p:txBody>
      </p:sp>
      <p:sp>
        <p:nvSpPr>
          <p:cNvPr id="161" name="Google Shape;161;p32"/>
          <p:cNvSpPr txBox="1"/>
          <p:nvPr/>
        </p:nvSpPr>
        <p:spPr>
          <a:xfrm>
            <a:off x="3515725" y="3263900"/>
            <a:ext cx="2091300" cy="4911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2"/>
              </a:buClr>
              <a:buSzPts val="1400"/>
              <a:buFont typeface="Noto Sans Symbols"/>
              <a:buNone/>
            </a:pPr>
            <a:r>
              <a:t/>
            </a:r>
            <a:endParaRPr b="1">
              <a:solidFill>
                <a:srgbClr val="7F7F7F"/>
              </a:solidFill>
              <a:latin typeface="Roboto"/>
              <a:ea typeface="Roboto"/>
              <a:cs typeface="Roboto"/>
              <a:sym typeface="Roboto"/>
            </a:endParaRPr>
          </a:p>
          <a:p>
            <a:pPr indent="0" lvl="0" marL="0" marR="0" rtl="0" algn="ctr">
              <a:lnSpc>
                <a:spcPct val="130000"/>
              </a:lnSpc>
              <a:spcBef>
                <a:spcPts val="0"/>
              </a:spcBef>
              <a:spcAft>
                <a:spcPts val="0"/>
              </a:spcAft>
              <a:buClr>
                <a:schemeClr val="accent2"/>
              </a:buClr>
              <a:buSzPts val="1400"/>
              <a:buFont typeface="Noto Sans Symbols"/>
              <a:buNone/>
            </a:pPr>
            <a:r>
              <a:rPr b="1" lang="en"/>
              <a:t>$11,000 Per Month</a:t>
            </a:r>
            <a:r>
              <a:rPr b="0" i="0" lang="en" sz="1000" u="none" cap="none" strike="noStrike">
                <a:solidFill>
                  <a:srgbClr val="7F7F7F"/>
                </a:solidFill>
                <a:latin typeface="Roboto"/>
                <a:ea typeface="Roboto"/>
                <a:cs typeface="Roboto"/>
                <a:sym typeface="Roboto"/>
              </a:rPr>
              <a:t> </a:t>
            </a:r>
            <a:endParaRPr b="0" i="0" sz="1050" u="none" cap="none" strike="noStrike">
              <a:solidFill>
                <a:srgbClr val="7F7F7F"/>
              </a:solidFill>
              <a:latin typeface="Roboto"/>
              <a:ea typeface="Roboto"/>
              <a:cs typeface="Roboto"/>
              <a:sym typeface="Roboto"/>
            </a:endParaRPr>
          </a:p>
        </p:txBody>
      </p:sp>
      <p:grpSp>
        <p:nvGrpSpPr>
          <p:cNvPr id="162" name="Google Shape;162;p32"/>
          <p:cNvGrpSpPr/>
          <p:nvPr/>
        </p:nvGrpSpPr>
        <p:grpSpPr>
          <a:xfrm>
            <a:off x="3170455" y="1386824"/>
            <a:ext cx="2789455" cy="3144820"/>
            <a:chOff x="3170455" y="1352550"/>
            <a:chExt cx="2789455" cy="2356200"/>
          </a:xfrm>
        </p:grpSpPr>
        <p:cxnSp>
          <p:nvCxnSpPr>
            <p:cNvPr id="163" name="Google Shape;163;p32"/>
            <p:cNvCxnSpPr/>
            <p:nvPr/>
          </p:nvCxnSpPr>
          <p:spPr>
            <a:xfrm>
              <a:off x="3170455" y="1352550"/>
              <a:ext cx="0" cy="2356200"/>
            </a:xfrm>
            <a:prstGeom prst="straightConnector1">
              <a:avLst/>
            </a:prstGeom>
            <a:noFill/>
            <a:ln cap="flat" cmpd="sng" w="12700">
              <a:solidFill>
                <a:srgbClr val="A5A5A5"/>
              </a:solidFill>
              <a:prstDash val="solid"/>
              <a:round/>
              <a:headEnd len="sm" w="sm" type="none"/>
              <a:tailEnd len="sm" w="sm" type="none"/>
            </a:ln>
          </p:spPr>
        </p:cxnSp>
        <p:cxnSp>
          <p:nvCxnSpPr>
            <p:cNvPr id="164" name="Google Shape;164;p32"/>
            <p:cNvCxnSpPr/>
            <p:nvPr/>
          </p:nvCxnSpPr>
          <p:spPr>
            <a:xfrm>
              <a:off x="5959910" y="1352550"/>
              <a:ext cx="0" cy="2356200"/>
            </a:xfrm>
            <a:prstGeom prst="straightConnector1">
              <a:avLst/>
            </a:prstGeom>
            <a:noFill/>
            <a:ln cap="flat" cmpd="sng" w="12700">
              <a:solidFill>
                <a:srgbClr val="A5A5A5"/>
              </a:solidFill>
              <a:prstDash val="solid"/>
              <a:round/>
              <a:headEnd len="sm" w="sm" type="none"/>
              <a:tailEnd len="sm" w="sm" type="none"/>
            </a:ln>
          </p:spPr>
        </p:cxnSp>
      </p:grpSp>
      <p:sp>
        <p:nvSpPr>
          <p:cNvPr id="165" name="Google Shape;165;p32"/>
          <p:cNvSpPr txBox="1"/>
          <p:nvPr/>
        </p:nvSpPr>
        <p:spPr>
          <a:xfrm>
            <a:off x="917550" y="3263900"/>
            <a:ext cx="1996200" cy="4911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1"/>
              </a:buClr>
              <a:buSzPts val="1400"/>
              <a:buFont typeface="Noto Sans Symbols"/>
              <a:buNone/>
            </a:pPr>
            <a:br>
              <a:rPr b="1" i="0" lang="en" sz="1400" u="none" cap="none" strike="noStrike">
                <a:solidFill>
                  <a:srgbClr val="7F7F7F"/>
                </a:solidFill>
                <a:latin typeface="Roboto"/>
                <a:ea typeface="Roboto"/>
                <a:cs typeface="Roboto"/>
                <a:sym typeface="Roboto"/>
              </a:rPr>
            </a:br>
            <a:r>
              <a:rPr b="1" lang="en"/>
              <a:t>$6,500 Per Month each</a:t>
            </a:r>
            <a:r>
              <a:rPr b="1" lang="en" sz="1000">
                <a:solidFill>
                  <a:srgbClr val="7F7F7F"/>
                </a:solidFill>
                <a:latin typeface="Roboto"/>
                <a:ea typeface="Roboto"/>
                <a:cs typeface="Roboto"/>
                <a:sym typeface="Roboto"/>
              </a:rPr>
              <a:t> </a:t>
            </a:r>
            <a:endParaRPr b="0" i="0" sz="1050" u="none" cap="none" strike="noStrike">
              <a:solidFill>
                <a:srgbClr val="7F7F7F"/>
              </a:solidFill>
              <a:latin typeface="Roboto"/>
              <a:ea typeface="Roboto"/>
              <a:cs typeface="Roboto"/>
              <a:sym typeface="Roboto"/>
            </a:endParaRPr>
          </a:p>
        </p:txBody>
      </p:sp>
      <p:sp>
        <p:nvSpPr>
          <p:cNvPr id="166" name="Google Shape;166;p32"/>
          <p:cNvSpPr txBox="1"/>
          <p:nvPr/>
        </p:nvSpPr>
        <p:spPr>
          <a:xfrm>
            <a:off x="6473950" y="3538575"/>
            <a:ext cx="1996200" cy="2379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chemeClr val="accent3"/>
              </a:buClr>
              <a:buSzPts val="1400"/>
              <a:buFont typeface="Noto Sans Symbols"/>
              <a:buNone/>
            </a:pPr>
            <a:r>
              <a:rPr b="1" lang="en"/>
              <a:t>$4,000 per month each</a:t>
            </a:r>
            <a:br>
              <a:rPr b="1" i="0" lang="en" sz="1400" u="none" cap="none" strike="noStrike">
                <a:solidFill>
                  <a:srgbClr val="7F7F7F"/>
                </a:solidFill>
                <a:latin typeface="Roboto"/>
                <a:ea typeface="Roboto"/>
                <a:cs typeface="Roboto"/>
                <a:sym typeface="Roboto"/>
              </a:rPr>
            </a:br>
            <a:endParaRPr b="1" i="0" sz="1400" u="none" cap="none" strike="noStrike">
              <a:solidFill>
                <a:srgbClr val="7F7F7F"/>
              </a:solidFill>
              <a:latin typeface="Roboto"/>
              <a:ea typeface="Roboto"/>
              <a:cs typeface="Roboto"/>
              <a:sym typeface="Roboto"/>
            </a:endParaRPr>
          </a:p>
          <a:p>
            <a:pPr indent="0" lvl="0" marL="0" marR="0" rtl="0" algn="ctr">
              <a:lnSpc>
                <a:spcPct val="130000"/>
              </a:lnSpc>
              <a:spcBef>
                <a:spcPts val="0"/>
              </a:spcBef>
              <a:spcAft>
                <a:spcPts val="0"/>
              </a:spcAft>
              <a:buClr>
                <a:schemeClr val="accent3"/>
              </a:buClr>
              <a:buSzPts val="1400"/>
              <a:buFont typeface="Noto Sans Symbols"/>
              <a:buNone/>
            </a:pPr>
            <a:r>
              <a:t/>
            </a:r>
            <a:endParaRPr b="1" sz="1000">
              <a:solidFill>
                <a:srgbClr val="7F7F7F"/>
              </a:solidFill>
              <a:latin typeface="Roboto"/>
              <a:ea typeface="Roboto"/>
              <a:cs typeface="Roboto"/>
              <a:sym typeface="Roboto"/>
            </a:endParaRPr>
          </a:p>
          <a:p>
            <a:pPr indent="0" lvl="0" marL="0" marR="0" rtl="0" algn="l">
              <a:lnSpc>
                <a:spcPct val="130000"/>
              </a:lnSpc>
              <a:spcBef>
                <a:spcPts val="0"/>
              </a:spcBef>
              <a:spcAft>
                <a:spcPts val="0"/>
              </a:spcAft>
              <a:buClr>
                <a:schemeClr val="accent3"/>
              </a:buClr>
              <a:buSzPts val="1400"/>
              <a:buFont typeface="Noto Sans Symbols"/>
              <a:buNone/>
            </a:pPr>
            <a:r>
              <a:rPr b="1" lang="en" sz="1000">
                <a:solidFill>
                  <a:srgbClr val="7F7F7F"/>
                </a:solidFill>
                <a:latin typeface="Roboto"/>
                <a:ea typeface="Roboto"/>
                <a:cs typeface="Roboto"/>
                <a:sym typeface="Roboto"/>
              </a:rPr>
              <a:t>             </a:t>
            </a:r>
            <a:endParaRPr b="1" i="0" sz="1050" u="none" cap="none" strike="noStrike">
              <a:solidFill>
                <a:srgbClr val="7F7F7F"/>
              </a:solidFill>
              <a:latin typeface="Roboto"/>
              <a:ea typeface="Roboto"/>
              <a:cs typeface="Roboto"/>
              <a:sym typeface="Roboto"/>
            </a:endParaRPr>
          </a:p>
        </p:txBody>
      </p:sp>
      <p:sp>
        <p:nvSpPr>
          <p:cNvPr id="167" name="Google Shape;167;p32"/>
          <p:cNvSpPr/>
          <p:nvPr/>
        </p:nvSpPr>
        <p:spPr>
          <a:xfrm>
            <a:off x="7084927" y="1639924"/>
            <a:ext cx="539422" cy="559230"/>
          </a:xfrm>
          <a:custGeom>
            <a:rect b="b" l="l" r="r" t="t"/>
            <a:pathLst>
              <a:path extrusionOk="0" h="3299" w="3186">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pic>
        <p:nvPicPr>
          <p:cNvPr id="168" name="Google Shape;168;p32"/>
          <p:cNvPicPr preferRelativeResize="0"/>
          <p:nvPr/>
        </p:nvPicPr>
        <p:blipFill>
          <a:blip r:embed="rId3">
            <a:alphaModFix/>
          </a:blip>
          <a:stretch>
            <a:fillRect/>
          </a:stretch>
        </p:blipFill>
        <p:spPr>
          <a:xfrm>
            <a:off x="933200" y="1027375"/>
            <a:ext cx="1848150" cy="744925"/>
          </a:xfrm>
          <a:prstGeom prst="rect">
            <a:avLst/>
          </a:prstGeom>
          <a:noFill/>
          <a:ln>
            <a:noFill/>
          </a:ln>
        </p:spPr>
      </p:pic>
      <p:pic>
        <p:nvPicPr>
          <p:cNvPr id="169" name="Google Shape;169;p32"/>
          <p:cNvPicPr preferRelativeResize="0"/>
          <p:nvPr/>
        </p:nvPicPr>
        <p:blipFill>
          <a:blip r:embed="rId4">
            <a:alphaModFix/>
          </a:blip>
          <a:stretch>
            <a:fillRect/>
          </a:stretch>
        </p:blipFill>
        <p:spPr>
          <a:xfrm>
            <a:off x="819625" y="2410615"/>
            <a:ext cx="2091300" cy="744937"/>
          </a:xfrm>
          <a:prstGeom prst="rect">
            <a:avLst/>
          </a:prstGeom>
          <a:noFill/>
          <a:ln>
            <a:noFill/>
          </a:ln>
        </p:spPr>
      </p:pic>
      <p:pic>
        <p:nvPicPr>
          <p:cNvPr id="170" name="Google Shape;170;p32"/>
          <p:cNvPicPr preferRelativeResize="0"/>
          <p:nvPr/>
        </p:nvPicPr>
        <p:blipFill rotWithShape="1">
          <a:blip r:embed="rId5">
            <a:alphaModFix/>
          </a:blip>
          <a:srcRect b="7179" l="12108" r="12821" t="8161"/>
          <a:stretch/>
        </p:blipFill>
        <p:spPr>
          <a:xfrm>
            <a:off x="917550" y="1810775"/>
            <a:ext cx="1879450" cy="559225"/>
          </a:xfrm>
          <a:prstGeom prst="rect">
            <a:avLst/>
          </a:prstGeom>
          <a:noFill/>
          <a:ln>
            <a:noFill/>
          </a:ln>
        </p:spPr>
      </p:pic>
      <p:pic>
        <p:nvPicPr>
          <p:cNvPr id="171" name="Google Shape;171;p32"/>
          <p:cNvPicPr preferRelativeResize="0"/>
          <p:nvPr/>
        </p:nvPicPr>
        <p:blipFill>
          <a:blip r:embed="rId6">
            <a:alphaModFix/>
          </a:blip>
          <a:stretch>
            <a:fillRect/>
          </a:stretch>
        </p:blipFill>
        <p:spPr>
          <a:xfrm>
            <a:off x="3170450" y="1257925"/>
            <a:ext cx="2857500" cy="744925"/>
          </a:xfrm>
          <a:prstGeom prst="rect">
            <a:avLst/>
          </a:prstGeom>
          <a:noFill/>
          <a:ln>
            <a:noFill/>
          </a:ln>
        </p:spPr>
      </p:pic>
      <p:pic>
        <p:nvPicPr>
          <p:cNvPr id="172" name="Google Shape;172;p32"/>
          <p:cNvPicPr preferRelativeResize="0"/>
          <p:nvPr/>
        </p:nvPicPr>
        <p:blipFill>
          <a:blip r:embed="rId7">
            <a:alphaModFix/>
          </a:blip>
          <a:stretch>
            <a:fillRect/>
          </a:stretch>
        </p:blipFill>
        <p:spPr>
          <a:xfrm>
            <a:off x="3132625" y="2199149"/>
            <a:ext cx="2857500" cy="841550"/>
          </a:xfrm>
          <a:prstGeom prst="rect">
            <a:avLst/>
          </a:prstGeom>
          <a:noFill/>
          <a:ln>
            <a:noFill/>
          </a:ln>
        </p:spPr>
      </p:pic>
      <p:pic>
        <p:nvPicPr>
          <p:cNvPr id="173" name="Google Shape;173;p32"/>
          <p:cNvPicPr preferRelativeResize="0"/>
          <p:nvPr/>
        </p:nvPicPr>
        <p:blipFill>
          <a:blip r:embed="rId8">
            <a:alphaModFix/>
          </a:blip>
          <a:stretch>
            <a:fillRect/>
          </a:stretch>
        </p:blipFill>
        <p:spPr>
          <a:xfrm>
            <a:off x="6071725" y="1343275"/>
            <a:ext cx="3072275" cy="981425"/>
          </a:xfrm>
          <a:prstGeom prst="rect">
            <a:avLst/>
          </a:prstGeom>
          <a:noFill/>
          <a:ln>
            <a:noFill/>
          </a:ln>
        </p:spPr>
      </p:pic>
      <p:pic>
        <p:nvPicPr>
          <p:cNvPr id="174" name="Google Shape;174;p32"/>
          <p:cNvPicPr preferRelativeResize="0"/>
          <p:nvPr/>
        </p:nvPicPr>
        <p:blipFill>
          <a:blip r:embed="rId9">
            <a:alphaModFix/>
          </a:blip>
          <a:stretch>
            <a:fillRect/>
          </a:stretch>
        </p:blipFill>
        <p:spPr>
          <a:xfrm>
            <a:off x="6211825" y="2370000"/>
            <a:ext cx="2752725" cy="74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81000" y="341325"/>
            <a:ext cx="8368500" cy="492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ProMX^4 Dealers</a:t>
            </a:r>
            <a:endParaRPr b="1">
              <a:solidFill>
                <a:srgbClr val="000000"/>
              </a:solidFill>
              <a:latin typeface="Arial"/>
              <a:ea typeface="Arial"/>
              <a:cs typeface="Arial"/>
              <a:sym typeface="Arial"/>
            </a:endParaRPr>
          </a:p>
        </p:txBody>
      </p:sp>
      <p:sp>
        <p:nvSpPr>
          <p:cNvPr id="180" name="Google Shape;180;p33"/>
          <p:cNvSpPr/>
          <p:nvPr/>
        </p:nvSpPr>
        <p:spPr>
          <a:xfrm>
            <a:off x="381000" y="1814926"/>
            <a:ext cx="2667000" cy="2373900"/>
          </a:xfrm>
          <a:prstGeom prst="roundRect">
            <a:avLst>
              <a:gd fmla="val 2440" name="adj"/>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81" name="Google Shape;181;p33"/>
          <p:cNvSpPr txBox="1"/>
          <p:nvPr/>
        </p:nvSpPr>
        <p:spPr>
          <a:xfrm>
            <a:off x="381000" y="2508801"/>
            <a:ext cx="2495400" cy="12924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chemeClr val="lt1"/>
              </a:buClr>
              <a:buSzPts val="1200"/>
              <a:buFont typeface="Noto Sans Symbols"/>
              <a:buNone/>
            </a:pPr>
            <a:br>
              <a:rPr b="0" i="0" lang="en" sz="1000" u="none" cap="none" strike="noStrike">
                <a:solidFill>
                  <a:schemeClr val="lt1"/>
                </a:solidFill>
                <a:latin typeface="Roboto"/>
                <a:ea typeface="Roboto"/>
                <a:cs typeface="Roboto"/>
                <a:sym typeface="Roboto"/>
              </a:rPr>
            </a:br>
            <a:r>
              <a:rPr b="0" i="0" lang="en" sz="1000" u="none" cap="none" strike="noStrike">
                <a:solidFill>
                  <a:schemeClr val="lt1"/>
                </a:solidFill>
                <a:latin typeface="Roboto"/>
                <a:ea typeface="Roboto"/>
                <a:cs typeface="Roboto"/>
                <a:sym typeface="Roboto"/>
              </a:rPr>
              <a:t>ProMX^4 Dea</a:t>
            </a:r>
            <a:r>
              <a:rPr lang="en" sz="1000">
                <a:solidFill>
                  <a:schemeClr val="lt1"/>
                </a:solidFill>
                <a:latin typeface="Roboto"/>
                <a:ea typeface="Roboto"/>
                <a:cs typeface="Roboto"/>
                <a:sym typeface="Roboto"/>
              </a:rPr>
              <a:t>lers </a:t>
            </a:r>
            <a:endParaRPr sz="1000">
              <a:solidFill>
                <a:schemeClr val="lt1"/>
              </a:solidFill>
              <a:latin typeface="Roboto"/>
              <a:ea typeface="Roboto"/>
              <a:cs typeface="Roboto"/>
              <a:sym typeface="Roboto"/>
            </a:endParaRPr>
          </a:p>
          <a:p>
            <a:pPr indent="0" lvl="0" marL="0" marR="0" rtl="0" algn="ctr">
              <a:lnSpc>
                <a:spcPct val="150000"/>
              </a:lnSpc>
              <a:spcBef>
                <a:spcPts val="0"/>
              </a:spcBef>
              <a:spcAft>
                <a:spcPts val="0"/>
              </a:spcAft>
              <a:buClr>
                <a:schemeClr val="lt1"/>
              </a:buClr>
              <a:buSzPts val="1200"/>
              <a:buFont typeface="Noto Sans Symbols"/>
              <a:buNone/>
            </a:pPr>
            <a:r>
              <a:rPr b="1" lang="en" sz="1300">
                <a:solidFill>
                  <a:schemeClr val="lt1"/>
                </a:solidFill>
                <a:latin typeface="Roboto"/>
                <a:ea typeface="Roboto"/>
                <a:cs typeface="Roboto"/>
                <a:sym typeface="Roboto"/>
              </a:rPr>
              <a:t>A Dealer Owned Compan</a:t>
            </a:r>
            <a:r>
              <a:rPr b="1" i="0" lang="en" sz="1300" u="none" cap="none" strike="noStrike">
                <a:solidFill>
                  <a:schemeClr val="lt1"/>
                </a:solidFill>
                <a:latin typeface="Roboto"/>
                <a:ea typeface="Roboto"/>
                <a:cs typeface="Roboto"/>
                <a:sym typeface="Roboto"/>
              </a:rPr>
              <a:t>y</a:t>
            </a:r>
            <a:endParaRPr b="1" i="0" sz="1800" u="none" cap="none" strike="noStrike">
              <a:solidFill>
                <a:srgbClr val="000000"/>
              </a:solidFill>
            </a:endParaRPr>
          </a:p>
        </p:txBody>
      </p:sp>
      <p:sp>
        <p:nvSpPr>
          <p:cNvPr id="182" name="Google Shape;182;p33"/>
          <p:cNvSpPr txBox="1"/>
          <p:nvPr/>
        </p:nvSpPr>
        <p:spPr>
          <a:xfrm>
            <a:off x="2547300" y="877100"/>
            <a:ext cx="44520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        </a:t>
            </a:r>
            <a:r>
              <a:rPr b="1" lang="en" sz="1300">
                <a:solidFill>
                  <a:srgbClr val="666666"/>
                </a:solidFill>
              </a:rPr>
              <a:t>Technologies  Created by Dealers for Dealers</a:t>
            </a:r>
            <a:endParaRPr b="1" sz="1300">
              <a:solidFill>
                <a:srgbClr val="666666"/>
              </a:solidFill>
            </a:endParaRPr>
          </a:p>
        </p:txBody>
      </p:sp>
      <p:sp>
        <p:nvSpPr>
          <p:cNvPr id="183" name="Google Shape;183;p33"/>
          <p:cNvSpPr/>
          <p:nvPr/>
        </p:nvSpPr>
        <p:spPr>
          <a:xfrm>
            <a:off x="6177750" y="1814926"/>
            <a:ext cx="2667000" cy="2373900"/>
          </a:xfrm>
          <a:prstGeom prst="roundRect">
            <a:avLst>
              <a:gd fmla="val 2440" name="adj"/>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10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sz="10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sz="10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sz="10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sz="10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b="1" lang="en" sz="1300">
                <a:solidFill>
                  <a:schemeClr val="lt1"/>
                </a:solidFill>
                <a:latin typeface="Roboto"/>
                <a:ea typeface="Roboto"/>
                <a:cs typeface="Roboto"/>
                <a:sym typeface="Roboto"/>
              </a:rPr>
              <a:t>Dealers Become Their Own Customers and Partake Of The Profits</a:t>
            </a:r>
            <a:endParaRPr b="1" i="0" sz="1300" u="none" cap="none" strike="noStrike">
              <a:solidFill>
                <a:schemeClr val="lt1"/>
              </a:solidFill>
              <a:latin typeface="Roboto"/>
              <a:ea typeface="Roboto"/>
              <a:cs typeface="Roboto"/>
              <a:sym typeface="Roboto"/>
            </a:endParaRPr>
          </a:p>
        </p:txBody>
      </p:sp>
      <p:sp>
        <p:nvSpPr>
          <p:cNvPr id="184" name="Google Shape;184;p33"/>
          <p:cNvSpPr/>
          <p:nvPr/>
        </p:nvSpPr>
        <p:spPr>
          <a:xfrm>
            <a:off x="3342125" y="1787701"/>
            <a:ext cx="2667000" cy="2373900"/>
          </a:xfrm>
          <a:prstGeom prst="roundRect">
            <a:avLst>
              <a:gd fmla="val 2440" name="adj"/>
            </a:avLst>
          </a:prstGeom>
          <a:solidFill>
            <a:schemeClr val="accent1"/>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lt1"/>
              </a:buClr>
              <a:buSzPts val="1200"/>
              <a:buFont typeface="Noto Sans Symbols"/>
              <a:buNone/>
            </a:pPr>
            <a:r>
              <a:t/>
            </a:r>
            <a:endParaRPr sz="900">
              <a:solidFill>
                <a:schemeClr val="lt1"/>
              </a:solidFill>
              <a:latin typeface="Roboto"/>
              <a:ea typeface="Roboto"/>
              <a:cs typeface="Roboto"/>
              <a:sym typeface="Roboto"/>
            </a:endParaRPr>
          </a:p>
          <a:p>
            <a:pPr indent="0" lvl="0" marL="0" rtl="0" algn="ctr">
              <a:lnSpc>
                <a:spcPct val="150000"/>
              </a:lnSpc>
              <a:spcBef>
                <a:spcPts val="0"/>
              </a:spcBef>
              <a:spcAft>
                <a:spcPts val="0"/>
              </a:spcAft>
              <a:buClr>
                <a:schemeClr val="lt1"/>
              </a:buClr>
              <a:buSzPts val="1200"/>
              <a:buFont typeface="Noto Sans Symbols"/>
              <a:buNone/>
            </a:pPr>
            <a:r>
              <a:t/>
            </a:r>
            <a:endParaRPr sz="900">
              <a:solidFill>
                <a:schemeClr val="lt1"/>
              </a:solidFill>
              <a:latin typeface="Roboto"/>
              <a:ea typeface="Roboto"/>
              <a:cs typeface="Roboto"/>
              <a:sym typeface="Roboto"/>
            </a:endParaRPr>
          </a:p>
          <a:p>
            <a:pPr indent="0" lvl="0" marL="0" rtl="0" algn="ctr">
              <a:lnSpc>
                <a:spcPct val="150000"/>
              </a:lnSpc>
              <a:spcBef>
                <a:spcPts val="0"/>
              </a:spcBef>
              <a:spcAft>
                <a:spcPts val="0"/>
              </a:spcAft>
              <a:buClr>
                <a:schemeClr val="lt1"/>
              </a:buClr>
              <a:buSzPts val="1200"/>
              <a:buFont typeface="Noto Sans Symbols"/>
              <a:buNone/>
            </a:pPr>
            <a:r>
              <a:t/>
            </a:r>
            <a:endParaRPr sz="900">
              <a:solidFill>
                <a:schemeClr val="lt1"/>
              </a:solidFill>
              <a:latin typeface="Roboto"/>
              <a:ea typeface="Roboto"/>
              <a:cs typeface="Roboto"/>
              <a:sym typeface="Roboto"/>
            </a:endParaRPr>
          </a:p>
          <a:p>
            <a:pPr indent="0" lvl="0" marL="0" rtl="0" algn="l">
              <a:lnSpc>
                <a:spcPct val="150000"/>
              </a:lnSpc>
              <a:spcBef>
                <a:spcPts val="0"/>
              </a:spcBef>
              <a:spcAft>
                <a:spcPts val="0"/>
              </a:spcAft>
              <a:buClr>
                <a:schemeClr val="lt1"/>
              </a:buClr>
              <a:buSzPts val="1200"/>
              <a:buFont typeface="Noto Sans Symbols"/>
              <a:buNone/>
            </a:pPr>
            <a:r>
              <a:t/>
            </a:r>
            <a:endParaRPr sz="900">
              <a:solidFill>
                <a:schemeClr val="lt1"/>
              </a:solidFill>
              <a:latin typeface="Roboto"/>
              <a:ea typeface="Roboto"/>
              <a:cs typeface="Roboto"/>
              <a:sym typeface="Roboto"/>
            </a:endParaRPr>
          </a:p>
          <a:p>
            <a:pPr indent="0" lvl="0" marL="0" rtl="0" algn="ctr">
              <a:lnSpc>
                <a:spcPct val="150000"/>
              </a:lnSpc>
              <a:spcBef>
                <a:spcPts val="0"/>
              </a:spcBef>
              <a:spcAft>
                <a:spcPts val="0"/>
              </a:spcAft>
              <a:buClr>
                <a:schemeClr val="lt1"/>
              </a:buClr>
              <a:buSzPts val="1200"/>
              <a:buFont typeface="Noto Sans Symbols"/>
              <a:buNone/>
            </a:pPr>
            <a:r>
              <a:rPr lang="en" sz="900">
                <a:solidFill>
                  <a:schemeClr val="lt1"/>
                </a:solidFill>
                <a:latin typeface="Roboto"/>
                <a:ea typeface="Roboto"/>
                <a:cs typeface="Roboto"/>
                <a:sym typeface="Roboto"/>
              </a:rPr>
              <a:t>     </a:t>
            </a:r>
            <a:r>
              <a:rPr b="1" lang="en" sz="1300">
                <a:solidFill>
                  <a:schemeClr val="lt1"/>
                </a:solidFill>
                <a:latin typeface="Roboto"/>
                <a:ea typeface="Roboto"/>
                <a:cs typeface="Roboto"/>
                <a:sym typeface="Roboto"/>
              </a:rPr>
              <a:t>Develops Solutions Currently Used By Dealers</a:t>
            </a:r>
            <a:r>
              <a:rPr lang="en" sz="900">
                <a:solidFill>
                  <a:schemeClr val="lt1"/>
                </a:solidFill>
                <a:latin typeface="Roboto"/>
                <a:ea typeface="Roboto"/>
                <a:cs typeface="Roboto"/>
                <a:sym typeface="Roboto"/>
              </a:rPr>
              <a:t> </a:t>
            </a:r>
            <a:endParaRPr b="0" i="0" sz="1800" u="none" cap="none" strike="noStrike">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4"/>
          <p:cNvSpPr txBox="1"/>
          <p:nvPr>
            <p:ph idx="1" type="body"/>
          </p:nvPr>
        </p:nvSpPr>
        <p:spPr>
          <a:xfrm>
            <a:off x="381000" y="814450"/>
            <a:ext cx="8368500" cy="361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1600"/>
              </a:spcAft>
              <a:buClr>
                <a:srgbClr val="7F7F7F"/>
              </a:buClr>
              <a:buSzPts val="1200"/>
              <a:buNone/>
            </a:pPr>
            <a:r>
              <a:rPr lang="en"/>
              <a:t>                                                                                               </a:t>
            </a:r>
            <a:r>
              <a:rPr b="1" lang="en">
                <a:latin typeface="Arial"/>
                <a:ea typeface="Arial"/>
                <a:cs typeface="Arial"/>
                <a:sym typeface="Arial"/>
              </a:rPr>
              <a:t>First Product</a:t>
            </a:r>
            <a:r>
              <a:rPr lang="en"/>
              <a:t> </a:t>
            </a:r>
            <a:endParaRPr/>
          </a:p>
        </p:txBody>
      </p:sp>
      <p:sp>
        <p:nvSpPr>
          <p:cNvPr id="190" name="Google Shape;190;p34"/>
          <p:cNvSpPr txBox="1"/>
          <p:nvPr>
            <p:ph type="title"/>
          </p:nvPr>
        </p:nvSpPr>
        <p:spPr>
          <a:xfrm>
            <a:off x="381000" y="341323"/>
            <a:ext cx="8368500" cy="42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ProMX^4 Dealer</a:t>
            </a:r>
            <a:endParaRPr b="1">
              <a:solidFill>
                <a:srgbClr val="000000"/>
              </a:solidFill>
              <a:latin typeface="Arial"/>
              <a:ea typeface="Arial"/>
              <a:cs typeface="Arial"/>
              <a:sym typeface="Arial"/>
            </a:endParaRPr>
          </a:p>
        </p:txBody>
      </p:sp>
      <p:grpSp>
        <p:nvGrpSpPr>
          <p:cNvPr id="191" name="Google Shape;191;p34"/>
          <p:cNvGrpSpPr/>
          <p:nvPr/>
        </p:nvGrpSpPr>
        <p:grpSpPr>
          <a:xfrm>
            <a:off x="2812734" y="1738718"/>
            <a:ext cx="1114951" cy="2336858"/>
            <a:chOff x="2979178" y="1775507"/>
            <a:chExt cx="1114951" cy="2336858"/>
          </a:xfrm>
        </p:grpSpPr>
        <p:grpSp>
          <p:nvGrpSpPr>
            <p:cNvPr id="192" name="Google Shape;192;p34"/>
            <p:cNvGrpSpPr/>
            <p:nvPr/>
          </p:nvGrpSpPr>
          <p:grpSpPr>
            <a:xfrm>
              <a:off x="2979178" y="1775507"/>
              <a:ext cx="1114951" cy="2336858"/>
              <a:chOff x="2719062" y="1949392"/>
              <a:chExt cx="1219192" cy="2336858"/>
            </a:xfrm>
          </p:grpSpPr>
          <p:grpSp>
            <p:nvGrpSpPr>
              <p:cNvPr id="193" name="Google Shape;193;p34"/>
              <p:cNvGrpSpPr/>
              <p:nvPr/>
            </p:nvGrpSpPr>
            <p:grpSpPr>
              <a:xfrm flipH="1">
                <a:off x="2719062" y="1949392"/>
                <a:ext cx="1219192" cy="533400"/>
                <a:chOff x="1676400" y="1733550"/>
                <a:chExt cx="1600200" cy="533400"/>
              </a:xfrm>
            </p:grpSpPr>
            <p:cxnSp>
              <p:nvCxnSpPr>
                <p:cNvPr id="194" name="Google Shape;194;p34"/>
                <p:cNvCxnSpPr/>
                <p:nvPr/>
              </p:nvCxnSpPr>
              <p:spPr>
                <a:xfrm>
                  <a:off x="1676400" y="1733550"/>
                  <a:ext cx="1066800" cy="0"/>
                </a:xfrm>
                <a:prstGeom prst="straightConnector1">
                  <a:avLst/>
                </a:prstGeom>
                <a:noFill/>
                <a:ln cap="rnd" cmpd="sng" w="19050">
                  <a:solidFill>
                    <a:srgbClr val="D8D8D8"/>
                  </a:solidFill>
                  <a:prstDash val="solid"/>
                  <a:round/>
                  <a:headEnd len="sm" w="sm" type="none"/>
                  <a:tailEnd len="sm" w="sm" type="none"/>
                </a:ln>
              </p:spPr>
            </p:cxnSp>
            <p:cxnSp>
              <p:nvCxnSpPr>
                <p:cNvPr id="195" name="Google Shape;195;p34"/>
                <p:cNvCxnSpPr/>
                <p:nvPr/>
              </p:nvCxnSpPr>
              <p:spPr>
                <a:xfrm>
                  <a:off x="2743200" y="1733550"/>
                  <a:ext cx="533400" cy="533400"/>
                </a:xfrm>
                <a:prstGeom prst="straightConnector1">
                  <a:avLst/>
                </a:prstGeom>
                <a:noFill/>
                <a:ln cap="rnd" cmpd="sng" w="19050">
                  <a:solidFill>
                    <a:srgbClr val="D8D8D8"/>
                  </a:solidFill>
                  <a:prstDash val="solid"/>
                  <a:round/>
                  <a:headEnd len="sm" w="sm" type="none"/>
                  <a:tailEnd len="sm" w="sm" type="none"/>
                </a:ln>
              </p:spPr>
            </p:cxnSp>
          </p:grpSp>
          <p:grpSp>
            <p:nvGrpSpPr>
              <p:cNvPr id="196" name="Google Shape;196;p34"/>
              <p:cNvGrpSpPr/>
              <p:nvPr/>
            </p:nvGrpSpPr>
            <p:grpSpPr>
              <a:xfrm rot="10800000">
                <a:off x="2719062" y="3752850"/>
                <a:ext cx="1219192" cy="533400"/>
                <a:chOff x="1676400" y="1733550"/>
                <a:chExt cx="1600200" cy="533400"/>
              </a:xfrm>
            </p:grpSpPr>
            <p:cxnSp>
              <p:nvCxnSpPr>
                <p:cNvPr id="197" name="Google Shape;197;p34"/>
                <p:cNvCxnSpPr/>
                <p:nvPr/>
              </p:nvCxnSpPr>
              <p:spPr>
                <a:xfrm>
                  <a:off x="1676400" y="1733550"/>
                  <a:ext cx="1066800" cy="0"/>
                </a:xfrm>
                <a:prstGeom prst="straightConnector1">
                  <a:avLst/>
                </a:prstGeom>
                <a:noFill/>
                <a:ln cap="rnd" cmpd="sng" w="19050">
                  <a:solidFill>
                    <a:srgbClr val="D8D8D8"/>
                  </a:solidFill>
                  <a:prstDash val="solid"/>
                  <a:round/>
                  <a:headEnd len="sm" w="sm" type="none"/>
                  <a:tailEnd len="sm" w="sm" type="none"/>
                </a:ln>
              </p:spPr>
            </p:cxnSp>
            <p:cxnSp>
              <p:nvCxnSpPr>
                <p:cNvPr id="198" name="Google Shape;198;p34"/>
                <p:cNvCxnSpPr/>
                <p:nvPr/>
              </p:nvCxnSpPr>
              <p:spPr>
                <a:xfrm>
                  <a:off x="2743200" y="1733550"/>
                  <a:ext cx="533400" cy="533400"/>
                </a:xfrm>
                <a:prstGeom prst="straightConnector1">
                  <a:avLst/>
                </a:prstGeom>
                <a:noFill/>
                <a:ln cap="rnd" cmpd="sng" w="19050">
                  <a:solidFill>
                    <a:srgbClr val="D8D8D8"/>
                  </a:solidFill>
                  <a:prstDash val="solid"/>
                  <a:round/>
                  <a:headEnd len="sm" w="sm" type="none"/>
                  <a:tailEnd len="sm" w="sm" type="none"/>
                </a:ln>
              </p:spPr>
            </p:cxnSp>
          </p:grpSp>
        </p:grpSp>
        <p:cxnSp>
          <p:nvCxnSpPr>
            <p:cNvPr id="199" name="Google Shape;199;p34"/>
            <p:cNvCxnSpPr/>
            <p:nvPr/>
          </p:nvCxnSpPr>
          <p:spPr>
            <a:xfrm rot="10800000">
              <a:off x="3171860" y="2943937"/>
              <a:ext cx="922200" cy="0"/>
            </a:xfrm>
            <a:prstGeom prst="straightConnector1">
              <a:avLst/>
            </a:prstGeom>
            <a:noFill/>
            <a:ln cap="rnd" cmpd="sng" w="19050">
              <a:solidFill>
                <a:srgbClr val="D8D8D8"/>
              </a:solidFill>
              <a:prstDash val="solid"/>
              <a:round/>
              <a:headEnd len="sm" w="sm" type="none"/>
              <a:tailEnd len="sm" w="sm" type="none"/>
            </a:ln>
          </p:spPr>
        </p:cxnSp>
      </p:grpSp>
      <p:sp>
        <p:nvSpPr>
          <p:cNvPr id="200" name="Google Shape;200;p34"/>
          <p:cNvSpPr/>
          <p:nvPr/>
        </p:nvSpPr>
        <p:spPr>
          <a:xfrm>
            <a:off x="4072638" y="1289798"/>
            <a:ext cx="913614" cy="913614"/>
          </a:xfrm>
          <a:custGeom>
            <a:rect b="b" l="l" r="r" t="t"/>
            <a:pathLst>
              <a:path extrusionOk="0" h="845939" w="845939">
                <a:moveTo>
                  <a:pt x="0" y="422970"/>
                </a:moveTo>
                <a:cubicBezTo>
                  <a:pt x="0" y="189370"/>
                  <a:pt x="189370" y="0"/>
                  <a:pt x="422970" y="0"/>
                </a:cubicBezTo>
                <a:cubicBezTo>
                  <a:pt x="656570" y="0"/>
                  <a:pt x="845940" y="189370"/>
                  <a:pt x="845940" y="422970"/>
                </a:cubicBezTo>
                <a:cubicBezTo>
                  <a:pt x="845940" y="656570"/>
                  <a:pt x="656570" y="845940"/>
                  <a:pt x="422970" y="845940"/>
                </a:cubicBezTo>
                <a:cubicBezTo>
                  <a:pt x="189370" y="845940"/>
                  <a:pt x="0" y="656570"/>
                  <a:pt x="0" y="422970"/>
                </a:cubicBezTo>
                <a:close/>
              </a:path>
            </a:pathLst>
          </a:custGeom>
          <a:solidFill>
            <a:schemeClr val="accent1"/>
          </a:solidFill>
          <a:ln>
            <a:noFill/>
          </a:ln>
        </p:spPr>
        <p:txBody>
          <a:bodyPr anchorCtr="0" anchor="ctr" bIns="145475" lIns="145475" spcFirstLastPara="1" rIns="145475" wrap="square" tIns="145475">
            <a:noAutofit/>
          </a:bodyPr>
          <a:lstStyle/>
          <a:p>
            <a:pPr indent="0" lvl="0" marL="0" marR="0" rtl="0" algn="ctr">
              <a:lnSpc>
                <a:spcPct val="90000"/>
              </a:lnSpc>
              <a:spcBef>
                <a:spcPts val="0"/>
              </a:spcBef>
              <a:spcAft>
                <a:spcPts val="0"/>
              </a:spcAft>
              <a:buNone/>
            </a:pPr>
            <a:r>
              <a:t/>
            </a:r>
            <a:endParaRPr sz="1700">
              <a:solidFill>
                <a:schemeClr val="lt1"/>
              </a:solidFill>
              <a:latin typeface="Roboto"/>
              <a:ea typeface="Roboto"/>
              <a:cs typeface="Roboto"/>
              <a:sym typeface="Roboto"/>
            </a:endParaRPr>
          </a:p>
        </p:txBody>
      </p:sp>
      <p:sp>
        <p:nvSpPr>
          <p:cNvPr id="201" name="Google Shape;201;p34"/>
          <p:cNvSpPr/>
          <p:nvPr/>
        </p:nvSpPr>
        <p:spPr>
          <a:xfrm>
            <a:off x="4335070" y="1552231"/>
            <a:ext cx="387841" cy="387841"/>
          </a:xfrm>
          <a:custGeom>
            <a:rect b="b" l="l" r="r" t="t"/>
            <a:pathLst>
              <a:path extrusionOk="0" h="256" w="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02" name="Google Shape;202;p34"/>
          <p:cNvSpPr txBox="1"/>
          <p:nvPr/>
        </p:nvSpPr>
        <p:spPr>
          <a:xfrm>
            <a:off x="5119037" y="1492173"/>
            <a:ext cx="3567900" cy="5763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1"/>
              </a:buClr>
              <a:buSzPts val="1200"/>
              <a:buFont typeface="Noto Sans Symbols"/>
              <a:buNone/>
            </a:pPr>
            <a:r>
              <a:rPr b="1" lang="en" sz="1200">
                <a:solidFill>
                  <a:schemeClr val="accent2"/>
                </a:solidFill>
                <a:latin typeface="Roboto"/>
                <a:ea typeface="Roboto"/>
                <a:cs typeface="Roboto"/>
                <a:sym typeface="Roboto"/>
              </a:rPr>
              <a:t>A High Performing Algorithm</a:t>
            </a:r>
            <a:r>
              <a:rPr b="1" lang="en" sz="1200">
                <a:solidFill>
                  <a:schemeClr val="accent1"/>
                </a:solidFill>
                <a:latin typeface="Roboto"/>
                <a:ea typeface="Roboto"/>
                <a:cs typeface="Roboto"/>
                <a:sym typeface="Roboto"/>
              </a:rPr>
              <a:t> </a:t>
            </a:r>
            <a:br>
              <a:rPr b="1" lang="en" sz="1051">
                <a:solidFill>
                  <a:srgbClr val="7F7F7F"/>
                </a:solidFill>
                <a:latin typeface="Roboto"/>
                <a:ea typeface="Roboto"/>
                <a:cs typeface="Roboto"/>
                <a:sym typeface="Roboto"/>
              </a:rPr>
            </a:br>
            <a:r>
              <a:rPr lang="en" sz="1000">
                <a:solidFill>
                  <a:srgbClr val="7F7F7F"/>
                </a:solidFill>
                <a:latin typeface="Roboto"/>
                <a:ea typeface="Roboto"/>
                <a:cs typeface="Roboto"/>
                <a:sym typeface="Roboto"/>
              </a:rPr>
              <a:t>Identifies In Market Buyers near your Business </a:t>
            </a:r>
            <a:endParaRPr/>
          </a:p>
        </p:txBody>
      </p:sp>
      <p:sp>
        <p:nvSpPr>
          <p:cNvPr id="203" name="Google Shape;203;p34"/>
          <p:cNvSpPr/>
          <p:nvPr/>
        </p:nvSpPr>
        <p:spPr>
          <a:xfrm>
            <a:off x="4072638" y="2450796"/>
            <a:ext cx="913614" cy="913614"/>
          </a:xfrm>
          <a:custGeom>
            <a:rect b="b" l="l" r="r" t="t"/>
            <a:pathLst>
              <a:path extrusionOk="0" h="845939" w="845939">
                <a:moveTo>
                  <a:pt x="0" y="422970"/>
                </a:moveTo>
                <a:cubicBezTo>
                  <a:pt x="0" y="189370"/>
                  <a:pt x="189370" y="0"/>
                  <a:pt x="422970" y="0"/>
                </a:cubicBezTo>
                <a:cubicBezTo>
                  <a:pt x="656570" y="0"/>
                  <a:pt x="845940" y="189370"/>
                  <a:pt x="845940" y="422970"/>
                </a:cubicBezTo>
                <a:cubicBezTo>
                  <a:pt x="845940" y="656570"/>
                  <a:pt x="656570" y="845940"/>
                  <a:pt x="422970" y="845940"/>
                </a:cubicBezTo>
                <a:cubicBezTo>
                  <a:pt x="189370" y="845940"/>
                  <a:pt x="0" y="656570"/>
                  <a:pt x="0" y="422970"/>
                </a:cubicBezTo>
                <a:close/>
              </a:path>
            </a:pathLst>
          </a:custGeom>
          <a:solidFill>
            <a:schemeClr val="accent2"/>
          </a:solidFill>
          <a:ln>
            <a:noFill/>
          </a:ln>
        </p:spPr>
        <p:txBody>
          <a:bodyPr anchorCtr="0" anchor="ctr" bIns="145475" lIns="145475" spcFirstLastPara="1" rIns="145475" wrap="square" tIns="145475">
            <a:noAutofit/>
          </a:bodyPr>
          <a:lstStyle/>
          <a:p>
            <a:pPr indent="0" lvl="0" marL="0" marR="0" rtl="0" algn="ctr">
              <a:lnSpc>
                <a:spcPct val="90000"/>
              </a:lnSpc>
              <a:spcBef>
                <a:spcPts val="0"/>
              </a:spcBef>
              <a:spcAft>
                <a:spcPts val="0"/>
              </a:spcAft>
              <a:buNone/>
            </a:pPr>
            <a:r>
              <a:t/>
            </a:r>
            <a:endParaRPr sz="1700">
              <a:solidFill>
                <a:schemeClr val="lt1"/>
              </a:solidFill>
              <a:latin typeface="Roboto"/>
              <a:ea typeface="Roboto"/>
              <a:cs typeface="Roboto"/>
              <a:sym typeface="Roboto"/>
            </a:endParaRPr>
          </a:p>
        </p:txBody>
      </p:sp>
      <p:sp>
        <p:nvSpPr>
          <p:cNvPr id="204" name="Google Shape;204;p34"/>
          <p:cNvSpPr/>
          <p:nvPr/>
        </p:nvSpPr>
        <p:spPr>
          <a:xfrm>
            <a:off x="4342471" y="2726550"/>
            <a:ext cx="373039" cy="361196"/>
          </a:xfrm>
          <a:custGeom>
            <a:rect b="b" l="l" r="r" t="t"/>
            <a:pathLst>
              <a:path extrusionOk="0" h="248" w="256">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05" name="Google Shape;205;p34"/>
          <p:cNvSpPr txBox="1"/>
          <p:nvPr/>
        </p:nvSpPr>
        <p:spPr>
          <a:xfrm>
            <a:off x="5162300" y="2618950"/>
            <a:ext cx="3524700" cy="5763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2"/>
              </a:buClr>
              <a:buSzPts val="1200"/>
              <a:buFont typeface="Noto Sans Symbols"/>
              <a:buNone/>
            </a:pPr>
            <a:r>
              <a:rPr b="1" lang="en" sz="1200">
                <a:solidFill>
                  <a:schemeClr val="accent2"/>
                </a:solidFill>
                <a:latin typeface="Roboto"/>
                <a:ea typeface="Roboto"/>
                <a:cs typeface="Roboto"/>
                <a:sym typeface="Roboto"/>
              </a:rPr>
              <a:t> Easy to Use Visual Interface</a:t>
            </a:r>
            <a:br>
              <a:rPr b="1" lang="en" sz="1051">
                <a:solidFill>
                  <a:srgbClr val="7F7F7F"/>
                </a:solidFill>
                <a:latin typeface="Roboto"/>
                <a:ea typeface="Roboto"/>
                <a:cs typeface="Roboto"/>
                <a:sym typeface="Roboto"/>
              </a:rPr>
            </a:br>
            <a:r>
              <a:rPr b="1" lang="en" sz="1051">
                <a:solidFill>
                  <a:srgbClr val="7F7F7F"/>
                </a:solidFill>
                <a:latin typeface="Roboto"/>
                <a:ea typeface="Roboto"/>
                <a:cs typeface="Roboto"/>
                <a:sym typeface="Roboto"/>
              </a:rPr>
              <a:t> </a:t>
            </a:r>
            <a:r>
              <a:rPr lang="en" sz="1000">
                <a:solidFill>
                  <a:srgbClr val="7F7F7F"/>
                </a:solidFill>
                <a:latin typeface="Roboto"/>
                <a:ea typeface="Roboto"/>
                <a:cs typeface="Roboto"/>
                <a:sym typeface="Roboto"/>
              </a:rPr>
              <a:t>Allows Dealer To See Potential Customers and Creates the Opportunity to prospect Directly To Them</a:t>
            </a:r>
            <a:endParaRPr sz="1000">
              <a:solidFill>
                <a:srgbClr val="7F7F7F"/>
              </a:solidFill>
              <a:latin typeface="Roboto"/>
              <a:ea typeface="Roboto"/>
              <a:cs typeface="Roboto"/>
              <a:sym typeface="Roboto"/>
            </a:endParaRPr>
          </a:p>
        </p:txBody>
      </p:sp>
      <p:sp>
        <p:nvSpPr>
          <p:cNvPr id="206" name="Google Shape;206;p34"/>
          <p:cNvSpPr/>
          <p:nvPr/>
        </p:nvSpPr>
        <p:spPr>
          <a:xfrm>
            <a:off x="4072638" y="3577583"/>
            <a:ext cx="913614" cy="913614"/>
          </a:xfrm>
          <a:custGeom>
            <a:rect b="b" l="l" r="r" t="t"/>
            <a:pathLst>
              <a:path extrusionOk="0" h="845939" w="845939">
                <a:moveTo>
                  <a:pt x="0" y="422970"/>
                </a:moveTo>
                <a:cubicBezTo>
                  <a:pt x="0" y="189370"/>
                  <a:pt x="189370" y="0"/>
                  <a:pt x="422970" y="0"/>
                </a:cubicBezTo>
                <a:cubicBezTo>
                  <a:pt x="656570" y="0"/>
                  <a:pt x="845940" y="189370"/>
                  <a:pt x="845940" y="422970"/>
                </a:cubicBezTo>
                <a:cubicBezTo>
                  <a:pt x="845940" y="656570"/>
                  <a:pt x="656570" y="845940"/>
                  <a:pt x="422970" y="845940"/>
                </a:cubicBezTo>
                <a:cubicBezTo>
                  <a:pt x="189370" y="845940"/>
                  <a:pt x="0" y="656570"/>
                  <a:pt x="0" y="422970"/>
                </a:cubicBezTo>
                <a:close/>
              </a:path>
            </a:pathLst>
          </a:custGeom>
          <a:solidFill>
            <a:schemeClr val="accent3"/>
          </a:solidFill>
          <a:ln>
            <a:noFill/>
          </a:ln>
        </p:spPr>
        <p:txBody>
          <a:bodyPr anchorCtr="0" anchor="ctr" bIns="145475" lIns="145475" spcFirstLastPara="1" rIns="145475" wrap="square" tIns="145475">
            <a:noAutofit/>
          </a:bodyPr>
          <a:lstStyle/>
          <a:p>
            <a:pPr indent="0" lvl="0" marL="0" marR="0" rtl="0" algn="ctr">
              <a:lnSpc>
                <a:spcPct val="90000"/>
              </a:lnSpc>
              <a:spcBef>
                <a:spcPts val="0"/>
              </a:spcBef>
              <a:spcAft>
                <a:spcPts val="0"/>
              </a:spcAft>
              <a:buNone/>
            </a:pPr>
            <a:r>
              <a:t/>
            </a:r>
            <a:endParaRPr sz="1700">
              <a:solidFill>
                <a:schemeClr val="lt1"/>
              </a:solidFill>
              <a:latin typeface="Roboto"/>
              <a:ea typeface="Roboto"/>
              <a:cs typeface="Roboto"/>
              <a:sym typeface="Roboto"/>
            </a:endParaRPr>
          </a:p>
        </p:txBody>
      </p:sp>
      <p:grpSp>
        <p:nvGrpSpPr>
          <p:cNvPr id="207" name="Google Shape;207;p34"/>
          <p:cNvGrpSpPr/>
          <p:nvPr/>
        </p:nvGrpSpPr>
        <p:grpSpPr>
          <a:xfrm>
            <a:off x="4348374" y="3875022"/>
            <a:ext cx="361057" cy="317782"/>
            <a:chOff x="10059988" y="2759075"/>
            <a:chExt cx="463548" cy="407988"/>
          </a:xfrm>
        </p:grpSpPr>
        <p:sp>
          <p:nvSpPr>
            <p:cNvPr id="208" name="Google Shape;208;p34"/>
            <p:cNvSpPr/>
            <p:nvPr/>
          </p:nvSpPr>
          <p:spPr>
            <a:xfrm>
              <a:off x="10059988" y="2759075"/>
              <a:ext cx="463548" cy="168274"/>
            </a:xfrm>
            <a:custGeom>
              <a:rect b="b" l="l" r="r" t="t"/>
              <a:pathLst>
                <a:path extrusionOk="0" h="1164" w="3212">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1">
                <a:solidFill>
                  <a:schemeClr val="dk1"/>
                </a:solidFill>
                <a:latin typeface="Roboto"/>
                <a:ea typeface="Roboto"/>
                <a:cs typeface="Roboto"/>
                <a:sym typeface="Roboto"/>
              </a:endParaRPr>
            </a:p>
          </p:txBody>
        </p:sp>
        <p:sp>
          <p:nvSpPr>
            <p:cNvPr id="209" name="Google Shape;209;p34"/>
            <p:cNvSpPr/>
            <p:nvPr/>
          </p:nvSpPr>
          <p:spPr>
            <a:xfrm>
              <a:off x="10059988" y="2917825"/>
              <a:ext cx="463548" cy="93664"/>
            </a:xfrm>
            <a:custGeom>
              <a:rect b="b" l="l" r="r" t="t"/>
              <a:pathLst>
                <a:path extrusionOk="0" h="648" w="3212">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1">
                <a:solidFill>
                  <a:schemeClr val="dk1"/>
                </a:solidFill>
                <a:latin typeface="Roboto"/>
                <a:ea typeface="Roboto"/>
                <a:cs typeface="Roboto"/>
                <a:sym typeface="Roboto"/>
              </a:endParaRPr>
            </a:p>
          </p:txBody>
        </p:sp>
        <p:sp>
          <p:nvSpPr>
            <p:cNvPr id="210" name="Google Shape;210;p34"/>
            <p:cNvSpPr/>
            <p:nvPr/>
          </p:nvSpPr>
          <p:spPr>
            <a:xfrm>
              <a:off x="10059988" y="2995613"/>
              <a:ext cx="463548" cy="93663"/>
            </a:xfrm>
            <a:custGeom>
              <a:rect b="b" l="l" r="r" t="t"/>
              <a:pathLst>
                <a:path extrusionOk="0" h="647" w="3212">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1">
                <a:solidFill>
                  <a:schemeClr val="dk1"/>
                </a:solidFill>
                <a:latin typeface="Roboto"/>
                <a:ea typeface="Roboto"/>
                <a:cs typeface="Roboto"/>
                <a:sym typeface="Roboto"/>
              </a:endParaRPr>
            </a:p>
          </p:txBody>
        </p:sp>
        <p:sp>
          <p:nvSpPr>
            <p:cNvPr id="211" name="Google Shape;211;p34"/>
            <p:cNvSpPr/>
            <p:nvPr/>
          </p:nvSpPr>
          <p:spPr>
            <a:xfrm>
              <a:off x="10059988" y="3074988"/>
              <a:ext cx="463548" cy="92075"/>
            </a:xfrm>
            <a:custGeom>
              <a:rect b="b" l="l" r="r" t="t"/>
              <a:pathLst>
                <a:path extrusionOk="0" h="647" w="3212">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1">
                <a:solidFill>
                  <a:schemeClr val="dk1"/>
                </a:solidFill>
                <a:latin typeface="Roboto"/>
                <a:ea typeface="Roboto"/>
                <a:cs typeface="Roboto"/>
                <a:sym typeface="Roboto"/>
              </a:endParaRPr>
            </a:p>
          </p:txBody>
        </p:sp>
      </p:grpSp>
      <p:sp>
        <p:nvSpPr>
          <p:cNvPr id="212" name="Google Shape;212;p34"/>
          <p:cNvSpPr txBox="1"/>
          <p:nvPr/>
        </p:nvSpPr>
        <p:spPr>
          <a:xfrm>
            <a:off x="5119037" y="3745747"/>
            <a:ext cx="3567900" cy="5763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3"/>
              </a:buClr>
              <a:buSzPts val="1200"/>
              <a:buFont typeface="Noto Sans Symbols"/>
              <a:buNone/>
            </a:pPr>
            <a:r>
              <a:rPr b="1" lang="en" sz="1200">
                <a:solidFill>
                  <a:schemeClr val="accent2"/>
                </a:solidFill>
                <a:latin typeface="Roboto"/>
                <a:ea typeface="Roboto"/>
                <a:cs typeface="Roboto"/>
                <a:sym typeface="Roboto"/>
              </a:rPr>
              <a:t>With </a:t>
            </a:r>
            <a:r>
              <a:rPr b="1" lang="en" sz="1200">
                <a:solidFill>
                  <a:schemeClr val="accent2"/>
                </a:solidFill>
                <a:latin typeface="Roboto"/>
                <a:ea typeface="Roboto"/>
                <a:cs typeface="Roboto"/>
                <a:sym typeface="Roboto"/>
              </a:rPr>
              <a:t>Targeted Messages </a:t>
            </a:r>
            <a:br>
              <a:rPr b="1" lang="en" sz="1051">
                <a:solidFill>
                  <a:srgbClr val="7F7F7F"/>
                </a:solidFill>
                <a:latin typeface="Roboto"/>
                <a:ea typeface="Roboto"/>
                <a:cs typeface="Roboto"/>
                <a:sym typeface="Roboto"/>
              </a:rPr>
            </a:br>
            <a:r>
              <a:rPr lang="en" sz="1000">
                <a:solidFill>
                  <a:srgbClr val="7F7F7F"/>
                </a:solidFill>
                <a:latin typeface="Roboto"/>
                <a:ea typeface="Roboto"/>
                <a:cs typeface="Roboto"/>
                <a:sym typeface="Roboto"/>
              </a:rPr>
              <a:t>Dealers Will Turn Shoppers Into Customers </a:t>
            </a:r>
            <a:endParaRPr/>
          </a:p>
        </p:txBody>
      </p:sp>
      <p:pic>
        <p:nvPicPr>
          <p:cNvPr id="213" name="Google Shape;213;p34"/>
          <p:cNvPicPr preferRelativeResize="0"/>
          <p:nvPr/>
        </p:nvPicPr>
        <p:blipFill>
          <a:blip r:embed="rId3">
            <a:alphaModFix/>
          </a:blip>
          <a:stretch>
            <a:fillRect/>
          </a:stretch>
        </p:blipFill>
        <p:spPr>
          <a:xfrm>
            <a:off x="3331125" y="1289800"/>
            <a:ext cx="1730925" cy="940725"/>
          </a:xfrm>
          <a:prstGeom prst="rect">
            <a:avLst/>
          </a:prstGeom>
          <a:noFill/>
          <a:ln>
            <a:noFill/>
          </a:ln>
        </p:spPr>
      </p:pic>
      <p:pic>
        <p:nvPicPr>
          <p:cNvPr id="214" name="Google Shape;214;p34"/>
          <p:cNvPicPr preferRelativeResize="0"/>
          <p:nvPr/>
        </p:nvPicPr>
        <p:blipFill>
          <a:blip r:embed="rId4">
            <a:alphaModFix/>
          </a:blip>
          <a:stretch>
            <a:fillRect/>
          </a:stretch>
        </p:blipFill>
        <p:spPr>
          <a:xfrm>
            <a:off x="3331125" y="2421049"/>
            <a:ext cx="1730925" cy="903531"/>
          </a:xfrm>
          <a:prstGeom prst="rect">
            <a:avLst/>
          </a:prstGeom>
          <a:noFill/>
          <a:ln>
            <a:noFill/>
          </a:ln>
        </p:spPr>
      </p:pic>
      <p:pic>
        <p:nvPicPr>
          <p:cNvPr id="215" name="Google Shape;215;p34"/>
          <p:cNvPicPr preferRelativeResize="0"/>
          <p:nvPr/>
        </p:nvPicPr>
        <p:blipFill>
          <a:blip r:embed="rId5">
            <a:alphaModFix/>
          </a:blip>
          <a:stretch>
            <a:fillRect/>
          </a:stretch>
        </p:blipFill>
        <p:spPr>
          <a:xfrm>
            <a:off x="3331125" y="3574005"/>
            <a:ext cx="1730924" cy="1153020"/>
          </a:xfrm>
          <a:prstGeom prst="rect">
            <a:avLst/>
          </a:prstGeom>
          <a:noFill/>
          <a:ln>
            <a:noFill/>
          </a:ln>
        </p:spPr>
      </p:pic>
      <p:pic>
        <p:nvPicPr>
          <p:cNvPr id="216" name="Google Shape;216;p34"/>
          <p:cNvPicPr preferRelativeResize="0"/>
          <p:nvPr/>
        </p:nvPicPr>
        <p:blipFill>
          <a:blip r:embed="rId6">
            <a:alphaModFix/>
          </a:blip>
          <a:stretch>
            <a:fillRect/>
          </a:stretch>
        </p:blipFill>
        <p:spPr>
          <a:xfrm>
            <a:off x="163775" y="2158512"/>
            <a:ext cx="2567725" cy="149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5"/>
          <p:cNvSpPr txBox="1"/>
          <p:nvPr>
            <p:ph idx="1" type="body"/>
          </p:nvPr>
        </p:nvSpPr>
        <p:spPr>
          <a:xfrm>
            <a:off x="381000" y="1102628"/>
            <a:ext cx="8368500" cy="56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7F7F7F"/>
              </a:buClr>
              <a:buSzPts val="1200"/>
              <a:buNone/>
            </a:pPr>
            <a:r>
              <a:rPr lang="en"/>
              <a:t>        </a:t>
            </a:r>
            <a:r>
              <a:rPr b="1" lang="en" sz="1100">
                <a:latin typeface="Arial"/>
                <a:ea typeface="Arial"/>
                <a:cs typeface="Arial"/>
                <a:sym typeface="Arial"/>
              </a:rPr>
              <a:t>By Finding Customer				    Tailoring Sales Pitch				    Closing More Deals</a:t>
            </a:r>
            <a:endParaRPr b="1" sz="1100">
              <a:latin typeface="Arial"/>
              <a:ea typeface="Arial"/>
              <a:cs typeface="Arial"/>
              <a:sym typeface="Arial"/>
            </a:endParaRPr>
          </a:p>
          <a:p>
            <a:pPr indent="0" lvl="0" marL="0" rtl="0" algn="l">
              <a:spcBef>
                <a:spcPts val="1600"/>
              </a:spcBef>
              <a:spcAft>
                <a:spcPts val="1600"/>
              </a:spcAft>
              <a:buClr>
                <a:srgbClr val="7F7F7F"/>
              </a:buClr>
              <a:buSzPts val="1200"/>
              <a:buNone/>
            </a:pPr>
            <a:r>
              <a:t/>
            </a:r>
            <a:endParaRPr/>
          </a:p>
        </p:txBody>
      </p:sp>
      <p:sp>
        <p:nvSpPr>
          <p:cNvPr id="222" name="Google Shape;222;p35"/>
          <p:cNvSpPr txBox="1"/>
          <p:nvPr>
            <p:ph type="title"/>
          </p:nvPr>
        </p:nvSpPr>
        <p:spPr>
          <a:xfrm>
            <a:off x="381000" y="144100"/>
            <a:ext cx="8368500" cy="432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What’s The Difference</a:t>
            </a:r>
            <a:endParaRPr b="1">
              <a:solidFill>
                <a:srgbClr val="000000"/>
              </a:solidFill>
              <a:latin typeface="Arial"/>
              <a:ea typeface="Arial"/>
              <a:cs typeface="Arial"/>
              <a:sym typeface="Arial"/>
            </a:endParaRPr>
          </a:p>
        </p:txBody>
      </p:sp>
      <p:sp>
        <p:nvSpPr>
          <p:cNvPr id="223" name="Google Shape;223;p35"/>
          <p:cNvSpPr txBox="1"/>
          <p:nvPr/>
        </p:nvSpPr>
        <p:spPr>
          <a:xfrm>
            <a:off x="466373" y="3647128"/>
            <a:ext cx="1831800" cy="7611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chemeClr val="accent1"/>
              </a:buClr>
              <a:buSzPts val="1200"/>
              <a:buFont typeface="Noto Sans Symbols"/>
              <a:buNone/>
            </a:pPr>
            <a:r>
              <a:rPr b="1" lang="en" sz="1000">
                <a:solidFill>
                  <a:srgbClr val="7F7F7F"/>
                </a:solidFill>
              </a:rPr>
              <a:t>We identify a potential customer with specific needs </a:t>
            </a:r>
            <a:endParaRPr b="1"/>
          </a:p>
        </p:txBody>
      </p:sp>
      <p:sp>
        <p:nvSpPr>
          <p:cNvPr id="224" name="Google Shape;224;p35"/>
          <p:cNvSpPr/>
          <p:nvPr/>
        </p:nvSpPr>
        <p:spPr>
          <a:xfrm>
            <a:off x="2655537" y="2121603"/>
            <a:ext cx="636982" cy="638178"/>
          </a:xfrm>
          <a:custGeom>
            <a:rect b="b" l="l" r="r" t="t"/>
            <a:pathLst>
              <a:path extrusionOk="0" h="3752" w="3748">
                <a:moveTo>
                  <a:pt x="1874" y="0"/>
                </a:moveTo>
                <a:lnTo>
                  <a:pt x="1913" y="2"/>
                </a:lnTo>
                <a:lnTo>
                  <a:pt x="1948" y="9"/>
                </a:lnTo>
                <a:lnTo>
                  <a:pt x="1980" y="19"/>
                </a:lnTo>
                <a:lnTo>
                  <a:pt x="2010" y="33"/>
                </a:lnTo>
                <a:lnTo>
                  <a:pt x="2036" y="50"/>
                </a:lnTo>
                <a:lnTo>
                  <a:pt x="2060" y="68"/>
                </a:lnTo>
                <a:lnTo>
                  <a:pt x="2079" y="87"/>
                </a:lnTo>
                <a:lnTo>
                  <a:pt x="2096" y="108"/>
                </a:lnTo>
                <a:lnTo>
                  <a:pt x="2110" y="129"/>
                </a:lnTo>
                <a:lnTo>
                  <a:pt x="2122" y="149"/>
                </a:lnTo>
                <a:lnTo>
                  <a:pt x="2130" y="170"/>
                </a:lnTo>
                <a:lnTo>
                  <a:pt x="2134" y="188"/>
                </a:lnTo>
                <a:lnTo>
                  <a:pt x="2135" y="204"/>
                </a:lnTo>
                <a:lnTo>
                  <a:pt x="2135" y="1614"/>
                </a:lnTo>
                <a:lnTo>
                  <a:pt x="3544" y="1614"/>
                </a:lnTo>
                <a:lnTo>
                  <a:pt x="3560" y="1616"/>
                </a:lnTo>
                <a:lnTo>
                  <a:pt x="3579" y="1620"/>
                </a:lnTo>
                <a:lnTo>
                  <a:pt x="3598" y="1628"/>
                </a:lnTo>
                <a:lnTo>
                  <a:pt x="3618" y="1638"/>
                </a:lnTo>
                <a:lnTo>
                  <a:pt x="3640" y="1653"/>
                </a:lnTo>
                <a:lnTo>
                  <a:pt x="3661" y="1669"/>
                </a:lnTo>
                <a:lnTo>
                  <a:pt x="3680" y="1690"/>
                </a:lnTo>
                <a:lnTo>
                  <a:pt x="3698" y="1713"/>
                </a:lnTo>
                <a:lnTo>
                  <a:pt x="3714" y="1740"/>
                </a:lnTo>
                <a:lnTo>
                  <a:pt x="3728" y="1768"/>
                </a:lnTo>
                <a:lnTo>
                  <a:pt x="3739" y="1802"/>
                </a:lnTo>
                <a:lnTo>
                  <a:pt x="3745" y="1837"/>
                </a:lnTo>
                <a:lnTo>
                  <a:pt x="3748" y="1876"/>
                </a:lnTo>
                <a:lnTo>
                  <a:pt x="3745" y="1915"/>
                </a:lnTo>
                <a:lnTo>
                  <a:pt x="3739" y="1950"/>
                </a:lnTo>
                <a:lnTo>
                  <a:pt x="3728" y="1983"/>
                </a:lnTo>
                <a:lnTo>
                  <a:pt x="3714" y="2012"/>
                </a:lnTo>
                <a:lnTo>
                  <a:pt x="3698" y="2038"/>
                </a:lnTo>
                <a:lnTo>
                  <a:pt x="3680" y="2062"/>
                </a:lnTo>
                <a:lnTo>
                  <a:pt x="3661" y="2081"/>
                </a:lnTo>
                <a:lnTo>
                  <a:pt x="3640" y="2098"/>
                </a:lnTo>
                <a:lnTo>
                  <a:pt x="3618" y="2113"/>
                </a:lnTo>
                <a:lnTo>
                  <a:pt x="3598" y="2123"/>
                </a:lnTo>
                <a:lnTo>
                  <a:pt x="3579" y="2131"/>
                </a:lnTo>
                <a:lnTo>
                  <a:pt x="3560" y="2136"/>
                </a:lnTo>
                <a:lnTo>
                  <a:pt x="3544" y="2137"/>
                </a:lnTo>
                <a:lnTo>
                  <a:pt x="2135" y="2137"/>
                </a:lnTo>
                <a:lnTo>
                  <a:pt x="2135" y="3548"/>
                </a:lnTo>
                <a:lnTo>
                  <a:pt x="2134" y="3564"/>
                </a:lnTo>
                <a:lnTo>
                  <a:pt x="2130" y="3582"/>
                </a:lnTo>
                <a:lnTo>
                  <a:pt x="2122" y="3601"/>
                </a:lnTo>
                <a:lnTo>
                  <a:pt x="2110" y="3622"/>
                </a:lnTo>
                <a:lnTo>
                  <a:pt x="2096" y="3643"/>
                </a:lnTo>
                <a:lnTo>
                  <a:pt x="2079" y="3664"/>
                </a:lnTo>
                <a:lnTo>
                  <a:pt x="2060" y="3683"/>
                </a:lnTo>
                <a:lnTo>
                  <a:pt x="2036" y="3702"/>
                </a:lnTo>
                <a:lnTo>
                  <a:pt x="2010" y="3718"/>
                </a:lnTo>
                <a:lnTo>
                  <a:pt x="1980" y="3731"/>
                </a:lnTo>
                <a:lnTo>
                  <a:pt x="1948" y="3743"/>
                </a:lnTo>
                <a:lnTo>
                  <a:pt x="1913" y="3750"/>
                </a:lnTo>
                <a:lnTo>
                  <a:pt x="1874" y="3752"/>
                </a:lnTo>
                <a:lnTo>
                  <a:pt x="1835" y="3750"/>
                </a:lnTo>
                <a:lnTo>
                  <a:pt x="1800" y="3743"/>
                </a:lnTo>
                <a:lnTo>
                  <a:pt x="1767" y="3731"/>
                </a:lnTo>
                <a:lnTo>
                  <a:pt x="1737" y="3718"/>
                </a:lnTo>
                <a:lnTo>
                  <a:pt x="1711" y="3702"/>
                </a:lnTo>
                <a:lnTo>
                  <a:pt x="1688" y="3683"/>
                </a:lnTo>
                <a:lnTo>
                  <a:pt x="1668" y="3664"/>
                </a:lnTo>
                <a:lnTo>
                  <a:pt x="1651" y="3643"/>
                </a:lnTo>
                <a:lnTo>
                  <a:pt x="1637" y="3622"/>
                </a:lnTo>
                <a:lnTo>
                  <a:pt x="1627" y="3601"/>
                </a:lnTo>
                <a:lnTo>
                  <a:pt x="1619" y="3582"/>
                </a:lnTo>
                <a:lnTo>
                  <a:pt x="1614" y="3564"/>
                </a:lnTo>
                <a:lnTo>
                  <a:pt x="1613" y="3548"/>
                </a:lnTo>
                <a:lnTo>
                  <a:pt x="1613" y="2137"/>
                </a:lnTo>
                <a:lnTo>
                  <a:pt x="204" y="2137"/>
                </a:lnTo>
                <a:lnTo>
                  <a:pt x="187" y="2136"/>
                </a:lnTo>
                <a:lnTo>
                  <a:pt x="170" y="2131"/>
                </a:lnTo>
                <a:lnTo>
                  <a:pt x="149" y="2123"/>
                </a:lnTo>
                <a:lnTo>
                  <a:pt x="129" y="2113"/>
                </a:lnTo>
                <a:lnTo>
                  <a:pt x="108" y="2098"/>
                </a:lnTo>
                <a:lnTo>
                  <a:pt x="88" y="2081"/>
                </a:lnTo>
                <a:lnTo>
                  <a:pt x="68" y="2062"/>
                </a:lnTo>
                <a:lnTo>
                  <a:pt x="50" y="2038"/>
                </a:lnTo>
                <a:lnTo>
                  <a:pt x="33" y="2012"/>
                </a:lnTo>
                <a:lnTo>
                  <a:pt x="19" y="1983"/>
                </a:lnTo>
                <a:lnTo>
                  <a:pt x="9" y="1950"/>
                </a:lnTo>
                <a:lnTo>
                  <a:pt x="2" y="1915"/>
                </a:lnTo>
                <a:lnTo>
                  <a:pt x="0" y="1876"/>
                </a:lnTo>
                <a:lnTo>
                  <a:pt x="2" y="1837"/>
                </a:lnTo>
                <a:lnTo>
                  <a:pt x="9" y="1802"/>
                </a:lnTo>
                <a:lnTo>
                  <a:pt x="19" y="1768"/>
                </a:lnTo>
                <a:lnTo>
                  <a:pt x="33" y="1740"/>
                </a:lnTo>
                <a:lnTo>
                  <a:pt x="50" y="1713"/>
                </a:lnTo>
                <a:lnTo>
                  <a:pt x="68" y="1690"/>
                </a:lnTo>
                <a:lnTo>
                  <a:pt x="88" y="1669"/>
                </a:lnTo>
                <a:lnTo>
                  <a:pt x="108" y="1653"/>
                </a:lnTo>
                <a:lnTo>
                  <a:pt x="129" y="1638"/>
                </a:lnTo>
                <a:lnTo>
                  <a:pt x="149" y="1628"/>
                </a:lnTo>
                <a:lnTo>
                  <a:pt x="170" y="1620"/>
                </a:lnTo>
                <a:lnTo>
                  <a:pt x="187" y="1616"/>
                </a:lnTo>
                <a:lnTo>
                  <a:pt x="204" y="1614"/>
                </a:lnTo>
                <a:lnTo>
                  <a:pt x="1612" y="1614"/>
                </a:lnTo>
                <a:lnTo>
                  <a:pt x="1612" y="204"/>
                </a:lnTo>
                <a:lnTo>
                  <a:pt x="1614" y="188"/>
                </a:lnTo>
                <a:lnTo>
                  <a:pt x="1619" y="170"/>
                </a:lnTo>
                <a:lnTo>
                  <a:pt x="1627" y="149"/>
                </a:lnTo>
                <a:lnTo>
                  <a:pt x="1637" y="129"/>
                </a:lnTo>
                <a:lnTo>
                  <a:pt x="1651" y="108"/>
                </a:lnTo>
                <a:lnTo>
                  <a:pt x="1668" y="87"/>
                </a:lnTo>
                <a:lnTo>
                  <a:pt x="1688" y="68"/>
                </a:lnTo>
                <a:lnTo>
                  <a:pt x="1711" y="50"/>
                </a:lnTo>
                <a:lnTo>
                  <a:pt x="1737" y="33"/>
                </a:lnTo>
                <a:lnTo>
                  <a:pt x="1767" y="19"/>
                </a:lnTo>
                <a:lnTo>
                  <a:pt x="1800" y="9"/>
                </a:lnTo>
                <a:lnTo>
                  <a:pt x="1835" y="2"/>
                </a:lnTo>
                <a:lnTo>
                  <a:pt x="1874"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boto"/>
              <a:ea typeface="Roboto"/>
              <a:cs typeface="Roboto"/>
              <a:sym typeface="Roboto"/>
            </a:endParaRPr>
          </a:p>
        </p:txBody>
      </p:sp>
      <p:sp>
        <p:nvSpPr>
          <p:cNvPr id="225" name="Google Shape;225;p35"/>
          <p:cNvSpPr txBox="1"/>
          <p:nvPr/>
        </p:nvSpPr>
        <p:spPr>
          <a:xfrm>
            <a:off x="3647749" y="3647128"/>
            <a:ext cx="1831800" cy="7611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chemeClr val="accent2"/>
              </a:buClr>
              <a:buSzPts val="1200"/>
              <a:buFont typeface="Noto Sans Symbols"/>
              <a:buNone/>
            </a:pPr>
            <a:r>
              <a:rPr b="1" lang="en" sz="1000">
                <a:solidFill>
                  <a:srgbClr val="7F7F7F"/>
                </a:solidFill>
              </a:rPr>
              <a:t>We send them a customized message tailored to their wants and needs </a:t>
            </a:r>
            <a:endParaRPr b="1">
              <a:solidFill>
                <a:srgbClr val="7F7F7F"/>
              </a:solidFill>
            </a:endParaRPr>
          </a:p>
        </p:txBody>
      </p:sp>
      <p:grpSp>
        <p:nvGrpSpPr>
          <p:cNvPr id="226" name="Google Shape;226;p35"/>
          <p:cNvGrpSpPr/>
          <p:nvPr/>
        </p:nvGrpSpPr>
        <p:grpSpPr>
          <a:xfrm>
            <a:off x="5816029" y="2245428"/>
            <a:ext cx="634601" cy="390525"/>
            <a:chOff x="7897813" y="3090863"/>
            <a:chExt cx="846135" cy="520700"/>
          </a:xfrm>
        </p:grpSpPr>
        <p:sp>
          <p:nvSpPr>
            <p:cNvPr id="227" name="Google Shape;227;p35"/>
            <p:cNvSpPr/>
            <p:nvPr/>
          </p:nvSpPr>
          <p:spPr>
            <a:xfrm>
              <a:off x="7897813" y="3090863"/>
              <a:ext cx="846135" cy="200024"/>
            </a:xfrm>
            <a:custGeom>
              <a:rect b="b" l="l" r="r" t="t"/>
              <a:pathLst>
                <a:path extrusionOk="0" h="882" w="3728">
                  <a:moveTo>
                    <a:pt x="439" y="0"/>
                  </a:moveTo>
                  <a:lnTo>
                    <a:pt x="3291" y="0"/>
                  </a:lnTo>
                  <a:lnTo>
                    <a:pt x="3345" y="3"/>
                  </a:lnTo>
                  <a:lnTo>
                    <a:pt x="3398" y="13"/>
                  </a:lnTo>
                  <a:lnTo>
                    <a:pt x="3448" y="29"/>
                  </a:lnTo>
                  <a:lnTo>
                    <a:pt x="3496" y="52"/>
                  </a:lnTo>
                  <a:lnTo>
                    <a:pt x="3540" y="79"/>
                  </a:lnTo>
                  <a:lnTo>
                    <a:pt x="3581" y="112"/>
                  </a:lnTo>
                  <a:lnTo>
                    <a:pt x="3618" y="149"/>
                  </a:lnTo>
                  <a:lnTo>
                    <a:pt x="3650" y="191"/>
                  </a:lnTo>
                  <a:lnTo>
                    <a:pt x="3677" y="235"/>
                  </a:lnTo>
                  <a:lnTo>
                    <a:pt x="3699" y="283"/>
                  </a:lnTo>
                  <a:lnTo>
                    <a:pt x="3716" y="333"/>
                  </a:lnTo>
                  <a:lnTo>
                    <a:pt x="3725" y="386"/>
                  </a:lnTo>
                  <a:lnTo>
                    <a:pt x="3728" y="441"/>
                  </a:lnTo>
                  <a:lnTo>
                    <a:pt x="3725" y="496"/>
                  </a:lnTo>
                  <a:lnTo>
                    <a:pt x="3716" y="549"/>
                  </a:lnTo>
                  <a:lnTo>
                    <a:pt x="3699" y="599"/>
                  </a:lnTo>
                  <a:lnTo>
                    <a:pt x="3677" y="647"/>
                  </a:lnTo>
                  <a:lnTo>
                    <a:pt x="3650" y="691"/>
                  </a:lnTo>
                  <a:lnTo>
                    <a:pt x="3618" y="733"/>
                  </a:lnTo>
                  <a:lnTo>
                    <a:pt x="3581" y="770"/>
                  </a:lnTo>
                  <a:lnTo>
                    <a:pt x="3540" y="803"/>
                  </a:lnTo>
                  <a:lnTo>
                    <a:pt x="3496" y="830"/>
                  </a:lnTo>
                  <a:lnTo>
                    <a:pt x="3448" y="853"/>
                  </a:lnTo>
                  <a:lnTo>
                    <a:pt x="3398" y="869"/>
                  </a:lnTo>
                  <a:lnTo>
                    <a:pt x="3345" y="879"/>
                  </a:lnTo>
                  <a:lnTo>
                    <a:pt x="3291" y="882"/>
                  </a:lnTo>
                  <a:lnTo>
                    <a:pt x="439" y="882"/>
                  </a:lnTo>
                  <a:lnTo>
                    <a:pt x="384" y="879"/>
                  </a:lnTo>
                  <a:lnTo>
                    <a:pt x="330" y="869"/>
                  </a:lnTo>
                  <a:lnTo>
                    <a:pt x="280" y="853"/>
                  </a:lnTo>
                  <a:lnTo>
                    <a:pt x="233" y="830"/>
                  </a:lnTo>
                  <a:lnTo>
                    <a:pt x="189" y="803"/>
                  </a:lnTo>
                  <a:lnTo>
                    <a:pt x="147" y="770"/>
                  </a:lnTo>
                  <a:lnTo>
                    <a:pt x="111" y="733"/>
                  </a:lnTo>
                  <a:lnTo>
                    <a:pt x="79" y="691"/>
                  </a:lnTo>
                  <a:lnTo>
                    <a:pt x="51" y="647"/>
                  </a:lnTo>
                  <a:lnTo>
                    <a:pt x="30" y="599"/>
                  </a:lnTo>
                  <a:lnTo>
                    <a:pt x="14" y="549"/>
                  </a:lnTo>
                  <a:lnTo>
                    <a:pt x="3" y="496"/>
                  </a:lnTo>
                  <a:lnTo>
                    <a:pt x="0" y="441"/>
                  </a:lnTo>
                  <a:lnTo>
                    <a:pt x="3" y="386"/>
                  </a:lnTo>
                  <a:lnTo>
                    <a:pt x="14" y="333"/>
                  </a:lnTo>
                  <a:lnTo>
                    <a:pt x="30" y="283"/>
                  </a:lnTo>
                  <a:lnTo>
                    <a:pt x="51" y="235"/>
                  </a:lnTo>
                  <a:lnTo>
                    <a:pt x="79" y="191"/>
                  </a:lnTo>
                  <a:lnTo>
                    <a:pt x="111" y="149"/>
                  </a:lnTo>
                  <a:lnTo>
                    <a:pt x="147" y="112"/>
                  </a:lnTo>
                  <a:lnTo>
                    <a:pt x="189" y="79"/>
                  </a:lnTo>
                  <a:lnTo>
                    <a:pt x="233" y="52"/>
                  </a:lnTo>
                  <a:lnTo>
                    <a:pt x="280" y="29"/>
                  </a:lnTo>
                  <a:lnTo>
                    <a:pt x="330" y="13"/>
                  </a:lnTo>
                  <a:lnTo>
                    <a:pt x="384" y="3"/>
                  </a:lnTo>
                  <a:lnTo>
                    <a:pt x="439" y="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boto"/>
                <a:ea typeface="Roboto"/>
                <a:cs typeface="Roboto"/>
                <a:sym typeface="Roboto"/>
              </a:endParaRPr>
            </a:p>
          </p:txBody>
        </p:sp>
        <p:sp>
          <p:nvSpPr>
            <p:cNvPr id="228" name="Google Shape;228;p35"/>
            <p:cNvSpPr/>
            <p:nvPr/>
          </p:nvSpPr>
          <p:spPr>
            <a:xfrm>
              <a:off x="7897813" y="3411538"/>
              <a:ext cx="846135" cy="200025"/>
            </a:xfrm>
            <a:custGeom>
              <a:rect b="b" l="l" r="r" t="t"/>
              <a:pathLst>
                <a:path extrusionOk="0" h="884" w="3728">
                  <a:moveTo>
                    <a:pt x="439" y="0"/>
                  </a:moveTo>
                  <a:lnTo>
                    <a:pt x="3291" y="0"/>
                  </a:lnTo>
                  <a:lnTo>
                    <a:pt x="3345" y="3"/>
                  </a:lnTo>
                  <a:lnTo>
                    <a:pt x="3398" y="13"/>
                  </a:lnTo>
                  <a:lnTo>
                    <a:pt x="3448" y="30"/>
                  </a:lnTo>
                  <a:lnTo>
                    <a:pt x="3496" y="52"/>
                  </a:lnTo>
                  <a:lnTo>
                    <a:pt x="3540" y="80"/>
                  </a:lnTo>
                  <a:lnTo>
                    <a:pt x="3581" y="112"/>
                  </a:lnTo>
                  <a:lnTo>
                    <a:pt x="3618" y="150"/>
                  </a:lnTo>
                  <a:lnTo>
                    <a:pt x="3650" y="191"/>
                  </a:lnTo>
                  <a:lnTo>
                    <a:pt x="3677" y="235"/>
                  </a:lnTo>
                  <a:lnTo>
                    <a:pt x="3699" y="283"/>
                  </a:lnTo>
                  <a:lnTo>
                    <a:pt x="3716" y="334"/>
                  </a:lnTo>
                  <a:lnTo>
                    <a:pt x="3725" y="386"/>
                  </a:lnTo>
                  <a:lnTo>
                    <a:pt x="3728" y="441"/>
                  </a:lnTo>
                  <a:lnTo>
                    <a:pt x="3725" y="496"/>
                  </a:lnTo>
                  <a:lnTo>
                    <a:pt x="3716" y="549"/>
                  </a:lnTo>
                  <a:lnTo>
                    <a:pt x="3699" y="599"/>
                  </a:lnTo>
                  <a:lnTo>
                    <a:pt x="3677" y="647"/>
                  </a:lnTo>
                  <a:lnTo>
                    <a:pt x="3650" y="693"/>
                  </a:lnTo>
                  <a:lnTo>
                    <a:pt x="3618" y="733"/>
                  </a:lnTo>
                  <a:lnTo>
                    <a:pt x="3581" y="770"/>
                  </a:lnTo>
                  <a:lnTo>
                    <a:pt x="3540" y="803"/>
                  </a:lnTo>
                  <a:lnTo>
                    <a:pt x="3496" y="830"/>
                  </a:lnTo>
                  <a:lnTo>
                    <a:pt x="3448" y="853"/>
                  </a:lnTo>
                  <a:lnTo>
                    <a:pt x="3398" y="870"/>
                  </a:lnTo>
                  <a:lnTo>
                    <a:pt x="3345" y="880"/>
                  </a:lnTo>
                  <a:lnTo>
                    <a:pt x="3291" y="884"/>
                  </a:lnTo>
                  <a:lnTo>
                    <a:pt x="439" y="884"/>
                  </a:lnTo>
                  <a:lnTo>
                    <a:pt x="384" y="880"/>
                  </a:lnTo>
                  <a:lnTo>
                    <a:pt x="330" y="870"/>
                  </a:lnTo>
                  <a:lnTo>
                    <a:pt x="280" y="853"/>
                  </a:lnTo>
                  <a:lnTo>
                    <a:pt x="233" y="830"/>
                  </a:lnTo>
                  <a:lnTo>
                    <a:pt x="189" y="803"/>
                  </a:lnTo>
                  <a:lnTo>
                    <a:pt x="147" y="770"/>
                  </a:lnTo>
                  <a:lnTo>
                    <a:pt x="111" y="733"/>
                  </a:lnTo>
                  <a:lnTo>
                    <a:pt x="79" y="693"/>
                  </a:lnTo>
                  <a:lnTo>
                    <a:pt x="51" y="647"/>
                  </a:lnTo>
                  <a:lnTo>
                    <a:pt x="30" y="599"/>
                  </a:lnTo>
                  <a:lnTo>
                    <a:pt x="14" y="549"/>
                  </a:lnTo>
                  <a:lnTo>
                    <a:pt x="3" y="496"/>
                  </a:lnTo>
                  <a:lnTo>
                    <a:pt x="0" y="441"/>
                  </a:lnTo>
                  <a:lnTo>
                    <a:pt x="3" y="386"/>
                  </a:lnTo>
                  <a:lnTo>
                    <a:pt x="14" y="334"/>
                  </a:lnTo>
                  <a:lnTo>
                    <a:pt x="30" y="283"/>
                  </a:lnTo>
                  <a:lnTo>
                    <a:pt x="51" y="235"/>
                  </a:lnTo>
                  <a:lnTo>
                    <a:pt x="79" y="191"/>
                  </a:lnTo>
                  <a:lnTo>
                    <a:pt x="111" y="150"/>
                  </a:lnTo>
                  <a:lnTo>
                    <a:pt x="147" y="112"/>
                  </a:lnTo>
                  <a:lnTo>
                    <a:pt x="189" y="80"/>
                  </a:lnTo>
                  <a:lnTo>
                    <a:pt x="233" y="52"/>
                  </a:lnTo>
                  <a:lnTo>
                    <a:pt x="280" y="30"/>
                  </a:lnTo>
                  <a:lnTo>
                    <a:pt x="330" y="13"/>
                  </a:lnTo>
                  <a:lnTo>
                    <a:pt x="384" y="3"/>
                  </a:lnTo>
                  <a:lnTo>
                    <a:pt x="439" y="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Roboto"/>
                <a:ea typeface="Roboto"/>
                <a:cs typeface="Roboto"/>
                <a:sym typeface="Roboto"/>
              </a:endParaRPr>
            </a:p>
          </p:txBody>
        </p:sp>
      </p:grpSp>
      <p:sp>
        <p:nvSpPr>
          <p:cNvPr id="229" name="Google Shape;229;p35"/>
          <p:cNvSpPr txBox="1"/>
          <p:nvPr/>
        </p:nvSpPr>
        <p:spPr>
          <a:xfrm>
            <a:off x="6829125" y="3647127"/>
            <a:ext cx="1831800" cy="3906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chemeClr val="accent3"/>
              </a:buClr>
              <a:buSzPts val="1200"/>
              <a:buFont typeface="Noto Sans Symbols"/>
              <a:buNone/>
            </a:pPr>
            <a:r>
              <a:rPr b="1" lang="en" sz="1000">
                <a:solidFill>
                  <a:srgbClr val="7F7F7F"/>
                </a:solidFill>
              </a:rPr>
              <a:t>We build trust and make the sale </a:t>
            </a:r>
            <a:endParaRPr b="1"/>
          </a:p>
        </p:txBody>
      </p:sp>
      <p:pic>
        <p:nvPicPr>
          <p:cNvPr id="230" name="Google Shape;230;p35"/>
          <p:cNvPicPr preferRelativeResize="0"/>
          <p:nvPr/>
        </p:nvPicPr>
        <p:blipFill>
          <a:blip r:embed="rId3">
            <a:alphaModFix/>
          </a:blip>
          <a:stretch>
            <a:fillRect/>
          </a:stretch>
        </p:blipFill>
        <p:spPr>
          <a:xfrm>
            <a:off x="256850" y="1459250"/>
            <a:ext cx="2280451" cy="1767200"/>
          </a:xfrm>
          <a:prstGeom prst="rect">
            <a:avLst/>
          </a:prstGeom>
          <a:noFill/>
          <a:ln>
            <a:noFill/>
          </a:ln>
        </p:spPr>
      </p:pic>
      <p:pic>
        <p:nvPicPr>
          <p:cNvPr id="231" name="Google Shape;231;p35"/>
          <p:cNvPicPr preferRelativeResize="0"/>
          <p:nvPr/>
        </p:nvPicPr>
        <p:blipFill>
          <a:blip r:embed="rId4">
            <a:alphaModFix/>
          </a:blip>
          <a:stretch>
            <a:fillRect/>
          </a:stretch>
        </p:blipFill>
        <p:spPr>
          <a:xfrm>
            <a:off x="3292526" y="1444725"/>
            <a:ext cx="2480700" cy="1796250"/>
          </a:xfrm>
          <a:prstGeom prst="rect">
            <a:avLst/>
          </a:prstGeom>
          <a:noFill/>
          <a:ln>
            <a:noFill/>
          </a:ln>
        </p:spPr>
      </p:pic>
      <p:pic>
        <p:nvPicPr>
          <p:cNvPr id="232" name="Google Shape;232;p35"/>
          <p:cNvPicPr preferRelativeResize="0"/>
          <p:nvPr/>
        </p:nvPicPr>
        <p:blipFill>
          <a:blip r:embed="rId5">
            <a:alphaModFix/>
          </a:blip>
          <a:stretch>
            <a:fillRect/>
          </a:stretch>
        </p:blipFill>
        <p:spPr>
          <a:xfrm>
            <a:off x="6559375" y="1459250"/>
            <a:ext cx="2418251" cy="179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6"/>
          <p:cNvSpPr txBox="1"/>
          <p:nvPr>
            <p:ph idx="1" type="body"/>
          </p:nvPr>
        </p:nvSpPr>
        <p:spPr>
          <a:xfrm>
            <a:off x="339000" y="883827"/>
            <a:ext cx="8368500" cy="262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1600"/>
              </a:spcAft>
              <a:buClr>
                <a:srgbClr val="7F7F7F"/>
              </a:buClr>
              <a:buSzPts val="1200"/>
              <a:buNone/>
            </a:pPr>
            <a:r>
              <a:rPr lang="en"/>
              <a:t>                                    </a:t>
            </a:r>
            <a:r>
              <a:rPr b="1" lang="en" sz="1500">
                <a:latin typeface="Arial"/>
                <a:ea typeface="Arial"/>
                <a:cs typeface="Arial"/>
                <a:sym typeface="Arial"/>
              </a:rPr>
              <a:t>N.A.D.A</a:t>
            </a:r>
            <a:r>
              <a:rPr b="1" lang="en"/>
              <a:t> </a:t>
            </a:r>
            <a:endParaRPr b="1"/>
          </a:p>
        </p:txBody>
      </p:sp>
      <p:sp>
        <p:nvSpPr>
          <p:cNvPr id="238" name="Google Shape;238;p36"/>
          <p:cNvSpPr txBox="1"/>
          <p:nvPr>
            <p:ph type="title"/>
          </p:nvPr>
        </p:nvSpPr>
        <p:spPr>
          <a:xfrm>
            <a:off x="1585025" y="341325"/>
            <a:ext cx="7164600" cy="46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A Niche Market</a:t>
            </a:r>
            <a:endParaRPr b="1">
              <a:solidFill>
                <a:srgbClr val="000000"/>
              </a:solidFill>
              <a:latin typeface="Arial"/>
              <a:ea typeface="Arial"/>
              <a:cs typeface="Arial"/>
              <a:sym typeface="Arial"/>
            </a:endParaRPr>
          </a:p>
        </p:txBody>
      </p:sp>
      <p:sp>
        <p:nvSpPr>
          <p:cNvPr id="239" name="Google Shape;239;p36"/>
          <p:cNvSpPr txBox="1"/>
          <p:nvPr/>
        </p:nvSpPr>
        <p:spPr>
          <a:xfrm>
            <a:off x="3790275" y="2098750"/>
            <a:ext cx="5087100" cy="1014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1"/>
              </a:buClr>
              <a:buSzPts val="2400"/>
              <a:buFont typeface="Roboto"/>
              <a:buNone/>
            </a:pPr>
            <a:r>
              <a:rPr b="1" lang="en" sz="1500">
                <a:solidFill>
                  <a:schemeClr val="accent1"/>
                </a:solidFill>
              </a:rPr>
              <a:t>Every U.S Dealer will be a shareholder in ProMX^4 Dealers</a:t>
            </a:r>
            <a:endParaRPr b="1" sz="1500">
              <a:solidFill>
                <a:schemeClr val="accent1"/>
              </a:solidFill>
            </a:endParaRPr>
          </a:p>
          <a:p>
            <a:pPr indent="0" lvl="0" marL="0" marR="0" rtl="0" algn="l">
              <a:spcBef>
                <a:spcPts val="0"/>
              </a:spcBef>
              <a:spcAft>
                <a:spcPts val="0"/>
              </a:spcAft>
              <a:buClr>
                <a:schemeClr val="accent1"/>
              </a:buClr>
              <a:buSzPts val="2400"/>
              <a:buFont typeface="Roboto"/>
              <a:buNone/>
            </a:pPr>
            <a:r>
              <a:t/>
            </a:r>
            <a:endParaRPr sz="1000">
              <a:solidFill>
                <a:schemeClr val="accent1"/>
              </a:solidFill>
              <a:latin typeface="Roboto"/>
              <a:ea typeface="Roboto"/>
              <a:cs typeface="Roboto"/>
              <a:sym typeface="Roboto"/>
            </a:endParaRPr>
          </a:p>
          <a:p>
            <a:pPr indent="0" lvl="0" marL="0" rtl="0" algn="l">
              <a:lnSpc>
                <a:spcPct val="150000"/>
              </a:lnSpc>
              <a:spcBef>
                <a:spcPts val="0"/>
              </a:spcBef>
              <a:spcAft>
                <a:spcPts val="0"/>
              </a:spcAft>
              <a:buClr>
                <a:srgbClr val="5B5B5B"/>
              </a:buClr>
              <a:buSzPts val="1000"/>
              <a:buFont typeface="Noto Sans Symbols"/>
              <a:buNone/>
            </a:pPr>
            <a:r>
              <a:t/>
            </a:r>
            <a:endParaRPr sz="1000">
              <a:solidFill>
                <a:schemeClr val="accent1"/>
              </a:solidFill>
              <a:latin typeface="Roboto"/>
              <a:ea typeface="Roboto"/>
              <a:cs typeface="Roboto"/>
              <a:sym typeface="Roboto"/>
            </a:endParaRPr>
          </a:p>
        </p:txBody>
      </p:sp>
      <p:sp>
        <p:nvSpPr>
          <p:cNvPr id="240" name="Google Shape;240;p36"/>
          <p:cNvSpPr txBox="1"/>
          <p:nvPr/>
        </p:nvSpPr>
        <p:spPr>
          <a:xfrm>
            <a:off x="4648199" y="1800902"/>
            <a:ext cx="41013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
        <p:nvSpPr>
          <p:cNvPr id="241" name="Google Shape;241;p36"/>
          <p:cNvSpPr txBox="1"/>
          <p:nvPr/>
        </p:nvSpPr>
        <p:spPr>
          <a:xfrm>
            <a:off x="4191225" y="1545150"/>
            <a:ext cx="4558200" cy="747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2"/>
              </a:buClr>
              <a:buSzPts val="2400"/>
              <a:buFont typeface="Roboto"/>
              <a:buNone/>
            </a:pPr>
            <a:r>
              <a:t/>
            </a:r>
            <a:endParaRPr sz="1000">
              <a:solidFill>
                <a:schemeClr val="accent2"/>
              </a:solidFill>
              <a:latin typeface="Roboto"/>
              <a:ea typeface="Roboto"/>
              <a:cs typeface="Roboto"/>
              <a:sym typeface="Roboto"/>
            </a:endParaRPr>
          </a:p>
        </p:txBody>
      </p:sp>
      <p:sp>
        <p:nvSpPr>
          <p:cNvPr id="242" name="Google Shape;242;p36"/>
          <p:cNvSpPr txBox="1"/>
          <p:nvPr/>
        </p:nvSpPr>
        <p:spPr>
          <a:xfrm>
            <a:off x="4648199" y="3501390"/>
            <a:ext cx="41013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3"/>
              </a:buClr>
              <a:buSzPts val="2400"/>
              <a:buFont typeface="Roboto"/>
              <a:buNone/>
            </a:pPr>
            <a:r>
              <a:rPr b="1" lang="en" sz="1000"/>
              <a:t>By Dealer for Dealer</a:t>
            </a:r>
            <a:endParaRPr b="1" sz="1000"/>
          </a:p>
        </p:txBody>
      </p:sp>
      <p:sp>
        <p:nvSpPr>
          <p:cNvPr id="243" name="Google Shape;243;p36"/>
          <p:cNvSpPr txBox="1"/>
          <p:nvPr/>
        </p:nvSpPr>
        <p:spPr>
          <a:xfrm>
            <a:off x="4648199" y="3967224"/>
            <a:ext cx="41013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
        <p:nvSpPr>
          <p:cNvPr id="244" name="Google Shape;244;p36"/>
          <p:cNvSpPr/>
          <p:nvPr/>
        </p:nvSpPr>
        <p:spPr>
          <a:xfrm>
            <a:off x="339000" y="1916200"/>
            <a:ext cx="3121200" cy="13800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000">
                <a:solidFill>
                  <a:schemeClr val="lt1"/>
                </a:solidFill>
              </a:rPr>
              <a:t>18,000 Dealer in the U.S</a:t>
            </a:r>
            <a:endParaRPr b="1" sz="4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7"/>
          <p:cNvSpPr txBox="1"/>
          <p:nvPr>
            <p:ph idx="1" type="body"/>
          </p:nvPr>
        </p:nvSpPr>
        <p:spPr>
          <a:xfrm>
            <a:off x="387750" y="883827"/>
            <a:ext cx="8368500" cy="262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1600"/>
              </a:spcAft>
              <a:buClr>
                <a:srgbClr val="7F7F7F"/>
              </a:buClr>
              <a:buSzPts val="1200"/>
              <a:buNone/>
            </a:pPr>
            <a:r>
              <a:rPr lang="en"/>
              <a:t>                                    </a:t>
            </a:r>
            <a:r>
              <a:rPr b="1" lang="en"/>
              <a:t> </a:t>
            </a:r>
            <a:endParaRPr b="1"/>
          </a:p>
        </p:txBody>
      </p:sp>
      <p:sp>
        <p:nvSpPr>
          <p:cNvPr id="250" name="Google Shape;250;p37"/>
          <p:cNvSpPr txBox="1"/>
          <p:nvPr>
            <p:ph type="title"/>
          </p:nvPr>
        </p:nvSpPr>
        <p:spPr>
          <a:xfrm>
            <a:off x="1585025" y="341325"/>
            <a:ext cx="7164600" cy="466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3200"/>
              <a:buFont typeface="Roboto"/>
              <a:buNone/>
            </a:pPr>
            <a:r>
              <a:rPr b="1" lang="en">
                <a:solidFill>
                  <a:srgbClr val="000000"/>
                </a:solidFill>
                <a:latin typeface="Arial"/>
                <a:ea typeface="Arial"/>
                <a:cs typeface="Arial"/>
                <a:sym typeface="Arial"/>
              </a:rPr>
              <a:t>The Math in Black and White</a:t>
            </a:r>
            <a:endParaRPr b="1">
              <a:solidFill>
                <a:srgbClr val="000000"/>
              </a:solidFill>
              <a:latin typeface="Arial"/>
              <a:ea typeface="Arial"/>
              <a:cs typeface="Arial"/>
              <a:sym typeface="Arial"/>
            </a:endParaRPr>
          </a:p>
        </p:txBody>
      </p:sp>
      <p:sp>
        <p:nvSpPr>
          <p:cNvPr id="251" name="Google Shape;251;p37"/>
          <p:cNvSpPr txBox="1"/>
          <p:nvPr/>
        </p:nvSpPr>
        <p:spPr>
          <a:xfrm>
            <a:off x="726725" y="1146325"/>
            <a:ext cx="3264000" cy="1203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1"/>
              </a:buClr>
              <a:buSzPts val="2400"/>
              <a:buFont typeface="Roboto"/>
              <a:buNone/>
            </a:pPr>
            <a:r>
              <a:t/>
            </a:r>
            <a:endParaRPr b="1" sz="1500">
              <a:solidFill>
                <a:schemeClr val="accent1"/>
              </a:solidFill>
              <a:latin typeface="Roboto"/>
              <a:ea typeface="Roboto"/>
              <a:cs typeface="Roboto"/>
              <a:sym typeface="Roboto"/>
            </a:endParaRPr>
          </a:p>
          <a:p>
            <a:pPr indent="0" lvl="0" marL="0" marR="0" rtl="0" algn="l">
              <a:spcBef>
                <a:spcPts val="0"/>
              </a:spcBef>
              <a:spcAft>
                <a:spcPts val="0"/>
              </a:spcAft>
              <a:buClr>
                <a:schemeClr val="accent1"/>
              </a:buClr>
              <a:buSzPts val="2400"/>
              <a:buFont typeface="Roboto"/>
              <a:buNone/>
            </a:pPr>
            <a:r>
              <a:t/>
            </a:r>
            <a:endParaRPr sz="1000">
              <a:solidFill>
                <a:schemeClr val="accent1"/>
              </a:solidFill>
              <a:latin typeface="Roboto"/>
              <a:ea typeface="Roboto"/>
              <a:cs typeface="Roboto"/>
              <a:sym typeface="Roboto"/>
            </a:endParaRPr>
          </a:p>
          <a:p>
            <a:pPr indent="0" lvl="0" marL="0" rtl="0" algn="l">
              <a:lnSpc>
                <a:spcPct val="150000"/>
              </a:lnSpc>
              <a:spcBef>
                <a:spcPts val="0"/>
              </a:spcBef>
              <a:spcAft>
                <a:spcPts val="0"/>
              </a:spcAft>
              <a:buClr>
                <a:srgbClr val="5B5B5B"/>
              </a:buClr>
              <a:buSzPts val="1000"/>
              <a:buFont typeface="Noto Sans Symbols"/>
              <a:buNone/>
            </a:pPr>
            <a:r>
              <a:t/>
            </a:r>
            <a:endParaRPr sz="1000">
              <a:solidFill>
                <a:schemeClr val="accent1"/>
              </a:solidFill>
              <a:latin typeface="Roboto"/>
              <a:ea typeface="Roboto"/>
              <a:cs typeface="Roboto"/>
              <a:sym typeface="Roboto"/>
            </a:endParaRPr>
          </a:p>
        </p:txBody>
      </p:sp>
      <p:sp>
        <p:nvSpPr>
          <p:cNvPr id="252" name="Google Shape;252;p37"/>
          <p:cNvSpPr txBox="1"/>
          <p:nvPr/>
        </p:nvSpPr>
        <p:spPr>
          <a:xfrm rot="-337">
            <a:off x="820700" y="1936955"/>
            <a:ext cx="61209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rPr b="1" lang="en" sz="1551"/>
              <a:t>Dealers Expected to Sign up 1-2 Months After NADA      </a:t>
            </a:r>
            <a:r>
              <a:rPr b="1" lang="en" sz="1851"/>
              <a:t>8,000</a:t>
            </a:r>
            <a:endParaRPr b="1" sz="1851"/>
          </a:p>
        </p:txBody>
      </p:sp>
      <p:sp>
        <p:nvSpPr>
          <p:cNvPr id="253" name="Google Shape;253;p37"/>
          <p:cNvSpPr txBox="1"/>
          <p:nvPr/>
        </p:nvSpPr>
        <p:spPr>
          <a:xfrm>
            <a:off x="783125" y="1146325"/>
            <a:ext cx="4670700" cy="545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2"/>
              </a:buClr>
              <a:buSzPts val="2400"/>
              <a:buFont typeface="Roboto"/>
              <a:buNone/>
            </a:pPr>
            <a:r>
              <a:rPr b="1" lang="en" sz="1500">
                <a:solidFill>
                  <a:schemeClr val="accent2"/>
                </a:solidFill>
                <a:latin typeface="Roboto"/>
                <a:ea typeface="Roboto"/>
                <a:cs typeface="Roboto"/>
                <a:sym typeface="Roboto"/>
              </a:rPr>
              <a:t> </a:t>
            </a:r>
            <a:r>
              <a:rPr b="1" lang="en" sz="1500"/>
              <a:t>Dealers Expected to Sign Up At N.A.D.A     </a:t>
            </a:r>
            <a:r>
              <a:rPr b="1" lang="en" sz="1800"/>
              <a:t>4000</a:t>
            </a:r>
            <a:r>
              <a:rPr b="1" lang="en" sz="1500"/>
              <a:t>   </a:t>
            </a:r>
            <a:r>
              <a:rPr b="1" lang="en" sz="1500">
                <a:latin typeface="Roboto"/>
                <a:ea typeface="Roboto"/>
                <a:cs typeface="Roboto"/>
                <a:sym typeface="Roboto"/>
              </a:rPr>
              <a:t>                    </a:t>
            </a:r>
            <a:endParaRPr b="1" sz="1500">
              <a:latin typeface="Roboto"/>
              <a:ea typeface="Roboto"/>
              <a:cs typeface="Roboto"/>
              <a:sym typeface="Roboto"/>
            </a:endParaRPr>
          </a:p>
        </p:txBody>
      </p:sp>
      <p:sp>
        <p:nvSpPr>
          <p:cNvPr id="254" name="Google Shape;254;p37"/>
          <p:cNvSpPr txBox="1"/>
          <p:nvPr/>
        </p:nvSpPr>
        <p:spPr>
          <a:xfrm>
            <a:off x="4648199" y="3501390"/>
            <a:ext cx="41013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accent3"/>
              </a:buClr>
              <a:buSzPts val="2400"/>
              <a:buFont typeface="Roboto"/>
              <a:buNone/>
            </a:pPr>
            <a:r>
              <a:t/>
            </a:r>
            <a:endParaRPr sz="1000">
              <a:solidFill>
                <a:schemeClr val="accent3"/>
              </a:solidFill>
              <a:latin typeface="Roboto"/>
              <a:ea typeface="Roboto"/>
              <a:cs typeface="Roboto"/>
              <a:sym typeface="Roboto"/>
            </a:endParaRPr>
          </a:p>
        </p:txBody>
      </p:sp>
      <p:sp>
        <p:nvSpPr>
          <p:cNvPr id="255" name="Google Shape;255;p37"/>
          <p:cNvSpPr txBox="1"/>
          <p:nvPr/>
        </p:nvSpPr>
        <p:spPr>
          <a:xfrm>
            <a:off x="4648199" y="3967224"/>
            <a:ext cx="4101300" cy="43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B5B5B"/>
              </a:buClr>
              <a:buSzPts val="1000"/>
              <a:buFont typeface="Noto Sans Symbols"/>
              <a:buNone/>
            </a:pPr>
            <a:r>
              <a:t/>
            </a:r>
            <a:endParaRPr sz="1051">
              <a:solidFill>
                <a:srgbClr val="5B5B5B"/>
              </a:solidFill>
              <a:latin typeface="Roboto"/>
              <a:ea typeface="Roboto"/>
              <a:cs typeface="Roboto"/>
              <a:sym typeface="Roboto"/>
            </a:endParaRPr>
          </a:p>
        </p:txBody>
      </p:sp>
      <p:sp>
        <p:nvSpPr>
          <p:cNvPr id="256" name="Google Shape;256;p37"/>
          <p:cNvSpPr txBox="1"/>
          <p:nvPr/>
        </p:nvSpPr>
        <p:spPr>
          <a:xfrm>
            <a:off x="726725" y="2399475"/>
            <a:ext cx="50931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Dealers Expected to Sign up At The Deadline  </a:t>
            </a:r>
            <a:r>
              <a:rPr b="1" lang="en" sz="1800"/>
              <a:t>3,000</a:t>
            </a:r>
            <a:endParaRPr b="1" sz="1800"/>
          </a:p>
        </p:txBody>
      </p:sp>
      <p:sp>
        <p:nvSpPr>
          <p:cNvPr id="257" name="Google Shape;257;p37"/>
          <p:cNvSpPr txBox="1"/>
          <p:nvPr/>
        </p:nvSpPr>
        <p:spPr>
          <a:xfrm>
            <a:off x="2455850" y="4335725"/>
            <a:ext cx="49215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Proxima Nova"/>
                <a:ea typeface="Proxima Nova"/>
                <a:cs typeface="Proxima Nova"/>
                <a:sym typeface="Proxima Nova"/>
              </a:rPr>
              <a:t>***</a:t>
            </a:r>
            <a:r>
              <a:rPr b="1" i="1" lang="en" sz="1500">
                <a:latin typeface="Proxima Nova"/>
                <a:ea typeface="Proxima Nova"/>
                <a:cs typeface="Proxima Nova"/>
                <a:sym typeface="Proxima Nova"/>
              </a:rPr>
              <a:t>Approximately 3000 Dealers will never sign up </a:t>
            </a:r>
            <a:r>
              <a:rPr b="1" i="1" lang="en" sz="1500">
                <a:latin typeface="Proxima Nova"/>
                <a:ea typeface="Proxima Nova"/>
                <a:cs typeface="Proxima Nova"/>
                <a:sym typeface="Proxima Nova"/>
              </a:rPr>
              <a:t>               but may still buy our products at a later time</a:t>
            </a:r>
            <a:endParaRPr b="1" i="1" sz="1500">
              <a:latin typeface="Proxima Nova"/>
              <a:ea typeface="Proxima Nova"/>
              <a:cs typeface="Proxima Nova"/>
              <a:sym typeface="Proxima Nova"/>
            </a:endParaRPr>
          </a:p>
          <a:p>
            <a:pPr indent="0" lvl="0" marL="0" rtl="0" algn="l">
              <a:spcBef>
                <a:spcPts val="0"/>
              </a:spcBef>
              <a:spcAft>
                <a:spcPts val="0"/>
              </a:spcAft>
              <a:buNone/>
            </a:pPr>
            <a:r>
              <a:rPr b="1" lang="en" sz="1500">
                <a:latin typeface="Proxima Nova"/>
                <a:ea typeface="Proxima Nova"/>
                <a:cs typeface="Proxima Nova"/>
                <a:sym typeface="Proxima Nova"/>
              </a:rPr>
              <a:t>          </a:t>
            </a:r>
            <a:endParaRPr>
              <a:latin typeface="Proxima Nova"/>
              <a:ea typeface="Proxima Nova"/>
              <a:cs typeface="Proxima Nova"/>
              <a:sym typeface="Proxima Nova"/>
            </a:endParaRPr>
          </a:p>
        </p:txBody>
      </p:sp>
      <p:sp>
        <p:nvSpPr>
          <p:cNvPr id="258" name="Google Shape;258;p37"/>
          <p:cNvSpPr/>
          <p:nvPr/>
        </p:nvSpPr>
        <p:spPr>
          <a:xfrm>
            <a:off x="820700" y="3289075"/>
            <a:ext cx="6879000" cy="8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t>15,000 Dealers at $3000 per rooftop = $45,000,000 Per Month or $540,000,000 Per Year For One Product</a:t>
            </a:r>
            <a:endParaRPr b="1" sz="1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