
<file path=[Content_Types].xml><?xml version="1.0" encoding="utf-8"?>
<Types xmlns="http://schemas.openxmlformats.org/package/2006/content-types">
  <Default Extension="docx" ContentType="application/vnd.openxmlformats-officedocument.wordprocessingml.document"/>
  <Default Extension="emf" ContentType="image/x-emf"/>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notesMasterIdLst>
    <p:notesMasterId r:id="rId15"/>
  </p:notesMasterIdLst>
  <p:sldIdLst>
    <p:sldId id="258" r:id="rId2"/>
    <p:sldId id="259" r:id="rId3"/>
    <p:sldId id="260" r:id="rId4"/>
    <p:sldId id="269" r:id="rId5"/>
    <p:sldId id="270" r:id="rId6"/>
    <p:sldId id="271" r:id="rId7"/>
    <p:sldId id="261" r:id="rId8"/>
    <p:sldId id="262" r:id="rId9"/>
    <p:sldId id="272" r:id="rId10"/>
    <p:sldId id="273" r:id="rId11"/>
    <p:sldId id="274" r:id="rId12"/>
    <p:sldId id="263" r:id="rId13"/>
    <p:sldId id="264"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15" autoAdjust="0"/>
    <p:restoredTop sz="85745" autoAdjust="0"/>
  </p:normalViewPr>
  <p:slideViewPr>
    <p:cSldViewPr snapToGrid="0">
      <p:cViewPr>
        <p:scale>
          <a:sx n="115" d="100"/>
          <a:sy n="115" d="100"/>
        </p:scale>
        <p:origin x="1656" y="14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7352143-AD68-4F2D-87DD-5B8FFDE186B6}" type="doc">
      <dgm:prSet loTypeId="urn:microsoft.com/office/officeart/2005/8/layout/process4" loCatId="process" qsTypeId="urn:microsoft.com/office/officeart/2005/8/quickstyle/simple1" qsCatId="simple" csTypeId="urn:microsoft.com/office/officeart/2005/8/colors/colorful1" csCatId="colorful" phldr="1"/>
      <dgm:spPr/>
      <dgm:t>
        <a:bodyPr/>
        <a:lstStyle/>
        <a:p>
          <a:endParaRPr lang="en-US"/>
        </a:p>
      </dgm:t>
    </dgm:pt>
    <dgm:pt modelId="{080C9DB4-837B-41F7-A4E8-0A886633B7D3}">
      <dgm:prSet/>
      <dgm:spPr/>
      <dgm:t>
        <a:bodyPr/>
        <a:lstStyle/>
        <a:p>
          <a:r>
            <a:rPr lang="en-US" dirty="0"/>
            <a:t>There are no scalable, cost-effective open innovation digital platforms in Africa that facilitate the identification of social needs, encourage direct community participation, draw on crowd and institutional expertise to problem-solve and act as a transparent bridge between communities, NGOs, the private and public sector, to fund and implement sustainable innovation on the ground.</a:t>
          </a:r>
        </a:p>
      </dgm:t>
    </dgm:pt>
    <dgm:pt modelId="{D4A38B85-6D0E-4DB7-B2E0-6740D174130F}" type="parTrans" cxnId="{6A71935A-E691-4BAA-9AB2-1C954924CE9C}">
      <dgm:prSet/>
      <dgm:spPr/>
      <dgm:t>
        <a:bodyPr/>
        <a:lstStyle/>
        <a:p>
          <a:endParaRPr lang="en-US"/>
        </a:p>
      </dgm:t>
    </dgm:pt>
    <dgm:pt modelId="{6820A666-5DCB-42EF-A4BA-A23E27B9482B}" type="sibTrans" cxnId="{6A71935A-E691-4BAA-9AB2-1C954924CE9C}">
      <dgm:prSet/>
      <dgm:spPr/>
      <dgm:t>
        <a:bodyPr/>
        <a:lstStyle/>
        <a:p>
          <a:endParaRPr lang="en-US"/>
        </a:p>
      </dgm:t>
    </dgm:pt>
    <dgm:pt modelId="{7ED6A347-D283-4176-BA0C-326E649C4FE0}">
      <dgm:prSet/>
      <dgm:spPr/>
      <dgm:t>
        <a:bodyPr/>
        <a:lstStyle/>
        <a:p>
          <a:r>
            <a:rPr lang="en-US" dirty="0"/>
            <a:t>Traditional crowdfunding pipeline models are ill-equipped for Africa because:</a:t>
          </a:r>
        </a:p>
      </dgm:t>
    </dgm:pt>
    <dgm:pt modelId="{98EE6F79-565F-44C9-AABD-93681F2CA436}" type="parTrans" cxnId="{4C315880-1A3C-401E-BE13-61ACA85699E0}">
      <dgm:prSet/>
      <dgm:spPr/>
      <dgm:t>
        <a:bodyPr/>
        <a:lstStyle/>
        <a:p>
          <a:endParaRPr lang="en-US"/>
        </a:p>
      </dgm:t>
    </dgm:pt>
    <dgm:pt modelId="{59C277BA-A3F1-4F2B-ABED-AC15A0774D4B}" type="sibTrans" cxnId="{4C315880-1A3C-401E-BE13-61ACA85699E0}">
      <dgm:prSet/>
      <dgm:spPr/>
      <dgm:t>
        <a:bodyPr/>
        <a:lstStyle/>
        <a:p>
          <a:endParaRPr lang="en-US"/>
        </a:p>
      </dgm:t>
    </dgm:pt>
    <dgm:pt modelId="{194F4B12-867E-415D-80FA-EC2A845CC3E9}">
      <dgm:prSet custT="1"/>
      <dgm:spPr/>
      <dgm:t>
        <a:bodyPr/>
        <a:lstStyle/>
        <a:p>
          <a:r>
            <a:rPr lang="en-US" sz="900" dirty="0"/>
            <a:t>They are “short” – taking projects to early stage funding only.</a:t>
          </a:r>
        </a:p>
      </dgm:t>
    </dgm:pt>
    <dgm:pt modelId="{07F8B567-ED33-433E-9A1E-E80BE9E0FF39}" type="parTrans" cxnId="{567AB4B6-DA8C-4996-A2A3-6496487E2B6A}">
      <dgm:prSet/>
      <dgm:spPr/>
      <dgm:t>
        <a:bodyPr/>
        <a:lstStyle/>
        <a:p>
          <a:endParaRPr lang="en-US"/>
        </a:p>
      </dgm:t>
    </dgm:pt>
    <dgm:pt modelId="{4D731F8F-D7CA-4FE6-AD94-6DBCCB40131E}" type="sibTrans" cxnId="{567AB4B6-DA8C-4996-A2A3-6496487E2B6A}">
      <dgm:prSet/>
      <dgm:spPr/>
      <dgm:t>
        <a:bodyPr/>
        <a:lstStyle/>
        <a:p>
          <a:endParaRPr lang="en-US"/>
        </a:p>
      </dgm:t>
    </dgm:pt>
    <dgm:pt modelId="{983CA7E5-FC9C-4895-B8AA-BE83541CCA5C}">
      <dgm:prSet custT="1"/>
      <dgm:spPr>
        <a:solidFill>
          <a:schemeClr val="bg1">
            <a:lumMod val="85000"/>
            <a:alpha val="90000"/>
          </a:schemeClr>
        </a:solidFill>
      </dgm:spPr>
      <dgm:t>
        <a:bodyPr/>
        <a:lstStyle/>
        <a:p>
          <a:r>
            <a:rPr lang="en-US" sz="900" dirty="0"/>
            <a:t>They are “narrow” – restricting project owners from withdrawing vital bootstrap capital until a specific goal is reached and typically discourage stakeholder participation outside of project promoters.</a:t>
          </a:r>
        </a:p>
      </dgm:t>
    </dgm:pt>
    <dgm:pt modelId="{FF8D28DF-114C-4543-AF27-725D21110661}" type="parTrans" cxnId="{5F4072A8-97FB-4893-8DD1-9CB46E16EA34}">
      <dgm:prSet/>
      <dgm:spPr/>
      <dgm:t>
        <a:bodyPr/>
        <a:lstStyle/>
        <a:p>
          <a:endParaRPr lang="en-US"/>
        </a:p>
      </dgm:t>
    </dgm:pt>
    <dgm:pt modelId="{EA76C7AE-B229-4780-972C-69C02D3BBB0C}" type="sibTrans" cxnId="{5F4072A8-97FB-4893-8DD1-9CB46E16EA34}">
      <dgm:prSet/>
      <dgm:spPr/>
      <dgm:t>
        <a:bodyPr/>
        <a:lstStyle/>
        <a:p>
          <a:endParaRPr lang="en-US"/>
        </a:p>
      </dgm:t>
    </dgm:pt>
    <dgm:pt modelId="{E59C78DD-EBF1-4335-A1C4-D3EFE764C4AC}">
      <dgm:prSet custT="1"/>
      <dgm:spPr/>
      <dgm:t>
        <a:bodyPr/>
        <a:lstStyle/>
        <a:p>
          <a:r>
            <a:rPr lang="en-US" sz="900" dirty="0"/>
            <a:t>They “leak” – no value is provided for the majority of project proposals that do not reach required targets.</a:t>
          </a:r>
          <a:endParaRPr lang="en-US" sz="1000" dirty="0"/>
        </a:p>
      </dgm:t>
    </dgm:pt>
    <dgm:pt modelId="{ED9ED2D6-6985-4008-B94C-8FA472D1F17D}" type="parTrans" cxnId="{8A7177AA-512C-48DB-9F63-4741BDEF6B58}">
      <dgm:prSet/>
      <dgm:spPr/>
      <dgm:t>
        <a:bodyPr/>
        <a:lstStyle/>
        <a:p>
          <a:endParaRPr lang="en-US"/>
        </a:p>
      </dgm:t>
    </dgm:pt>
    <dgm:pt modelId="{E99D8D82-F87D-4870-B7B8-060F3C58983B}" type="sibTrans" cxnId="{8A7177AA-512C-48DB-9F63-4741BDEF6B58}">
      <dgm:prSet/>
      <dgm:spPr/>
      <dgm:t>
        <a:bodyPr/>
        <a:lstStyle/>
        <a:p>
          <a:endParaRPr lang="en-US"/>
        </a:p>
      </dgm:t>
    </dgm:pt>
    <dgm:pt modelId="{FB9B91E9-E335-4EB6-BEA9-80FE0E0A0B08}">
      <dgm:prSet custT="1"/>
      <dgm:spPr/>
      <dgm:t>
        <a:bodyPr/>
        <a:lstStyle/>
        <a:p>
          <a:r>
            <a:rPr lang="en-US" sz="900" dirty="0"/>
            <a:t>They are not transparent – you cannot track project progress from the outside and collaboration by external stakeholders is seldom a consideration.</a:t>
          </a:r>
        </a:p>
      </dgm:t>
    </dgm:pt>
    <dgm:pt modelId="{65CF9D2B-306A-4A36-A316-3081B082DED1}" type="parTrans" cxnId="{0DD34137-CB1A-438E-9D9E-A70A8FA68CE4}">
      <dgm:prSet/>
      <dgm:spPr/>
      <dgm:t>
        <a:bodyPr/>
        <a:lstStyle/>
        <a:p>
          <a:endParaRPr lang="en-US"/>
        </a:p>
      </dgm:t>
    </dgm:pt>
    <dgm:pt modelId="{6BFA4297-09CB-41ED-811E-13F5673305E4}" type="sibTrans" cxnId="{0DD34137-CB1A-438E-9D9E-A70A8FA68CE4}">
      <dgm:prSet/>
      <dgm:spPr/>
      <dgm:t>
        <a:bodyPr/>
        <a:lstStyle/>
        <a:p>
          <a:endParaRPr lang="en-US"/>
        </a:p>
      </dgm:t>
    </dgm:pt>
    <dgm:pt modelId="{F1E81A7B-4ABE-48D2-A8D6-DD7F22844A73}">
      <dgm:prSet custT="1"/>
      <dgm:spPr/>
      <dgm:t>
        <a:bodyPr/>
        <a:lstStyle/>
        <a:p>
          <a:r>
            <a:rPr lang="en-US" sz="900" dirty="0"/>
            <a:t>They are profit-driven enablers that do not typically enjoy multi-stakeholder support.</a:t>
          </a:r>
        </a:p>
      </dgm:t>
    </dgm:pt>
    <dgm:pt modelId="{F23B6547-4A0B-46F1-959F-28F1D82CC052}" type="parTrans" cxnId="{76FA488D-CA93-418D-A569-B6C8F68D6510}">
      <dgm:prSet/>
      <dgm:spPr/>
      <dgm:t>
        <a:bodyPr/>
        <a:lstStyle/>
        <a:p>
          <a:endParaRPr lang="en-US"/>
        </a:p>
      </dgm:t>
    </dgm:pt>
    <dgm:pt modelId="{588A681D-4F77-4AF3-8188-C52B978F6049}" type="sibTrans" cxnId="{76FA488D-CA93-418D-A569-B6C8F68D6510}">
      <dgm:prSet/>
      <dgm:spPr/>
      <dgm:t>
        <a:bodyPr/>
        <a:lstStyle/>
        <a:p>
          <a:endParaRPr lang="en-US"/>
        </a:p>
      </dgm:t>
    </dgm:pt>
    <dgm:pt modelId="{A0D0EEF5-E17D-C145-BB69-18720F185211}" type="pres">
      <dgm:prSet presAssocID="{F7352143-AD68-4F2D-87DD-5B8FFDE186B6}" presName="Name0" presStyleCnt="0">
        <dgm:presLayoutVars>
          <dgm:dir/>
          <dgm:animLvl val="lvl"/>
          <dgm:resizeHandles val="exact"/>
        </dgm:presLayoutVars>
      </dgm:prSet>
      <dgm:spPr/>
    </dgm:pt>
    <dgm:pt modelId="{9DC04793-5F9B-F847-88E6-5A985833874D}" type="pres">
      <dgm:prSet presAssocID="{7ED6A347-D283-4176-BA0C-326E649C4FE0}" presName="boxAndChildren" presStyleCnt="0"/>
      <dgm:spPr/>
    </dgm:pt>
    <dgm:pt modelId="{F593F64D-E19E-1D45-94E6-69448C110929}" type="pres">
      <dgm:prSet presAssocID="{7ED6A347-D283-4176-BA0C-326E649C4FE0}" presName="parentTextBox" presStyleLbl="node1" presStyleIdx="0" presStyleCnt="2"/>
      <dgm:spPr/>
    </dgm:pt>
    <dgm:pt modelId="{974BB1D1-E54C-CD49-B89A-5269241A5CD0}" type="pres">
      <dgm:prSet presAssocID="{7ED6A347-D283-4176-BA0C-326E649C4FE0}" presName="entireBox" presStyleLbl="node1" presStyleIdx="0" presStyleCnt="2"/>
      <dgm:spPr/>
    </dgm:pt>
    <dgm:pt modelId="{4B93EEB7-0A02-6B41-A3D5-DF22CFAA79D2}" type="pres">
      <dgm:prSet presAssocID="{7ED6A347-D283-4176-BA0C-326E649C4FE0}" presName="descendantBox" presStyleCnt="0"/>
      <dgm:spPr/>
    </dgm:pt>
    <dgm:pt modelId="{7153F8E9-C543-AD4B-9F9F-B44BF9C03607}" type="pres">
      <dgm:prSet presAssocID="{194F4B12-867E-415D-80FA-EC2A845CC3E9}" presName="childTextBox" presStyleLbl="fgAccFollowNode1" presStyleIdx="0" presStyleCnt="5">
        <dgm:presLayoutVars>
          <dgm:bulletEnabled val="1"/>
        </dgm:presLayoutVars>
      </dgm:prSet>
      <dgm:spPr/>
    </dgm:pt>
    <dgm:pt modelId="{3F08FCA9-9C4D-5343-B64F-62142C8867BE}" type="pres">
      <dgm:prSet presAssocID="{983CA7E5-FC9C-4895-B8AA-BE83541CCA5C}" presName="childTextBox" presStyleLbl="fgAccFollowNode1" presStyleIdx="1" presStyleCnt="5">
        <dgm:presLayoutVars>
          <dgm:bulletEnabled val="1"/>
        </dgm:presLayoutVars>
      </dgm:prSet>
      <dgm:spPr/>
    </dgm:pt>
    <dgm:pt modelId="{3D7F621A-AD81-7445-9E55-8A66D2C67850}" type="pres">
      <dgm:prSet presAssocID="{E59C78DD-EBF1-4335-A1C4-D3EFE764C4AC}" presName="childTextBox" presStyleLbl="fgAccFollowNode1" presStyleIdx="2" presStyleCnt="5">
        <dgm:presLayoutVars>
          <dgm:bulletEnabled val="1"/>
        </dgm:presLayoutVars>
      </dgm:prSet>
      <dgm:spPr/>
    </dgm:pt>
    <dgm:pt modelId="{BCBE4884-A43E-1B42-B72A-8D8DEEB73AFA}" type="pres">
      <dgm:prSet presAssocID="{FB9B91E9-E335-4EB6-BEA9-80FE0E0A0B08}" presName="childTextBox" presStyleLbl="fgAccFollowNode1" presStyleIdx="3" presStyleCnt="5">
        <dgm:presLayoutVars>
          <dgm:bulletEnabled val="1"/>
        </dgm:presLayoutVars>
      </dgm:prSet>
      <dgm:spPr/>
    </dgm:pt>
    <dgm:pt modelId="{C1485FEC-6575-7541-8CE9-04823C08F5FB}" type="pres">
      <dgm:prSet presAssocID="{F1E81A7B-4ABE-48D2-A8D6-DD7F22844A73}" presName="childTextBox" presStyleLbl="fgAccFollowNode1" presStyleIdx="4" presStyleCnt="5">
        <dgm:presLayoutVars>
          <dgm:bulletEnabled val="1"/>
        </dgm:presLayoutVars>
      </dgm:prSet>
      <dgm:spPr/>
    </dgm:pt>
    <dgm:pt modelId="{0A4F0710-184F-FD43-BDB4-5BD22F1AA98B}" type="pres">
      <dgm:prSet presAssocID="{6820A666-5DCB-42EF-A4BA-A23E27B9482B}" presName="sp" presStyleCnt="0"/>
      <dgm:spPr/>
    </dgm:pt>
    <dgm:pt modelId="{F11B1620-C075-2944-B012-20674E172DF0}" type="pres">
      <dgm:prSet presAssocID="{080C9DB4-837B-41F7-A4E8-0A886633B7D3}" presName="arrowAndChildren" presStyleCnt="0"/>
      <dgm:spPr/>
    </dgm:pt>
    <dgm:pt modelId="{E3043275-547C-3D43-BED8-BF982C4CDED4}" type="pres">
      <dgm:prSet presAssocID="{080C9DB4-837B-41F7-A4E8-0A886633B7D3}" presName="parentTextArrow" presStyleLbl="node1" presStyleIdx="1" presStyleCnt="2" custScaleY="53351"/>
      <dgm:spPr/>
    </dgm:pt>
  </dgm:ptLst>
  <dgm:cxnLst>
    <dgm:cxn modelId="{B7D7C20E-2C58-184F-AA4A-4B4E2D72DD9E}" type="presOf" srcId="{F7352143-AD68-4F2D-87DD-5B8FFDE186B6}" destId="{A0D0EEF5-E17D-C145-BB69-18720F185211}" srcOrd="0" destOrd="0" presId="urn:microsoft.com/office/officeart/2005/8/layout/process4"/>
    <dgm:cxn modelId="{4CA2C628-B188-A344-A667-BDBE361B9AD8}" type="presOf" srcId="{983CA7E5-FC9C-4895-B8AA-BE83541CCA5C}" destId="{3F08FCA9-9C4D-5343-B64F-62142C8867BE}" srcOrd="0" destOrd="0" presId="urn:microsoft.com/office/officeart/2005/8/layout/process4"/>
    <dgm:cxn modelId="{0DD34137-CB1A-438E-9D9E-A70A8FA68CE4}" srcId="{7ED6A347-D283-4176-BA0C-326E649C4FE0}" destId="{FB9B91E9-E335-4EB6-BEA9-80FE0E0A0B08}" srcOrd="3" destOrd="0" parTransId="{65CF9D2B-306A-4A36-A316-3081B082DED1}" sibTransId="{6BFA4297-09CB-41ED-811E-13F5673305E4}"/>
    <dgm:cxn modelId="{6097B84B-A2F1-454E-947A-BC1FFD4743BB}" type="presOf" srcId="{7ED6A347-D283-4176-BA0C-326E649C4FE0}" destId="{F593F64D-E19E-1D45-94E6-69448C110929}" srcOrd="0" destOrd="0" presId="urn:microsoft.com/office/officeart/2005/8/layout/process4"/>
    <dgm:cxn modelId="{6A71935A-E691-4BAA-9AB2-1C954924CE9C}" srcId="{F7352143-AD68-4F2D-87DD-5B8FFDE186B6}" destId="{080C9DB4-837B-41F7-A4E8-0A886633B7D3}" srcOrd="0" destOrd="0" parTransId="{D4A38B85-6D0E-4DB7-B2E0-6740D174130F}" sibTransId="{6820A666-5DCB-42EF-A4BA-A23E27B9482B}"/>
    <dgm:cxn modelId="{D98B2760-5019-C042-9EB7-5109C40E3B14}" type="presOf" srcId="{7ED6A347-D283-4176-BA0C-326E649C4FE0}" destId="{974BB1D1-E54C-CD49-B89A-5269241A5CD0}" srcOrd="1" destOrd="0" presId="urn:microsoft.com/office/officeart/2005/8/layout/process4"/>
    <dgm:cxn modelId="{2A7DDA6D-EBCC-244A-980E-60350A3D8236}" type="presOf" srcId="{FB9B91E9-E335-4EB6-BEA9-80FE0E0A0B08}" destId="{BCBE4884-A43E-1B42-B72A-8D8DEEB73AFA}" srcOrd="0" destOrd="0" presId="urn:microsoft.com/office/officeart/2005/8/layout/process4"/>
    <dgm:cxn modelId="{F800E16D-7F46-0742-B643-598D5EC7CF03}" type="presOf" srcId="{194F4B12-867E-415D-80FA-EC2A845CC3E9}" destId="{7153F8E9-C543-AD4B-9F9F-B44BF9C03607}" srcOrd="0" destOrd="0" presId="urn:microsoft.com/office/officeart/2005/8/layout/process4"/>
    <dgm:cxn modelId="{4C315880-1A3C-401E-BE13-61ACA85699E0}" srcId="{F7352143-AD68-4F2D-87DD-5B8FFDE186B6}" destId="{7ED6A347-D283-4176-BA0C-326E649C4FE0}" srcOrd="1" destOrd="0" parTransId="{98EE6F79-565F-44C9-AABD-93681F2CA436}" sibTransId="{59C277BA-A3F1-4F2B-ABED-AC15A0774D4B}"/>
    <dgm:cxn modelId="{76FA488D-CA93-418D-A569-B6C8F68D6510}" srcId="{7ED6A347-D283-4176-BA0C-326E649C4FE0}" destId="{F1E81A7B-4ABE-48D2-A8D6-DD7F22844A73}" srcOrd="4" destOrd="0" parTransId="{F23B6547-4A0B-46F1-959F-28F1D82CC052}" sibTransId="{588A681D-4F77-4AF3-8188-C52B978F6049}"/>
    <dgm:cxn modelId="{099EFA97-0374-C948-860B-D6EE5952483E}" type="presOf" srcId="{E59C78DD-EBF1-4335-A1C4-D3EFE764C4AC}" destId="{3D7F621A-AD81-7445-9E55-8A66D2C67850}" srcOrd="0" destOrd="0" presId="urn:microsoft.com/office/officeart/2005/8/layout/process4"/>
    <dgm:cxn modelId="{5F4072A8-97FB-4893-8DD1-9CB46E16EA34}" srcId="{7ED6A347-D283-4176-BA0C-326E649C4FE0}" destId="{983CA7E5-FC9C-4895-B8AA-BE83541CCA5C}" srcOrd="1" destOrd="0" parTransId="{FF8D28DF-114C-4543-AF27-725D21110661}" sibTransId="{EA76C7AE-B229-4780-972C-69C02D3BBB0C}"/>
    <dgm:cxn modelId="{8A7177AA-512C-48DB-9F63-4741BDEF6B58}" srcId="{7ED6A347-D283-4176-BA0C-326E649C4FE0}" destId="{E59C78DD-EBF1-4335-A1C4-D3EFE764C4AC}" srcOrd="2" destOrd="0" parTransId="{ED9ED2D6-6985-4008-B94C-8FA472D1F17D}" sibTransId="{E99D8D82-F87D-4870-B7B8-060F3C58983B}"/>
    <dgm:cxn modelId="{567AB4B6-DA8C-4996-A2A3-6496487E2B6A}" srcId="{7ED6A347-D283-4176-BA0C-326E649C4FE0}" destId="{194F4B12-867E-415D-80FA-EC2A845CC3E9}" srcOrd="0" destOrd="0" parTransId="{07F8B567-ED33-433E-9A1E-E80BE9E0FF39}" sibTransId="{4D731F8F-D7CA-4FE6-AD94-6DBCCB40131E}"/>
    <dgm:cxn modelId="{7D5106DE-D091-BA4B-B98E-5AC4BD7832F5}" type="presOf" srcId="{F1E81A7B-4ABE-48D2-A8D6-DD7F22844A73}" destId="{C1485FEC-6575-7541-8CE9-04823C08F5FB}" srcOrd="0" destOrd="0" presId="urn:microsoft.com/office/officeart/2005/8/layout/process4"/>
    <dgm:cxn modelId="{898063E8-575F-9E4B-9842-0BBA035D82AF}" type="presOf" srcId="{080C9DB4-837B-41F7-A4E8-0A886633B7D3}" destId="{E3043275-547C-3D43-BED8-BF982C4CDED4}" srcOrd="0" destOrd="0" presId="urn:microsoft.com/office/officeart/2005/8/layout/process4"/>
    <dgm:cxn modelId="{E642C1AA-2994-4848-AA71-698C13AFC9B3}" type="presParOf" srcId="{A0D0EEF5-E17D-C145-BB69-18720F185211}" destId="{9DC04793-5F9B-F847-88E6-5A985833874D}" srcOrd="0" destOrd="0" presId="urn:microsoft.com/office/officeart/2005/8/layout/process4"/>
    <dgm:cxn modelId="{72B1CAEF-FD45-074A-8CF0-304A4E6D3AFC}" type="presParOf" srcId="{9DC04793-5F9B-F847-88E6-5A985833874D}" destId="{F593F64D-E19E-1D45-94E6-69448C110929}" srcOrd="0" destOrd="0" presId="urn:microsoft.com/office/officeart/2005/8/layout/process4"/>
    <dgm:cxn modelId="{9A3C9229-E96E-B947-9199-C782835AD53E}" type="presParOf" srcId="{9DC04793-5F9B-F847-88E6-5A985833874D}" destId="{974BB1D1-E54C-CD49-B89A-5269241A5CD0}" srcOrd="1" destOrd="0" presId="urn:microsoft.com/office/officeart/2005/8/layout/process4"/>
    <dgm:cxn modelId="{BC0B7982-AA68-C14C-834C-C11D1E318A34}" type="presParOf" srcId="{9DC04793-5F9B-F847-88E6-5A985833874D}" destId="{4B93EEB7-0A02-6B41-A3D5-DF22CFAA79D2}" srcOrd="2" destOrd="0" presId="urn:microsoft.com/office/officeart/2005/8/layout/process4"/>
    <dgm:cxn modelId="{F532A528-8E17-DA40-B6D3-9C93F649DB17}" type="presParOf" srcId="{4B93EEB7-0A02-6B41-A3D5-DF22CFAA79D2}" destId="{7153F8E9-C543-AD4B-9F9F-B44BF9C03607}" srcOrd="0" destOrd="0" presId="urn:microsoft.com/office/officeart/2005/8/layout/process4"/>
    <dgm:cxn modelId="{771E67C2-A8AB-4F47-8F67-0B7C870ADE10}" type="presParOf" srcId="{4B93EEB7-0A02-6B41-A3D5-DF22CFAA79D2}" destId="{3F08FCA9-9C4D-5343-B64F-62142C8867BE}" srcOrd="1" destOrd="0" presId="urn:microsoft.com/office/officeart/2005/8/layout/process4"/>
    <dgm:cxn modelId="{933724EE-2770-C94E-A7C4-96C991710721}" type="presParOf" srcId="{4B93EEB7-0A02-6B41-A3D5-DF22CFAA79D2}" destId="{3D7F621A-AD81-7445-9E55-8A66D2C67850}" srcOrd="2" destOrd="0" presId="urn:microsoft.com/office/officeart/2005/8/layout/process4"/>
    <dgm:cxn modelId="{9F985059-6F65-4F40-A957-123662B2D562}" type="presParOf" srcId="{4B93EEB7-0A02-6B41-A3D5-DF22CFAA79D2}" destId="{BCBE4884-A43E-1B42-B72A-8D8DEEB73AFA}" srcOrd="3" destOrd="0" presId="urn:microsoft.com/office/officeart/2005/8/layout/process4"/>
    <dgm:cxn modelId="{8CB7564B-ADFB-6640-88C1-C6E872610BE1}" type="presParOf" srcId="{4B93EEB7-0A02-6B41-A3D5-DF22CFAA79D2}" destId="{C1485FEC-6575-7541-8CE9-04823C08F5FB}" srcOrd="4" destOrd="0" presId="urn:microsoft.com/office/officeart/2005/8/layout/process4"/>
    <dgm:cxn modelId="{99D0BAC2-6A44-954A-9635-1C2D953A0CCE}" type="presParOf" srcId="{A0D0EEF5-E17D-C145-BB69-18720F185211}" destId="{0A4F0710-184F-FD43-BDB4-5BD22F1AA98B}" srcOrd="1" destOrd="0" presId="urn:microsoft.com/office/officeart/2005/8/layout/process4"/>
    <dgm:cxn modelId="{6E3115A0-1E8B-364C-B125-B47ABB7F8200}" type="presParOf" srcId="{A0D0EEF5-E17D-C145-BB69-18720F185211}" destId="{F11B1620-C075-2944-B012-20674E172DF0}" srcOrd="2" destOrd="0" presId="urn:microsoft.com/office/officeart/2005/8/layout/process4"/>
    <dgm:cxn modelId="{D9FC131A-CCB2-BE4F-AA3F-ADC4D31E79D3}" type="presParOf" srcId="{F11B1620-C075-2944-B012-20674E172DF0}" destId="{E3043275-547C-3D43-BED8-BF982C4CDED4}"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4BB1D1-E54C-CD49-B89A-5269241A5CD0}">
      <dsp:nvSpPr>
        <dsp:cNvPr id="0" name=""/>
        <dsp:cNvSpPr/>
      </dsp:nvSpPr>
      <dsp:spPr>
        <a:xfrm>
          <a:off x="0" y="1813203"/>
          <a:ext cx="10261599" cy="2250281"/>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en-US" sz="1700" kern="1200" dirty="0"/>
            <a:t>Traditional crowdfunding pipeline models are ill-equipped for Africa because:</a:t>
          </a:r>
        </a:p>
      </dsp:txBody>
      <dsp:txXfrm>
        <a:off x="0" y="1813203"/>
        <a:ext cx="10261599" cy="1215151"/>
      </dsp:txXfrm>
    </dsp:sp>
    <dsp:sp modelId="{7153F8E9-C543-AD4B-9F9F-B44BF9C03607}">
      <dsp:nvSpPr>
        <dsp:cNvPr id="0" name=""/>
        <dsp:cNvSpPr/>
      </dsp:nvSpPr>
      <dsp:spPr>
        <a:xfrm>
          <a:off x="1252" y="2983349"/>
          <a:ext cx="2051818" cy="1035129"/>
        </a:xfrm>
        <a:prstGeom prst="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11430" rIns="64008" bIns="11430" numCol="1" spcCol="1270" anchor="ctr" anchorCtr="0">
          <a:noAutofit/>
        </a:bodyPr>
        <a:lstStyle/>
        <a:p>
          <a:pPr marL="0" lvl="0" indent="0" algn="ctr" defTabSz="400050">
            <a:lnSpc>
              <a:spcPct val="90000"/>
            </a:lnSpc>
            <a:spcBef>
              <a:spcPct val="0"/>
            </a:spcBef>
            <a:spcAft>
              <a:spcPct val="35000"/>
            </a:spcAft>
            <a:buNone/>
          </a:pPr>
          <a:r>
            <a:rPr lang="en-US" sz="900" kern="1200" dirty="0"/>
            <a:t>They are “short” – taking projects to early stage funding only.</a:t>
          </a:r>
        </a:p>
      </dsp:txBody>
      <dsp:txXfrm>
        <a:off x="1252" y="2983349"/>
        <a:ext cx="2051818" cy="1035129"/>
      </dsp:txXfrm>
    </dsp:sp>
    <dsp:sp modelId="{3F08FCA9-9C4D-5343-B64F-62142C8867BE}">
      <dsp:nvSpPr>
        <dsp:cNvPr id="0" name=""/>
        <dsp:cNvSpPr/>
      </dsp:nvSpPr>
      <dsp:spPr>
        <a:xfrm>
          <a:off x="2053071" y="2983349"/>
          <a:ext cx="2051818" cy="1035129"/>
        </a:xfrm>
        <a:prstGeom prst="rect">
          <a:avLst/>
        </a:prstGeom>
        <a:solidFill>
          <a:schemeClr val="bg1">
            <a:lumMod val="85000"/>
            <a:alpha val="90000"/>
          </a:schemeClr>
        </a:solidFill>
        <a:ln w="127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11430" rIns="64008" bIns="11430" numCol="1" spcCol="1270" anchor="ctr" anchorCtr="0">
          <a:noAutofit/>
        </a:bodyPr>
        <a:lstStyle/>
        <a:p>
          <a:pPr marL="0" lvl="0" indent="0" algn="ctr" defTabSz="400050">
            <a:lnSpc>
              <a:spcPct val="90000"/>
            </a:lnSpc>
            <a:spcBef>
              <a:spcPct val="0"/>
            </a:spcBef>
            <a:spcAft>
              <a:spcPct val="35000"/>
            </a:spcAft>
            <a:buNone/>
          </a:pPr>
          <a:r>
            <a:rPr lang="en-US" sz="900" kern="1200" dirty="0"/>
            <a:t>They are “narrow” – restricting project owners from withdrawing vital bootstrap capital until a specific goal is reached and typically discourage stakeholder participation outside of project promoters.</a:t>
          </a:r>
        </a:p>
      </dsp:txBody>
      <dsp:txXfrm>
        <a:off x="2053071" y="2983349"/>
        <a:ext cx="2051818" cy="1035129"/>
      </dsp:txXfrm>
    </dsp:sp>
    <dsp:sp modelId="{3D7F621A-AD81-7445-9E55-8A66D2C67850}">
      <dsp:nvSpPr>
        <dsp:cNvPr id="0" name=""/>
        <dsp:cNvSpPr/>
      </dsp:nvSpPr>
      <dsp:spPr>
        <a:xfrm>
          <a:off x="4104890" y="2983349"/>
          <a:ext cx="2051818" cy="1035129"/>
        </a:xfrm>
        <a:prstGeom prst="rect">
          <a:avLst/>
        </a:prstGeom>
        <a:solidFill>
          <a:schemeClr val="accent4">
            <a:tint val="40000"/>
            <a:alpha val="90000"/>
            <a:hueOff val="0"/>
            <a:satOff val="0"/>
            <a:lumOff val="0"/>
            <a:alphaOff val="0"/>
          </a:schemeClr>
        </a:solidFill>
        <a:ln w="127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11430" rIns="64008" bIns="11430" numCol="1" spcCol="1270" anchor="ctr" anchorCtr="0">
          <a:noAutofit/>
        </a:bodyPr>
        <a:lstStyle/>
        <a:p>
          <a:pPr marL="0" lvl="0" indent="0" algn="ctr" defTabSz="400050">
            <a:lnSpc>
              <a:spcPct val="90000"/>
            </a:lnSpc>
            <a:spcBef>
              <a:spcPct val="0"/>
            </a:spcBef>
            <a:spcAft>
              <a:spcPct val="35000"/>
            </a:spcAft>
            <a:buNone/>
          </a:pPr>
          <a:r>
            <a:rPr lang="en-US" sz="900" kern="1200" dirty="0"/>
            <a:t>They “leak” – no value is provided for the majority of project proposals that do not reach required targets.</a:t>
          </a:r>
          <a:endParaRPr lang="en-US" sz="1000" kern="1200" dirty="0"/>
        </a:p>
      </dsp:txBody>
      <dsp:txXfrm>
        <a:off x="4104890" y="2983349"/>
        <a:ext cx="2051818" cy="1035129"/>
      </dsp:txXfrm>
    </dsp:sp>
    <dsp:sp modelId="{BCBE4884-A43E-1B42-B72A-8D8DEEB73AFA}">
      <dsp:nvSpPr>
        <dsp:cNvPr id="0" name=""/>
        <dsp:cNvSpPr/>
      </dsp:nvSpPr>
      <dsp:spPr>
        <a:xfrm>
          <a:off x="6156709" y="2983349"/>
          <a:ext cx="2051818" cy="1035129"/>
        </a:xfrm>
        <a:prstGeom prst="rect">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11430" rIns="64008" bIns="11430" numCol="1" spcCol="1270" anchor="ctr" anchorCtr="0">
          <a:noAutofit/>
        </a:bodyPr>
        <a:lstStyle/>
        <a:p>
          <a:pPr marL="0" lvl="0" indent="0" algn="ctr" defTabSz="400050">
            <a:lnSpc>
              <a:spcPct val="90000"/>
            </a:lnSpc>
            <a:spcBef>
              <a:spcPct val="0"/>
            </a:spcBef>
            <a:spcAft>
              <a:spcPct val="35000"/>
            </a:spcAft>
            <a:buNone/>
          </a:pPr>
          <a:r>
            <a:rPr lang="en-US" sz="900" kern="1200" dirty="0"/>
            <a:t>They are not transparent – you cannot track project progress from the outside and collaboration by external stakeholders is seldom a consideration.</a:t>
          </a:r>
        </a:p>
      </dsp:txBody>
      <dsp:txXfrm>
        <a:off x="6156709" y="2983349"/>
        <a:ext cx="2051818" cy="1035129"/>
      </dsp:txXfrm>
    </dsp:sp>
    <dsp:sp modelId="{C1485FEC-6575-7541-8CE9-04823C08F5FB}">
      <dsp:nvSpPr>
        <dsp:cNvPr id="0" name=""/>
        <dsp:cNvSpPr/>
      </dsp:nvSpPr>
      <dsp:spPr>
        <a:xfrm>
          <a:off x="8208528" y="2983349"/>
          <a:ext cx="2051818" cy="1035129"/>
        </a:xfrm>
        <a:prstGeom prst="rect">
          <a:avLst/>
        </a:prstGeom>
        <a:solidFill>
          <a:schemeClr val="accent6">
            <a:tint val="40000"/>
            <a:alpha val="90000"/>
            <a:hueOff val="0"/>
            <a:satOff val="0"/>
            <a:lumOff val="0"/>
            <a:alphaOff val="0"/>
          </a:schemeClr>
        </a:solidFill>
        <a:ln w="12700" cap="flat" cmpd="sng" algn="ctr">
          <a:solidFill>
            <a:schemeClr val="accent6">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11430" rIns="64008" bIns="11430" numCol="1" spcCol="1270" anchor="ctr" anchorCtr="0">
          <a:noAutofit/>
        </a:bodyPr>
        <a:lstStyle/>
        <a:p>
          <a:pPr marL="0" lvl="0" indent="0" algn="ctr" defTabSz="400050">
            <a:lnSpc>
              <a:spcPct val="90000"/>
            </a:lnSpc>
            <a:spcBef>
              <a:spcPct val="0"/>
            </a:spcBef>
            <a:spcAft>
              <a:spcPct val="35000"/>
            </a:spcAft>
            <a:buNone/>
          </a:pPr>
          <a:r>
            <a:rPr lang="en-US" sz="900" kern="1200" dirty="0"/>
            <a:t>They are profit-driven enablers that do not typically enjoy multi-stakeholder support.</a:t>
          </a:r>
        </a:p>
      </dsp:txBody>
      <dsp:txXfrm>
        <a:off x="8208528" y="2983349"/>
        <a:ext cx="2051818" cy="1035129"/>
      </dsp:txXfrm>
    </dsp:sp>
    <dsp:sp modelId="{E3043275-547C-3D43-BED8-BF982C4CDED4}">
      <dsp:nvSpPr>
        <dsp:cNvPr id="0" name=""/>
        <dsp:cNvSpPr/>
      </dsp:nvSpPr>
      <dsp:spPr>
        <a:xfrm rot="10800000">
          <a:off x="0" y="515"/>
          <a:ext cx="10261599" cy="1846442"/>
        </a:xfrm>
        <a:prstGeom prst="upArrowCallou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en-US" sz="1700" kern="1200" dirty="0"/>
            <a:t>There are no scalable, cost-effective open innovation digital platforms in Africa that facilitate the identification of social needs, encourage direct community participation, draw on crowd and institutional expertise to problem-solve and act as a transparent bridge between communities, NGOs, the private and public sector, to fund and implement sustainable innovation on the ground.</a:t>
          </a:r>
        </a:p>
      </dsp:txBody>
      <dsp:txXfrm rot="10800000">
        <a:off x="0" y="515"/>
        <a:ext cx="10261599" cy="1199763"/>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C20BB3-3CCB-4FE5-991B-82F6BCB48AF3}" type="datetimeFigureOut">
              <a:rPr lang="en-US" smtClean="0"/>
              <a:t>5/31/20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746DE6-3336-457D-A091-FA20AC1C536E}" type="slidenum">
              <a:rPr lang="en-US" smtClean="0"/>
              <a:t>‹#›</a:t>
            </a:fld>
            <a:endParaRPr lang="en-US"/>
          </a:p>
        </p:txBody>
      </p:sp>
    </p:spTree>
    <p:extLst>
      <p:ext uri="{BB962C8B-B14F-4D97-AF65-F5344CB8AC3E}">
        <p14:creationId xmlns:p14="http://schemas.microsoft.com/office/powerpoint/2010/main" val="16004443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2</a:t>
            </a:fld>
            <a:endParaRPr lang="en-US"/>
          </a:p>
        </p:txBody>
      </p:sp>
    </p:spTree>
    <p:extLst>
      <p:ext uri="{BB962C8B-B14F-4D97-AF65-F5344CB8AC3E}">
        <p14:creationId xmlns:p14="http://schemas.microsoft.com/office/powerpoint/2010/main" val="3177892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5</a:t>
            </a:fld>
            <a:endParaRPr lang="en-US"/>
          </a:p>
        </p:txBody>
      </p:sp>
    </p:spTree>
    <p:extLst>
      <p:ext uri="{BB962C8B-B14F-4D97-AF65-F5344CB8AC3E}">
        <p14:creationId xmlns:p14="http://schemas.microsoft.com/office/powerpoint/2010/main" val="39503023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Consider talking about:</a:t>
            </a:r>
          </a:p>
          <a:p>
            <a:pPr marL="171450" indent="-171450">
              <a:buFont typeface="Arial" panose="020B0604020202020204" pitchFamily="34" charset="0"/>
              <a:buChar char="•"/>
            </a:pPr>
            <a:r>
              <a:rPr lang="en-US" dirty="0"/>
              <a:t>Government driven</a:t>
            </a:r>
          </a:p>
          <a:p>
            <a:pPr marL="171450" indent="-171450">
              <a:buFont typeface="Arial" panose="020B0604020202020204" pitchFamily="34" charset="0"/>
              <a:buChar char="•"/>
            </a:pPr>
            <a:r>
              <a:rPr lang="en-US" dirty="0"/>
              <a:t>Product platforming</a:t>
            </a:r>
          </a:p>
          <a:p>
            <a:pPr marL="171450" indent="-171450">
              <a:buFont typeface="Arial" panose="020B0604020202020204" pitchFamily="34" charset="0"/>
              <a:buChar char="•"/>
            </a:pPr>
            <a:r>
              <a:rPr lang="en-US" dirty="0"/>
              <a:t>Idea competitions</a:t>
            </a:r>
          </a:p>
          <a:p>
            <a:pPr marL="171450" indent="-171450">
              <a:buFont typeface="Arial" panose="020B0604020202020204" pitchFamily="34" charset="0"/>
              <a:buChar char="•"/>
            </a:pPr>
            <a:r>
              <a:rPr lang="en-US" dirty="0"/>
              <a:t>Customer immersion</a:t>
            </a:r>
          </a:p>
          <a:p>
            <a:pPr marL="171450" indent="-171450">
              <a:buFont typeface="Arial" panose="020B0604020202020204" pitchFamily="34" charset="0"/>
              <a:buChar char="•"/>
            </a:pPr>
            <a:r>
              <a:rPr lang="en-US" dirty="0"/>
              <a:t>Collaborative product design and development</a:t>
            </a:r>
          </a:p>
          <a:p>
            <a:pPr marL="171450" indent="-171450">
              <a:buFont typeface="Arial" panose="020B0604020202020204" pitchFamily="34" charset="0"/>
              <a:buChar char="•"/>
            </a:pPr>
            <a:r>
              <a:rPr lang="en-US" dirty="0"/>
              <a:t>Innovation networks</a:t>
            </a:r>
          </a:p>
          <a:p>
            <a:pPr marL="171450" indent="-171450">
              <a:buFont typeface="Arial" panose="020B0604020202020204" pitchFamily="34" charset="0"/>
              <a:buChar char="•"/>
            </a:pPr>
            <a:r>
              <a:rPr lang="en-US" dirty="0"/>
              <a:t>In science</a:t>
            </a:r>
          </a:p>
          <a:p>
            <a:pPr marL="171450" indent="-171450">
              <a:buFont typeface="Arial" panose="020B0604020202020204" pitchFamily="34" charset="0"/>
              <a:buChar char="•"/>
            </a:pPr>
            <a:r>
              <a:rPr lang="en-US" dirty="0"/>
              <a:t>Innovation intermediaries</a:t>
            </a:r>
          </a:p>
        </p:txBody>
      </p:sp>
      <p:sp>
        <p:nvSpPr>
          <p:cNvPr id="4" name="Slide Number Placeholder 3"/>
          <p:cNvSpPr>
            <a:spLocks noGrp="1"/>
          </p:cNvSpPr>
          <p:nvPr>
            <p:ph type="sldNum" sz="quarter" idx="10"/>
          </p:nvPr>
        </p:nvSpPr>
        <p:spPr/>
        <p:txBody>
          <a:bodyPr/>
          <a:lstStyle/>
          <a:p>
            <a:fld id="{E0746DE6-3336-457D-A091-FA20AC1C536E}" type="slidenum">
              <a:rPr lang="en-US" smtClean="0"/>
              <a:t>8</a:t>
            </a:fld>
            <a:endParaRPr lang="en-US"/>
          </a:p>
        </p:txBody>
      </p:sp>
    </p:spTree>
    <p:extLst>
      <p:ext uri="{BB962C8B-B14F-4D97-AF65-F5344CB8AC3E}">
        <p14:creationId xmlns:p14="http://schemas.microsoft.com/office/powerpoint/2010/main" val="7550413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0746DE6-3336-457D-A091-FA20AC1C536E}" type="slidenum">
              <a:rPr lang="en-US" smtClean="0"/>
              <a:t>13</a:t>
            </a:fld>
            <a:endParaRPr lang="en-US"/>
          </a:p>
        </p:txBody>
      </p:sp>
    </p:spTree>
    <p:extLst>
      <p:ext uri="{BB962C8B-B14F-4D97-AF65-F5344CB8AC3E}">
        <p14:creationId xmlns:p14="http://schemas.microsoft.com/office/powerpoint/2010/main" val="11680957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5/31/20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extLst>
      <p:ext uri="{BB962C8B-B14F-4D97-AF65-F5344CB8AC3E}">
        <p14:creationId xmlns:p14="http://schemas.microsoft.com/office/powerpoint/2010/main" val="526958237"/>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5/31/20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extLst>
      <p:ext uri="{BB962C8B-B14F-4D97-AF65-F5344CB8AC3E}">
        <p14:creationId xmlns:p14="http://schemas.microsoft.com/office/powerpoint/2010/main" val="8135646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5/31/20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extLst>
      <p:ext uri="{BB962C8B-B14F-4D97-AF65-F5344CB8AC3E}">
        <p14:creationId xmlns:p14="http://schemas.microsoft.com/office/powerpoint/2010/main" val="21258018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5/31/20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extLst>
      <p:ext uri="{BB962C8B-B14F-4D97-AF65-F5344CB8AC3E}">
        <p14:creationId xmlns:p14="http://schemas.microsoft.com/office/powerpoint/2010/main" val="1946809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5/31/20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extLst>
      <p:ext uri="{BB962C8B-B14F-4D97-AF65-F5344CB8AC3E}">
        <p14:creationId xmlns:p14="http://schemas.microsoft.com/office/powerpoint/2010/main" val="195761517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5/31/20</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extLst>
      <p:ext uri="{BB962C8B-B14F-4D97-AF65-F5344CB8AC3E}">
        <p14:creationId xmlns:p14="http://schemas.microsoft.com/office/powerpoint/2010/main" val="2008465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5/31/20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6900064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5/31/20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extLst>
      <p:ext uri="{BB962C8B-B14F-4D97-AF65-F5344CB8AC3E}">
        <p14:creationId xmlns:p14="http://schemas.microsoft.com/office/powerpoint/2010/main" val="1044763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5/31/20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extLst>
      <p:ext uri="{BB962C8B-B14F-4D97-AF65-F5344CB8AC3E}">
        <p14:creationId xmlns:p14="http://schemas.microsoft.com/office/powerpoint/2010/main" val="18127149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5/31/20</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extLst>
      <p:ext uri="{BB962C8B-B14F-4D97-AF65-F5344CB8AC3E}">
        <p14:creationId xmlns:p14="http://schemas.microsoft.com/office/powerpoint/2010/main" val="7950846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5/31/20</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extLst>
      <p:ext uri="{BB962C8B-B14F-4D97-AF65-F5344CB8AC3E}">
        <p14:creationId xmlns:p14="http://schemas.microsoft.com/office/powerpoint/2010/main" val="17169257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5/31/20</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extLst>
      <p:ext uri="{BB962C8B-B14F-4D97-AF65-F5344CB8AC3E}">
        <p14:creationId xmlns:p14="http://schemas.microsoft.com/office/powerpoint/2010/main" val="59493235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8.emf"/><Relationship Id="rId4" Type="http://schemas.openxmlformats.org/officeDocument/2006/relationships/package" Target="../embeddings/Microsoft_Word_Document1.docx"/></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package" Target="../embeddings/Microsoft_Word_Document.docx"/></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7D3A4E0-C908-4EA9-ABDF-E82AD6BDEF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0"/>
            <a:ext cx="6096000" cy="6858000"/>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600200" y="2363323"/>
            <a:ext cx="8991600" cy="1692771"/>
          </a:xfrm>
        </p:spPr>
        <p:txBody>
          <a:bodyPr>
            <a:normAutofit fontScale="90000"/>
          </a:bodyPr>
          <a:lstStyle/>
          <a:p>
            <a:r>
              <a:rPr lang="en-US" dirty="0"/>
              <a:t>An emerging market community innovation platform proposal</a:t>
            </a:r>
          </a:p>
        </p:txBody>
      </p:sp>
      <p:sp>
        <p:nvSpPr>
          <p:cNvPr id="3" name="Content Placeholder 2"/>
          <p:cNvSpPr>
            <a:spLocks noGrp="1"/>
          </p:cNvSpPr>
          <p:nvPr>
            <p:ph type="subTitle" idx="1"/>
          </p:nvPr>
        </p:nvSpPr>
        <p:spPr>
          <a:xfrm>
            <a:off x="6579220" y="5374888"/>
            <a:ext cx="3995955" cy="758282"/>
          </a:xfrm>
        </p:spPr>
        <p:txBody>
          <a:bodyPr>
            <a:normAutofit fontScale="62500" lnSpcReduction="20000"/>
          </a:bodyPr>
          <a:lstStyle/>
          <a:p>
            <a:pPr algn="l"/>
            <a:r>
              <a:rPr lang="en-US" dirty="0">
                <a:solidFill>
                  <a:schemeClr val="bg1"/>
                </a:solidFill>
              </a:rPr>
              <a:t>HBAP June 2020 Immersion Pitch Competition proposal developed by Charles Carter – all rights reserved</a:t>
            </a:r>
          </a:p>
          <a:p>
            <a:pPr algn="l"/>
            <a:r>
              <a:rPr lang="en-US" dirty="0">
                <a:solidFill>
                  <a:schemeClr val="bg1"/>
                </a:solidFill>
              </a:rPr>
              <a:t>May 31, 2020</a:t>
            </a:r>
            <a:endParaRPr dirty="0">
              <a:solidFill>
                <a:schemeClr val="bg1"/>
              </a:solidFill>
            </a:endParaRPr>
          </a:p>
        </p:txBody>
      </p:sp>
    </p:spTree>
    <p:extLst>
      <p:ext uri="{BB962C8B-B14F-4D97-AF65-F5344CB8AC3E}">
        <p14:creationId xmlns:p14="http://schemas.microsoft.com/office/powerpoint/2010/main" val="2637032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0F3C86-ABA0-7C4C-9C75-2ED545970B7B}"/>
              </a:ext>
            </a:extLst>
          </p:cNvPr>
          <p:cNvSpPr>
            <a:spLocks noGrp="1"/>
          </p:cNvSpPr>
          <p:nvPr>
            <p:ph type="title"/>
          </p:nvPr>
        </p:nvSpPr>
        <p:spPr/>
        <p:txBody>
          <a:bodyPr>
            <a:normAutofit/>
          </a:bodyPr>
          <a:lstStyle/>
          <a:p>
            <a:r>
              <a:rPr lang="en-US" sz="2000" dirty="0"/>
              <a:t>Flow chart of concept in action</a:t>
            </a:r>
          </a:p>
        </p:txBody>
      </p:sp>
      <p:pic>
        <p:nvPicPr>
          <p:cNvPr id="5122" name="Picture 19">
            <a:extLst>
              <a:ext uri="{FF2B5EF4-FFF2-40B4-BE49-F238E27FC236}">
                <a16:creationId xmlns:a16="http://schemas.microsoft.com/office/drawing/2014/main" id="{A44BECDB-A166-6248-849D-FFF74EF130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513"/>
          <a:stretch>
            <a:fillRect/>
          </a:stretch>
        </p:blipFill>
        <p:spPr bwMode="auto">
          <a:xfrm>
            <a:off x="2248351" y="4110708"/>
            <a:ext cx="7696184" cy="2667000"/>
          </a:xfrm>
          <a:prstGeom prst="rect">
            <a:avLst/>
          </a:prstGeom>
          <a:noFill/>
          <a:extLst>
            <a:ext uri="{909E8E84-426E-40DD-AFC4-6F175D3DCCD1}">
              <a14:hiddenFill xmlns:a14="http://schemas.microsoft.com/office/drawing/2010/main">
                <a:solidFill>
                  <a:srgbClr val="FFFFFF"/>
                </a:solidFill>
              </a14:hiddenFill>
            </a:ext>
          </a:extLst>
        </p:spPr>
      </p:pic>
      <p:pic>
        <p:nvPicPr>
          <p:cNvPr id="5121" name="Picture 18">
            <a:extLst>
              <a:ext uri="{FF2B5EF4-FFF2-40B4-BE49-F238E27FC236}">
                <a16:creationId xmlns:a16="http://schemas.microsoft.com/office/drawing/2014/main" id="{E2B42695-CC26-BC4B-A4FD-7DB1300C5BB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340"/>
          <a:stretch>
            <a:fillRect/>
          </a:stretch>
        </p:blipFill>
        <p:spPr bwMode="auto">
          <a:xfrm>
            <a:off x="2237247" y="2221824"/>
            <a:ext cx="7723617" cy="1884362"/>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3404ECFC-B7B0-3F43-97F0-3205B4C27FFB}"/>
              </a:ext>
            </a:extLst>
          </p:cNvPr>
          <p:cNvSpPr>
            <a:spLocks noChangeArrowheads="1"/>
          </p:cNvSpPr>
          <p:nvPr/>
        </p:nvSpPr>
        <p:spPr bwMode="auto">
          <a:xfrm>
            <a:off x="152400" y="1524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 name="Rectangle 4">
            <a:extLst>
              <a:ext uri="{FF2B5EF4-FFF2-40B4-BE49-F238E27FC236}">
                <a16:creationId xmlns:a16="http://schemas.microsoft.com/office/drawing/2014/main" id="{B528305F-69D1-0949-ACAC-EADB9B05D768}"/>
              </a:ext>
            </a:extLst>
          </p:cNvPr>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Rectangle 5">
            <a:extLst>
              <a:ext uri="{FF2B5EF4-FFF2-40B4-BE49-F238E27FC236}">
                <a16:creationId xmlns:a16="http://schemas.microsoft.com/office/drawing/2014/main" id="{D187AFB4-4B76-E649-B501-70C7705991E2}"/>
              </a:ext>
            </a:extLst>
          </p:cNvPr>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9665496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B1D6B1A-698C-134B-848D-A08824498F0C}"/>
              </a:ext>
            </a:extLst>
          </p:cNvPr>
          <p:cNvSpPr>
            <a:spLocks noGrp="1"/>
          </p:cNvSpPr>
          <p:nvPr>
            <p:ph type="title"/>
          </p:nvPr>
        </p:nvSpPr>
        <p:spPr>
          <a:xfrm>
            <a:off x="1260873" y="1586484"/>
            <a:ext cx="3685032" cy="3685032"/>
          </a:xfrm>
          <a:prstGeom prst="ellipse">
            <a:avLst/>
          </a:prstGeom>
          <a:solidFill>
            <a:schemeClr val="accent2">
              <a:lumMod val="75000"/>
            </a:schemeClr>
          </a:solidFill>
          <a:ln>
            <a:noFill/>
          </a:ln>
        </p:spPr>
        <p:txBody>
          <a:bodyPr>
            <a:normAutofit/>
          </a:bodyPr>
          <a:lstStyle/>
          <a:p>
            <a:r>
              <a:rPr lang="en-US" sz="2100">
                <a:solidFill>
                  <a:srgbClr val="FFFFFF"/>
                </a:solidFill>
              </a:rPr>
              <a:t>What’s in it for each key stakeholder?</a:t>
            </a:r>
          </a:p>
        </p:txBody>
      </p:sp>
      <p:sp>
        <p:nvSpPr>
          <p:cNvPr id="3" name="Content Placeholder 2">
            <a:extLst>
              <a:ext uri="{FF2B5EF4-FFF2-40B4-BE49-F238E27FC236}">
                <a16:creationId xmlns:a16="http://schemas.microsoft.com/office/drawing/2014/main" id="{4C5BA5CF-0F6F-E943-9ED7-3DC3589B9390}"/>
              </a:ext>
            </a:extLst>
          </p:cNvPr>
          <p:cNvSpPr>
            <a:spLocks noGrp="1"/>
          </p:cNvSpPr>
          <p:nvPr>
            <p:ph idx="1"/>
          </p:nvPr>
        </p:nvSpPr>
        <p:spPr>
          <a:xfrm>
            <a:off x="5355771" y="624119"/>
            <a:ext cx="5718806" cy="5791199"/>
          </a:xfrm>
        </p:spPr>
        <p:txBody>
          <a:bodyPr anchor="ctr">
            <a:noAutofit/>
          </a:bodyPr>
          <a:lstStyle/>
          <a:p>
            <a:pPr>
              <a:lnSpc>
                <a:spcPct val="90000"/>
              </a:lnSpc>
            </a:pPr>
            <a:r>
              <a:rPr lang="en-US" sz="1200" b="1" dirty="0"/>
              <a:t>The </a:t>
            </a:r>
            <a:r>
              <a:rPr lang="en-US" sz="1200" b="1" dirty="0" err="1"/>
              <a:t>Entrepeneur</a:t>
            </a:r>
            <a:endParaRPr lang="en-US" sz="1200" b="1" dirty="0"/>
          </a:p>
          <a:p>
            <a:pPr lvl="1">
              <a:lnSpc>
                <a:spcPct val="90000"/>
              </a:lnSpc>
            </a:pPr>
            <a:r>
              <a:rPr lang="en-US" sz="1200" dirty="0"/>
              <a:t>Gain initial seed funding and project visibility via a ‘bootstrapping ‘ approach, gain knowledge from a transparent process, know why proposal succeeds or fails – if successful move beyond platform to VC or other funding</a:t>
            </a:r>
          </a:p>
          <a:p>
            <a:pPr>
              <a:lnSpc>
                <a:spcPct val="90000"/>
              </a:lnSpc>
            </a:pPr>
            <a:r>
              <a:rPr lang="en-US" sz="1200" b="1" dirty="0"/>
              <a:t>The Community</a:t>
            </a:r>
          </a:p>
          <a:p>
            <a:pPr lvl="1">
              <a:lnSpc>
                <a:spcPct val="90000"/>
              </a:lnSpc>
            </a:pPr>
            <a:r>
              <a:rPr lang="en-US" sz="1200" dirty="0"/>
              <a:t>Participate directly in reviewing and ranking local projects of interest – over time see tangible outcomes; win prizes for participating in leader board ranking, e.g., data bundle sponsored by local cell phone provider</a:t>
            </a:r>
          </a:p>
          <a:p>
            <a:pPr>
              <a:lnSpc>
                <a:spcPct val="90000"/>
              </a:lnSpc>
            </a:pPr>
            <a:r>
              <a:rPr lang="en-US" sz="1200" b="1" dirty="0"/>
              <a:t>The NGO</a:t>
            </a:r>
          </a:p>
          <a:p>
            <a:pPr lvl="1">
              <a:lnSpc>
                <a:spcPct val="90000"/>
              </a:lnSpc>
            </a:pPr>
            <a:r>
              <a:rPr lang="en-US" sz="1200" dirty="0"/>
              <a:t>Understand community interests and opportunities cost-effectively, access complementary public/private partnership opportunities with opportunity to partner on individual projects of interest</a:t>
            </a:r>
          </a:p>
          <a:p>
            <a:pPr>
              <a:lnSpc>
                <a:spcPct val="90000"/>
              </a:lnSpc>
            </a:pPr>
            <a:r>
              <a:rPr lang="en-US" sz="1200" b="1" dirty="0"/>
              <a:t>Private Sector</a:t>
            </a:r>
          </a:p>
          <a:p>
            <a:pPr lvl="1">
              <a:lnSpc>
                <a:spcPct val="90000"/>
              </a:lnSpc>
            </a:pPr>
            <a:r>
              <a:rPr lang="en-US" sz="1200" dirty="0"/>
              <a:t>Sponsor projects that have visible community support and draw on expertise of the crowd to innovate – can sponsor on the platform or beyond the platform</a:t>
            </a:r>
          </a:p>
          <a:p>
            <a:pPr>
              <a:lnSpc>
                <a:spcPct val="90000"/>
              </a:lnSpc>
            </a:pPr>
            <a:r>
              <a:rPr lang="en-US" sz="1200" b="1" dirty="0"/>
              <a:t>Public Sector</a:t>
            </a:r>
          </a:p>
          <a:p>
            <a:pPr lvl="1">
              <a:lnSpc>
                <a:spcPct val="90000"/>
              </a:lnSpc>
            </a:pPr>
            <a:r>
              <a:rPr lang="en-US" sz="1200" dirty="0"/>
              <a:t>Opportunity to partner on local projects of interest and improve public/private partnerships; gain visibility to innovation opportunities in areas of interest</a:t>
            </a:r>
          </a:p>
          <a:p>
            <a:pPr>
              <a:lnSpc>
                <a:spcPct val="90000"/>
              </a:lnSpc>
            </a:pPr>
            <a:r>
              <a:rPr lang="en-US" sz="1200" b="1" dirty="0"/>
              <a:t>Local Universities &amp; Subject Experts</a:t>
            </a:r>
          </a:p>
          <a:p>
            <a:pPr lvl="1">
              <a:lnSpc>
                <a:spcPct val="90000"/>
              </a:lnSpc>
            </a:pPr>
            <a:r>
              <a:rPr lang="en-US" sz="1200" dirty="0"/>
              <a:t>Offer expertise to projects and build partnerships that leverage institutional areas of research and innovation</a:t>
            </a:r>
          </a:p>
          <a:p>
            <a:pPr>
              <a:lnSpc>
                <a:spcPct val="90000"/>
              </a:lnSpc>
            </a:pPr>
            <a:r>
              <a:rPr lang="en-US" sz="1200" b="1" dirty="0"/>
              <a:t>The Platform</a:t>
            </a:r>
            <a:endParaRPr lang="en-US" sz="1200" dirty="0"/>
          </a:p>
          <a:p>
            <a:pPr lvl="1">
              <a:lnSpc>
                <a:spcPct val="90000"/>
              </a:lnSpc>
            </a:pPr>
            <a:r>
              <a:rPr lang="en-US" sz="1200" dirty="0"/>
              <a:t>Facilitate innovation, build domain expertise,  capture data and offer open-sourced cost-effective innovation outcomes – over time identify opportunities to self-fund platform costs (e.g. advertising, nominal royalty on successful entrepreneur ventures)</a:t>
            </a:r>
          </a:p>
        </p:txBody>
      </p:sp>
    </p:spTree>
    <p:extLst>
      <p:ext uri="{BB962C8B-B14F-4D97-AF65-F5344CB8AC3E}">
        <p14:creationId xmlns:p14="http://schemas.microsoft.com/office/powerpoint/2010/main" val="18459333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3" name="Rectangle 26">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28">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260873" y="1586484"/>
            <a:ext cx="3685032" cy="3685032"/>
          </a:xfrm>
          <a:prstGeom prst="ellipse">
            <a:avLst/>
          </a:prstGeom>
          <a:solidFill>
            <a:schemeClr val="accent2">
              <a:lumMod val="75000"/>
            </a:schemeClr>
          </a:solidFill>
          <a:ln>
            <a:noFill/>
          </a:ln>
        </p:spPr>
        <p:txBody>
          <a:bodyPr>
            <a:normAutofit/>
          </a:bodyPr>
          <a:lstStyle/>
          <a:p>
            <a:r>
              <a:rPr lang="en-US" sz="1700">
                <a:solidFill>
                  <a:srgbClr val="FFFFFF"/>
                </a:solidFill>
              </a:rPr>
              <a:t>Implementation plan</a:t>
            </a:r>
          </a:p>
        </p:txBody>
      </p:sp>
      <p:sp>
        <p:nvSpPr>
          <p:cNvPr id="35" name="Content Placeholder 2"/>
          <p:cNvSpPr>
            <a:spLocks noGrp="1"/>
          </p:cNvSpPr>
          <p:nvPr>
            <p:ph idx="1"/>
          </p:nvPr>
        </p:nvSpPr>
        <p:spPr>
          <a:xfrm>
            <a:off x="5591695" y="1223319"/>
            <a:ext cx="5320696" cy="4232601"/>
          </a:xfrm>
        </p:spPr>
        <p:txBody>
          <a:bodyPr anchor="ctr">
            <a:normAutofit fontScale="55000" lnSpcReduction="20000"/>
          </a:bodyPr>
          <a:lstStyle/>
          <a:p>
            <a:pPr>
              <a:buFont typeface="Wingdings" pitchFamily="2" charset="2"/>
              <a:buChar char="ü"/>
            </a:pPr>
            <a:r>
              <a:rPr lang="en-US" sz="2200" dirty="0"/>
              <a:t>Further develop concept proposal post HBAP engagement with focus on narrowing the problem and deepening the platform architecture</a:t>
            </a:r>
          </a:p>
          <a:p>
            <a:pPr>
              <a:buFont typeface="Wingdings" pitchFamily="2" charset="2"/>
              <a:buChar char="ü"/>
            </a:pPr>
            <a:r>
              <a:rPr lang="en-US" sz="2200" dirty="0"/>
              <a:t>Develop desk-top platform prototype and work up matching components, costing and indicative build timeline</a:t>
            </a:r>
          </a:p>
          <a:p>
            <a:pPr>
              <a:buFont typeface="Wingdings" pitchFamily="2" charset="2"/>
              <a:buChar char="ü"/>
            </a:pPr>
            <a:r>
              <a:rPr lang="en-US" sz="2200" dirty="0"/>
              <a:t>Test concept with select stakeholders in South Africa (an NGO, potential corporate sponsor, community interest groups, local university and other expert participants)</a:t>
            </a:r>
          </a:p>
          <a:p>
            <a:pPr>
              <a:buFont typeface="Wingdings" pitchFamily="2" charset="2"/>
              <a:buChar char="ü"/>
            </a:pPr>
            <a:r>
              <a:rPr lang="en-US" sz="2200" dirty="0"/>
              <a:t>Refine concept, platform prototype and associated components</a:t>
            </a:r>
          </a:p>
          <a:p>
            <a:pPr>
              <a:buFont typeface="Wingdings" pitchFamily="2" charset="2"/>
              <a:buChar char="ü"/>
            </a:pPr>
            <a:r>
              <a:rPr lang="en-US" sz="2200" dirty="0"/>
              <a:t>Raise start-up funding, likely from philanthropic foundations, and build a project team</a:t>
            </a:r>
          </a:p>
          <a:p>
            <a:pPr>
              <a:buFont typeface="Wingdings" pitchFamily="2" charset="2"/>
              <a:buChar char="ü"/>
            </a:pPr>
            <a:r>
              <a:rPr lang="en-US" sz="2200" dirty="0"/>
              <a:t>Get a working prototype up and running and test in one select community with a targeted entrepreneur, aligned corporate sponsor and select NGO and university participation</a:t>
            </a:r>
          </a:p>
          <a:p>
            <a:pPr>
              <a:buFont typeface="Wingdings" pitchFamily="2" charset="2"/>
              <a:buChar char="ü"/>
            </a:pPr>
            <a:r>
              <a:rPr lang="en-US" sz="2200" dirty="0"/>
              <a:t>Fine-tune platform and resolve teething problems</a:t>
            </a:r>
          </a:p>
          <a:p>
            <a:pPr>
              <a:buFont typeface="Wingdings" pitchFamily="2" charset="2"/>
              <a:buChar char="ü"/>
            </a:pPr>
            <a:r>
              <a:rPr lang="en-US" sz="2200" dirty="0"/>
              <a:t>Undertake incremental rollout and build platform visibility and associated stakeholder buy-in by geography and/or issue specific ventures</a:t>
            </a:r>
          </a:p>
          <a:p>
            <a:pPr>
              <a:buFont typeface="Wingdings" pitchFamily="2" charset="2"/>
              <a:buChar char="ü"/>
            </a:pPr>
            <a:r>
              <a:rPr lang="en-US" sz="2200" dirty="0"/>
              <a:t>Build stakeholder network, promote community visibility, improve platform functionality and promotional ways to enhance matching effect</a:t>
            </a:r>
          </a:p>
          <a:p>
            <a:pPr>
              <a:buFont typeface="Wingdings" pitchFamily="2" charset="2"/>
              <a:buChar char="ü"/>
            </a:pPr>
            <a:r>
              <a:rPr lang="en-US" sz="2200" dirty="0"/>
              <a:t>Keep learning, keep refining and navigate the unexpected …</a:t>
            </a:r>
          </a:p>
          <a:p>
            <a:endParaRPr lang="en-US" dirty="0"/>
          </a:p>
        </p:txBody>
      </p:sp>
    </p:spTree>
    <p:extLst>
      <p:ext uri="{BB962C8B-B14F-4D97-AF65-F5344CB8AC3E}">
        <p14:creationId xmlns:p14="http://schemas.microsoft.com/office/powerpoint/2010/main" val="3532624333"/>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231136" y="467418"/>
            <a:ext cx="7729728" cy="1188720"/>
          </a:xfrm>
          <a:solidFill>
            <a:srgbClr val="FFFFFF"/>
          </a:solidFill>
        </p:spPr>
        <p:txBody>
          <a:bodyPr>
            <a:normAutofit/>
          </a:bodyPr>
          <a:lstStyle/>
          <a:p>
            <a:r>
              <a:rPr lang="en-US" sz="2000" dirty="0"/>
              <a:t>references</a:t>
            </a:r>
          </a:p>
        </p:txBody>
      </p:sp>
      <p:graphicFrame>
        <p:nvGraphicFramePr>
          <p:cNvPr id="5" name="Object 4">
            <a:extLst>
              <a:ext uri="{FF2B5EF4-FFF2-40B4-BE49-F238E27FC236}">
                <a16:creationId xmlns:a16="http://schemas.microsoft.com/office/drawing/2014/main" id="{367760F1-77E3-2846-B977-CD998A90902B}"/>
              </a:ext>
            </a:extLst>
          </p:cNvPr>
          <p:cNvGraphicFramePr>
            <a:graphicFrameLocks noChangeAspect="1"/>
          </p:cNvGraphicFramePr>
          <p:nvPr>
            <p:extLst>
              <p:ext uri="{D42A27DB-BD31-4B8C-83A1-F6EECF244321}">
                <p14:modId xmlns:p14="http://schemas.microsoft.com/office/powerpoint/2010/main" val="1817137590"/>
              </p:ext>
            </p:extLst>
          </p:nvPr>
        </p:nvGraphicFramePr>
        <p:xfrm>
          <a:off x="2768600" y="1739900"/>
          <a:ext cx="5097463" cy="3956050"/>
        </p:xfrm>
        <a:graphic>
          <a:graphicData uri="http://schemas.openxmlformats.org/presentationml/2006/ole">
            <mc:AlternateContent xmlns:mc="http://schemas.openxmlformats.org/markup-compatibility/2006">
              <mc:Choice xmlns:v="urn:schemas-microsoft-com:vml" Requires="v">
                <p:oleObj spid="_x0000_s6171" name="Document" r:id="rId4" imgW="5943600" imgH="6997700" progId="Word.Document.12">
                  <p:embed/>
                </p:oleObj>
              </mc:Choice>
              <mc:Fallback>
                <p:oleObj name="Document" r:id="rId4" imgW="5943600" imgH="6997700" progId="Word.Document.12">
                  <p:embed/>
                  <p:pic>
                    <p:nvPicPr>
                      <p:cNvPr id="0" name=""/>
                      <p:cNvPicPr/>
                      <p:nvPr/>
                    </p:nvPicPr>
                    <p:blipFill>
                      <a:blip r:embed="rId5"/>
                      <a:stretch>
                        <a:fillRect/>
                      </a:stretch>
                    </p:blipFill>
                    <p:spPr>
                      <a:xfrm>
                        <a:off x="2768600" y="1739900"/>
                        <a:ext cx="5097463" cy="3956050"/>
                      </a:xfrm>
                      <a:prstGeom prst="rect">
                        <a:avLst/>
                      </a:prstGeom>
                    </p:spPr>
                  </p:pic>
                </p:oleObj>
              </mc:Fallback>
            </mc:AlternateContent>
          </a:graphicData>
        </a:graphic>
      </p:graphicFrame>
    </p:spTree>
    <p:extLst>
      <p:ext uri="{BB962C8B-B14F-4D97-AF65-F5344CB8AC3E}">
        <p14:creationId xmlns:p14="http://schemas.microsoft.com/office/powerpoint/2010/main" val="235668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231136" y="467418"/>
            <a:ext cx="7729728" cy="1188720"/>
          </a:xfrm>
          <a:solidFill>
            <a:srgbClr val="FFFFFF"/>
          </a:solidFill>
        </p:spPr>
        <p:txBody>
          <a:bodyPr>
            <a:normAutofit/>
          </a:bodyPr>
          <a:lstStyle/>
          <a:p>
            <a:r>
              <a:rPr lang="en-US" sz="2000" dirty="0"/>
              <a:t>Contents</a:t>
            </a:r>
          </a:p>
        </p:txBody>
      </p:sp>
      <p:sp>
        <p:nvSpPr>
          <p:cNvPr id="3" name="Content Placeholder 2"/>
          <p:cNvSpPr>
            <a:spLocks noGrp="1"/>
          </p:cNvSpPr>
          <p:nvPr>
            <p:ph type="body" idx="1"/>
          </p:nvPr>
        </p:nvSpPr>
        <p:spPr>
          <a:xfrm>
            <a:off x="1706062" y="2291262"/>
            <a:ext cx="8779512" cy="2879256"/>
          </a:xfrm>
        </p:spPr>
        <p:txBody>
          <a:bodyPr>
            <a:normAutofit fontScale="92500" lnSpcReduction="10000"/>
          </a:bodyPr>
          <a:lstStyle/>
          <a:p>
            <a:pPr>
              <a:lnSpc>
                <a:spcPct val="90000"/>
              </a:lnSpc>
            </a:pPr>
            <a:r>
              <a:rPr lang="en-US" sz="1700" dirty="0">
                <a:solidFill>
                  <a:srgbClr val="404040"/>
                </a:solidFill>
              </a:rPr>
              <a:t>Problem Statements A to C</a:t>
            </a:r>
          </a:p>
          <a:p>
            <a:pPr>
              <a:lnSpc>
                <a:spcPct val="90000"/>
              </a:lnSpc>
            </a:pPr>
            <a:r>
              <a:rPr lang="en-US" sz="1700" dirty="0">
                <a:solidFill>
                  <a:srgbClr val="404040"/>
                </a:solidFill>
              </a:rPr>
              <a:t>The Market Failure</a:t>
            </a:r>
          </a:p>
          <a:p>
            <a:pPr>
              <a:lnSpc>
                <a:spcPct val="90000"/>
              </a:lnSpc>
            </a:pPr>
            <a:r>
              <a:rPr lang="en-US" sz="1700" dirty="0">
                <a:solidFill>
                  <a:srgbClr val="404040"/>
                </a:solidFill>
              </a:rPr>
              <a:t>Proposed Solution</a:t>
            </a:r>
          </a:p>
          <a:p>
            <a:pPr>
              <a:lnSpc>
                <a:spcPct val="90000"/>
              </a:lnSpc>
            </a:pPr>
            <a:r>
              <a:rPr lang="en-US" sz="1700" dirty="0">
                <a:solidFill>
                  <a:srgbClr val="404040"/>
                </a:solidFill>
              </a:rPr>
              <a:t>Value Proposition</a:t>
            </a:r>
          </a:p>
          <a:p>
            <a:pPr>
              <a:lnSpc>
                <a:spcPct val="90000"/>
              </a:lnSpc>
            </a:pPr>
            <a:r>
              <a:rPr lang="en-US" sz="1700" dirty="0">
                <a:solidFill>
                  <a:srgbClr val="404040"/>
                </a:solidFill>
              </a:rPr>
              <a:t>Implementation Plan</a:t>
            </a:r>
          </a:p>
          <a:p>
            <a:pPr>
              <a:lnSpc>
                <a:spcPct val="90000"/>
              </a:lnSpc>
            </a:pPr>
            <a:r>
              <a:rPr lang="en-US" sz="1700" dirty="0">
                <a:solidFill>
                  <a:srgbClr val="404040"/>
                </a:solidFill>
              </a:rPr>
              <a:t>References</a:t>
            </a:r>
          </a:p>
          <a:p>
            <a:pPr>
              <a:lnSpc>
                <a:spcPct val="90000"/>
              </a:lnSpc>
            </a:pPr>
            <a:endParaRPr lang="en-US" sz="1700" dirty="0">
              <a:solidFill>
                <a:srgbClr val="404040"/>
              </a:solidFill>
            </a:endParaRPr>
          </a:p>
          <a:p>
            <a:pPr marL="0" indent="0">
              <a:lnSpc>
                <a:spcPct val="90000"/>
              </a:lnSpc>
              <a:buNone/>
            </a:pPr>
            <a:r>
              <a:rPr lang="en-US" sz="1300" i="1" dirty="0">
                <a:solidFill>
                  <a:srgbClr val="404040"/>
                </a:solidFill>
              </a:rPr>
              <a:t>This proposal has been developed by Charles Carter, in collaboration with Colin Kinghorn (a final year Engineering student at the University of the Witwatersrand, Johannesburg, South Africa) who conducted a literature review and helped develop the initial proof of concept as part of a vacation assignment sponsored by Charles Carter. The contents of this document are work in progress and are shared with the HBAP community in confidence.</a:t>
            </a:r>
          </a:p>
        </p:txBody>
      </p:sp>
    </p:spTree>
    <p:extLst>
      <p:ext uri="{BB962C8B-B14F-4D97-AF65-F5344CB8AC3E}">
        <p14:creationId xmlns:p14="http://schemas.microsoft.com/office/powerpoint/2010/main" val="40195050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0" name="Rectangle 1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260873" y="1586484"/>
            <a:ext cx="3685032" cy="3685032"/>
          </a:xfrm>
          <a:prstGeom prst="ellipse">
            <a:avLst/>
          </a:prstGeom>
          <a:solidFill>
            <a:schemeClr val="accent2">
              <a:lumMod val="75000"/>
            </a:schemeClr>
          </a:solidFill>
          <a:ln>
            <a:noFill/>
          </a:ln>
        </p:spPr>
        <p:txBody>
          <a:bodyPr>
            <a:normAutofit/>
          </a:bodyPr>
          <a:lstStyle/>
          <a:p>
            <a:r>
              <a:rPr lang="en-US" sz="2300">
                <a:solidFill>
                  <a:srgbClr val="FFFFFF"/>
                </a:solidFill>
              </a:rPr>
              <a:t>Problem statement (a)</a:t>
            </a:r>
            <a:br>
              <a:rPr lang="en-US" sz="2300">
                <a:solidFill>
                  <a:srgbClr val="FFFFFF"/>
                </a:solidFill>
              </a:rPr>
            </a:br>
            <a:r>
              <a:rPr lang="en-US" sz="2300">
                <a:solidFill>
                  <a:srgbClr val="FFFFFF"/>
                </a:solidFill>
              </a:rPr>
              <a:t>the African NGO model needs innovation</a:t>
            </a:r>
          </a:p>
        </p:txBody>
      </p:sp>
      <p:sp>
        <p:nvSpPr>
          <p:cNvPr id="3" name="Content Placeholder 2"/>
          <p:cNvSpPr>
            <a:spLocks noGrp="1"/>
          </p:cNvSpPr>
          <p:nvPr>
            <p:ph idx="1"/>
          </p:nvPr>
        </p:nvSpPr>
        <p:spPr>
          <a:xfrm>
            <a:off x="5591695" y="1402080"/>
            <a:ext cx="5320696" cy="4053840"/>
          </a:xfrm>
        </p:spPr>
        <p:txBody>
          <a:bodyPr anchor="ctr">
            <a:normAutofit/>
          </a:bodyPr>
          <a:lstStyle/>
          <a:p>
            <a:pPr>
              <a:lnSpc>
                <a:spcPct val="90000"/>
              </a:lnSpc>
            </a:pPr>
            <a:r>
              <a:rPr lang="en-US" sz="1500" dirty="0"/>
              <a:t>Africa is a continent rich in resources, innovation and opportunity, yet the majority of NGO projects are dependent on foreign aid to survive.</a:t>
            </a:r>
          </a:p>
          <a:p>
            <a:pPr>
              <a:lnSpc>
                <a:spcPct val="90000"/>
              </a:lnSpc>
            </a:pPr>
            <a:r>
              <a:rPr lang="en-US" sz="1500" dirty="0"/>
              <a:t>Value leakage is significant – at worst an estimated 75% of money collected by aid agencies is spent on administration of their own organization.  Analysis of effective spend is also limited – over 70% of NGOs surveyed spend less than 5% of annual income on evaluation of outcomes (</a:t>
            </a:r>
            <a:r>
              <a:rPr lang="en-US" sz="1500" dirty="0" err="1"/>
              <a:t>Morariu</a:t>
            </a:r>
            <a:r>
              <a:rPr lang="en-US" sz="1500" dirty="0"/>
              <a:t>, 2012).</a:t>
            </a:r>
          </a:p>
          <a:p>
            <a:pPr>
              <a:lnSpc>
                <a:spcPct val="90000"/>
              </a:lnSpc>
            </a:pPr>
            <a:r>
              <a:rPr lang="en-US" sz="1500" dirty="0"/>
              <a:t>With the majority of aid funneled through local and foreign NGO’s, the ability of African communities to access funds and implement their own solutions is limited. Many large NGOs </a:t>
            </a:r>
            <a:br>
              <a:rPr lang="en-US" sz="1500" dirty="0"/>
            </a:br>
            <a:r>
              <a:rPr lang="en-US" sz="1500" dirty="0"/>
              <a:t>and CSI programs also often operate in isolation to one another, resulting in a lack of transparency and coordination both to innovate and address pressing social needs in a cost-effective and scalable manner.</a:t>
            </a:r>
          </a:p>
        </p:txBody>
      </p:sp>
    </p:spTree>
    <p:extLst>
      <p:ext uri="{BB962C8B-B14F-4D97-AF65-F5344CB8AC3E}">
        <p14:creationId xmlns:p14="http://schemas.microsoft.com/office/powerpoint/2010/main" val="39903165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260873" y="1586484"/>
            <a:ext cx="3685032" cy="3685032"/>
          </a:xfrm>
          <a:prstGeom prst="ellipse">
            <a:avLst/>
          </a:prstGeom>
          <a:solidFill>
            <a:schemeClr val="accent2">
              <a:lumMod val="75000"/>
            </a:schemeClr>
          </a:solidFill>
          <a:ln>
            <a:noFill/>
          </a:ln>
        </p:spPr>
        <p:txBody>
          <a:bodyPr>
            <a:normAutofit/>
          </a:bodyPr>
          <a:lstStyle/>
          <a:p>
            <a:r>
              <a:rPr lang="en-US" sz="1700" dirty="0">
                <a:solidFill>
                  <a:srgbClr val="FFFFFF"/>
                </a:solidFill>
              </a:rPr>
              <a:t>Problem statement </a:t>
            </a:r>
            <a:br>
              <a:rPr lang="en-US" sz="1700" dirty="0">
                <a:solidFill>
                  <a:srgbClr val="FFFFFF"/>
                </a:solidFill>
              </a:rPr>
            </a:br>
            <a:r>
              <a:rPr lang="en-US" sz="1700" dirty="0">
                <a:solidFill>
                  <a:srgbClr val="FFFFFF"/>
                </a:solidFill>
              </a:rPr>
              <a:t>(b)</a:t>
            </a:r>
            <a:br>
              <a:rPr lang="en-US" sz="1700" dirty="0">
                <a:solidFill>
                  <a:srgbClr val="FFFFFF"/>
                </a:solidFill>
              </a:rPr>
            </a:br>
            <a:r>
              <a:rPr lang="en-US" sz="1700" dirty="0">
                <a:solidFill>
                  <a:srgbClr val="FFFFFF"/>
                </a:solidFill>
              </a:rPr>
              <a:t>Africa is enjoying a rapidly evolving digital infrastructure</a:t>
            </a:r>
          </a:p>
        </p:txBody>
      </p:sp>
      <p:sp>
        <p:nvSpPr>
          <p:cNvPr id="3" name="Content Placeholder 2"/>
          <p:cNvSpPr>
            <a:spLocks noGrp="1"/>
          </p:cNvSpPr>
          <p:nvPr>
            <p:ph idx="1"/>
          </p:nvPr>
        </p:nvSpPr>
        <p:spPr>
          <a:xfrm>
            <a:off x="5591695" y="1402080"/>
            <a:ext cx="5320696" cy="4053840"/>
          </a:xfrm>
        </p:spPr>
        <p:txBody>
          <a:bodyPr anchor="ctr">
            <a:noAutofit/>
          </a:bodyPr>
          <a:lstStyle/>
          <a:p>
            <a:pPr>
              <a:lnSpc>
                <a:spcPct val="90000"/>
              </a:lnSpc>
            </a:pPr>
            <a:r>
              <a:rPr lang="en-US" sz="1500" dirty="0"/>
              <a:t>Digital access is rapidly changing the Africa opportunity set. In 2019 approx. 525 million people in Africa accessed the internet, compared to 448 million in Latin America and 327 million in North America. 74% of web traffic in Africa in 2019 was generated via smartphones, showing the importance of developing less data intensive, mobile solutions (Silver, 2018).</a:t>
            </a:r>
          </a:p>
          <a:p>
            <a:pPr>
              <a:lnSpc>
                <a:spcPct val="90000"/>
              </a:lnSpc>
            </a:pPr>
            <a:r>
              <a:rPr lang="en-US" sz="1500" dirty="0"/>
              <a:t>Three of Africa’s largest economies (South Africa, Nigeria and Kenya) generated a combined $9.6 billion in e-commerce sales in 2019, with an average annual e-commerce revenue growth rate of 38% and an e-commerce user growth rate of 16%. Importantly, an average of 34% of e-commerce revenues in these three economies came from the low-income segment – driven by the adoption of smartphones, cheaper data and innovative payment technologies (McKinsey &amp; Co, 2019).</a:t>
            </a:r>
          </a:p>
          <a:p>
            <a:pPr>
              <a:lnSpc>
                <a:spcPct val="90000"/>
              </a:lnSpc>
            </a:pPr>
            <a:r>
              <a:rPr lang="en-US" sz="1500" dirty="0"/>
              <a:t>‘Mobile Money’ has driven financial inclusivity – 21% of adults in Sub-Saharan Africa use mobile money accounts to shop online, transfer funds and pay for basic services. In 2018, $26.8 billion in ‘mobile money’ was transferred in Sub-Saharan Africa, accounting for 46% of global ‘mobile money’ activity (</a:t>
            </a:r>
            <a:r>
              <a:rPr lang="en-US" sz="1500" dirty="0" err="1"/>
              <a:t>Jalakasi</a:t>
            </a:r>
            <a:r>
              <a:rPr lang="en-US" sz="1500" dirty="0"/>
              <a:t>, 2019).</a:t>
            </a:r>
          </a:p>
        </p:txBody>
      </p:sp>
    </p:spTree>
    <p:extLst>
      <p:ext uri="{BB962C8B-B14F-4D97-AF65-F5344CB8AC3E}">
        <p14:creationId xmlns:p14="http://schemas.microsoft.com/office/powerpoint/2010/main" val="22861312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260873" y="1586484"/>
            <a:ext cx="3685032" cy="3685032"/>
          </a:xfrm>
          <a:prstGeom prst="ellipse">
            <a:avLst/>
          </a:prstGeom>
          <a:solidFill>
            <a:schemeClr val="accent2">
              <a:lumMod val="75000"/>
            </a:schemeClr>
          </a:solidFill>
          <a:ln>
            <a:noFill/>
          </a:ln>
        </p:spPr>
        <p:txBody>
          <a:bodyPr>
            <a:normAutofit fontScale="90000"/>
          </a:bodyPr>
          <a:lstStyle/>
          <a:p>
            <a:r>
              <a:rPr lang="en-US" sz="1900" dirty="0">
                <a:solidFill>
                  <a:srgbClr val="FFFFFF"/>
                </a:solidFill>
              </a:rPr>
              <a:t>Problem statement </a:t>
            </a:r>
            <a:br>
              <a:rPr lang="en-US" sz="1900" dirty="0">
                <a:solidFill>
                  <a:srgbClr val="FFFFFF"/>
                </a:solidFill>
              </a:rPr>
            </a:br>
            <a:r>
              <a:rPr lang="en-US" sz="1900" dirty="0">
                <a:solidFill>
                  <a:srgbClr val="FFFFFF"/>
                </a:solidFill>
              </a:rPr>
              <a:t>(c)</a:t>
            </a:r>
            <a:br>
              <a:rPr lang="en-US" sz="1900" dirty="0">
                <a:solidFill>
                  <a:srgbClr val="FFFFFF"/>
                </a:solidFill>
              </a:rPr>
            </a:br>
            <a:r>
              <a:rPr lang="en-US" sz="1900" dirty="0">
                <a:solidFill>
                  <a:srgbClr val="FFFFFF"/>
                </a:solidFill>
              </a:rPr>
              <a:t>the African </a:t>
            </a:r>
            <a:r>
              <a:rPr lang="en-US" sz="1900" dirty="0" err="1">
                <a:solidFill>
                  <a:srgbClr val="FFFFFF"/>
                </a:solidFill>
              </a:rPr>
              <a:t>vc</a:t>
            </a:r>
            <a:r>
              <a:rPr lang="en-US" sz="1900" dirty="0">
                <a:solidFill>
                  <a:srgbClr val="FFFFFF"/>
                </a:solidFill>
              </a:rPr>
              <a:t> funding model is relatively new and faces challenges</a:t>
            </a:r>
          </a:p>
        </p:txBody>
      </p:sp>
      <p:sp>
        <p:nvSpPr>
          <p:cNvPr id="3" name="Content Placeholder 2"/>
          <p:cNvSpPr>
            <a:spLocks noGrp="1"/>
          </p:cNvSpPr>
          <p:nvPr>
            <p:ph idx="1"/>
          </p:nvPr>
        </p:nvSpPr>
        <p:spPr>
          <a:xfrm>
            <a:off x="5591695" y="1402080"/>
            <a:ext cx="5320696" cy="4053840"/>
          </a:xfrm>
        </p:spPr>
        <p:txBody>
          <a:bodyPr anchor="ctr">
            <a:normAutofit lnSpcReduction="10000"/>
          </a:bodyPr>
          <a:lstStyle/>
          <a:p>
            <a:pPr>
              <a:lnSpc>
                <a:spcPct val="90000"/>
              </a:lnSpc>
            </a:pPr>
            <a:r>
              <a:rPr lang="en-US" sz="1500" dirty="0"/>
              <a:t>In 2017, only $195 million in VC funding was raised by African tech startups, almost all of which was raised in South Africa, Nigeria and Kenya. This compares to the $84 billion in tech startup funding raised in the US over the same period (</a:t>
            </a:r>
            <a:r>
              <a:rPr lang="en-US" sz="1500" dirty="0" err="1"/>
              <a:t>Moed</a:t>
            </a:r>
            <a:r>
              <a:rPr lang="en-US" sz="1500" dirty="0"/>
              <a:t>, 2018). </a:t>
            </a:r>
          </a:p>
          <a:p>
            <a:pPr>
              <a:lnSpc>
                <a:spcPct val="90000"/>
              </a:lnSpc>
            </a:pPr>
            <a:r>
              <a:rPr lang="en-US" sz="1500" dirty="0"/>
              <a:t>African SMEs are struggling to raise capital, particularly in low income areas where business investment is most needed, yet over 60% of total GDP in Sub-Saharan Africa is generated by SMEs. (IFC, 2019).</a:t>
            </a:r>
          </a:p>
          <a:p>
            <a:pPr>
              <a:lnSpc>
                <a:spcPct val="90000"/>
              </a:lnSpc>
            </a:pPr>
            <a:r>
              <a:rPr lang="en-US" sz="1500" dirty="0"/>
              <a:t>Existing crowdfunding models typically set a goal value and have an “all or nothing” funding character while also typically raising small amounts of money – in Africa where VC funding is scarce, the ask is everything from small projects to sizeable community interventions that more typically meet NGO or CSI funding criteria.</a:t>
            </a:r>
          </a:p>
          <a:p>
            <a:pPr>
              <a:lnSpc>
                <a:spcPct val="90000"/>
              </a:lnSpc>
            </a:pPr>
            <a:r>
              <a:rPr lang="en-US" sz="1500" dirty="0"/>
              <a:t>The World Bank projects that the global crowdfunding market will reach $90 billion annually by 2025 – roughly 1.8x the size of the global venture capital industry (Chattopadhyay, 2017).</a:t>
            </a:r>
          </a:p>
          <a:p>
            <a:pPr>
              <a:lnSpc>
                <a:spcPct val="90000"/>
              </a:lnSpc>
            </a:pPr>
            <a:endParaRPr lang="en-US" sz="1700" dirty="0"/>
          </a:p>
        </p:txBody>
      </p:sp>
    </p:spTree>
    <p:extLst>
      <p:ext uri="{BB962C8B-B14F-4D97-AF65-F5344CB8AC3E}">
        <p14:creationId xmlns:p14="http://schemas.microsoft.com/office/powerpoint/2010/main" val="30960498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231136" y="964692"/>
            <a:ext cx="7729728" cy="1188720"/>
          </a:xfrm>
        </p:spPr>
        <p:txBody>
          <a:bodyPr>
            <a:normAutofit/>
          </a:bodyPr>
          <a:lstStyle/>
          <a:p>
            <a:r>
              <a:rPr lang="en-US"/>
              <a:t>So what’s the market failure?</a:t>
            </a:r>
          </a:p>
        </p:txBody>
      </p:sp>
      <p:graphicFrame>
        <p:nvGraphicFramePr>
          <p:cNvPr id="14" name="Content Placeholder 2">
            <a:extLst>
              <a:ext uri="{FF2B5EF4-FFF2-40B4-BE49-F238E27FC236}">
                <a16:creationId xmlns:a16="http://schemas.microsoft.com/office/drawing/2014/main" id="{B9CE27E8-582F-4085-BB29-5AA83BBB35E2}"/>
              </a:ext>
            </a:extLst>
          </p:cNvPr>
          <p:cNvGraphicFramePr>
            <a:graphicFrameLocks noGrp="1"/>
          </p:cNvGraphicFramePr>
          <p:nvPr>
            <p:ph idx="1"/>
            <p:extLst>
              <p:ext uri="{D42A27DB-BD31-4B8C-83A1-F6EECF244321}">
                <p14:modId xmlns:p14="http://schemas.microsoft.com/office/powerpoint/2010/main" val="2909885705"/>
              </p:ext>
            </p:extLst>
          </p:nvPr>
        </p:nvGraphicFramePr>
        <p:xfrm>
          <a:off x="965201" y="2380343"/>
          <a:ext cx="102616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569618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231136" y="467418"/>
            <a:ext cx="7729728" cy="1188720"/>
          </a:xfrm>
          <a:solidFill>
            <a:srgbClr val="FFFFFF"/>
          </a:solidFill>
        </p:spPr>
        <p:txBody>
          <a:bodyPr>
            <a:normAutofit/>
          </a:bodyPr>
          <a:lstStyle/>
          <a:p>
            <a:r>
              <a:rPr lang="en-US" sz="2000" dirty="0"/>
              <a:t>Proposed solution</a:t>
            </a:r>
            <a:br>
              <a:rPr lang="en-US" sz="2000" dirty="0"/>
            </a:br>
            <a:r>
              <a:rPr lang="en-US" sz="2000" dirty="0"/>
              <a:t>a not-for-profit social engagement platform that funds innovation transparently</a:t>
            </a:r>
          </a:p>
        </p:txBody>
      </p:sp>
      <p:grpSp>
        <p:nvGrpSpPr>
          <p:cNvPr id="7" name="Group 6">
            <a:extLst>
              <a:ext uri="{FF2B5EF4-FFF2-40B4-BE49-F238E27FC236}">
                <a16:creationId xmlns:a16="http://schemas.microsoft.com/office/drawing/2014/main" id="{C025F941-A1DE-5743-A182-15E228A966C8}"/>
              </a:ext>
            </a:extLst>
          </p:cNvPr>
          <p:cNvGrpSpPr/>
          <p:nvPr/>
        </p:nvGrpSpPr>
        <p:grpSpPr>
          <a:xfrm>
            <a:off x="3149601" y="1795992"/>
            <a:ext cx="5703943" cy="3662306"/>
            <a:chOff x="2" y="0"/>
            <a:chExt cx="6745578" cy="4703613"/>
          </a:xfrm>
        </p:grpSpPr>
        <p:grpSp>
          <p:nvGrpSpPr>
            <p:cNvPr id="8" name="Google Shape;275;p33" title="Repeated diagram of Facebook's various business model elements, with added graphic showing how each element contributes to improving service and usage through use of increasing data availability">
              <a:extLst>
                <a:ext uri="{FF2B5EF4-FFF2-40B4-BE49-F238E27FC236}">
                  <a16:creationId xmlns:a16="http://schemas.microsoft.com/office/drawing/2014/main" id="{248DD221-A730-664B-8C81-FB76E8D26BC0}"/>
                </a:ext>
              </a:extLst>
            </p:cNvPr>
            <p:cNvGrpSpPr/>
            <p:nvPr/>
          </p:nvGrpSpPr>
          <p:grpSpPr>
            <a:xfrm>
              <a:off x="2" y="0"/>
              <a:ext cx="6745578" cy="4703613"/>
              <a:chOff x="0" y="0"/>
              <a:chExt cx="3733720" cy="2603482"/>
            </a:xfrm>
          </p:grpSpPr>
          <p:sp>
            <p:nvSpPr>
              <p:cNvPr id="26" name="Google Shape;276;p33">
                <a:extLst>
                  <a:ext uri="{FF2B5EF4-FFF2-40B4-BE49-F238E27FC236}">
                    <a16:creationId xmlns:a16="http://schemas.microsoft.com/office/drawing/2014/main" id="{9C253BDB-14E9-4542-81BB-56842275ABFE}"/>
                  </a:ext>
                </a:extLst>
              </p:cNvPr>
              <p:cNvSpPr txBox="1"/>
              <p:nvPr/>
            </p:nvSpPr>
            <p:spPr>
              <a:xfrm>
                <a:off x="968218" y="318908"/>
                <a:ext cx="970052" cy="351650"/>
              </a:xfrm>
              <a:prstGeom prst="rect">
                <a:avLst/>
              </a:prstGeom>
              <a:noFill/>
              <a:ln>
                <a:noFill/>
              </a:ln>
            </p:spPr>
            <p:txBody>
              <a:bodyPr spcFirstLastPara="1" wrap="square" lIns="91425" tIns="45700" rIns="91425" bIns="45700" anchor="ctr" anchorCtr="0">
                <a:noAutofit/>
              </a:bodyPr>
              <a:lstStyle/>
              <a:p>
                <a:pPr marL="0" marR="0" algn="ctr">
                  <a:spcBef>
                    <a:spcPts val="0"/>
                  </a:spcBef>
                  <a:spcAft>
                    <a:spcPts val="0"/>
                  </a:spcAft>
                </a:pPr>
                <a:r>
                  <a:rPr lang="en-US" sz="1200" b="1" dirty="0">
                    <a:solidFill>
                      <a:srgbClr val="3D505A"/>
                    </a:solidFill>
                    <a:latin typeface="Arial" panose="020B0604020202020204" pitchFamily="34" charset="0"/>
                    <a:ea typeface="Calibri" panose="020F0502020204030204" pitchFamily="34" charset="0"/>
                    <a:cs typeface="Times New Roman" panose="02020603050405020304" pitchFamily="18" charset="0"/>
                  </a:rPr>
                  <a:t>Private Sector</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7" name="Google Shape;277;p33">
                <a:extLst>
                  <a:ext uri="{FF2B5EF4-FFF2-40B4-BE49-F238E27FC236}">
                    <a16:creationId xmlns:a16="http://schemas.microsoft.com/office/drawing/2014/main" id="{3B9BA706-9A87-9543-8096-4FEA891EB9DF}"/>
                  </a:ext>
                </a:extLst>
              </p:cNvPr>
              <p:cNvSpPr/>
              <p:nvPr/>
            </p:nvSpPr>
            <p:spPr>
              <a:xfrm>
                <a:off x="984280" y="794521"/>
                <a:ext cx="1698486" cy="1014440"/>
              </a:xfrm>
              <a:prstGeom prst="roundRect">
                <a:avLst>
                  <a:gd name="adj" fmla="val 0"/>
                </a:avLst>
              </a:prstGeom>
              <a:solidFill>
                <a:srgbClr val="DAE5F1"/>
              </a:solidFill>
              <a:ln>
                <a:noFill/>
              </a:ln>
            </p:spPr>
            <p:txBody>
              <a:bodyPr spcFirstLastPara="1" wrap="square" lIns="91425" tIns="45700" rIns="91425" bIns="45700" anchor="ctr" anchorCtr="0">
                <a:noAutofit/>
              </a:bodyPr>
              <a:lstStyle/>
              <a:p>
                <a:endParaRPr lang="en-US"/>
              </a:p>
            </p:txBody>
          </p:sp>
          <p:cxnSp>
            <p:nvCxnSpPr>
              <p:cNvPr id="28" name="Google Shape;278;p33">
                <a:extLst>
                  <a:ext uri="{FF2B5EF4-FFF2-40B4-BE49-F238E27FC236}">
                    <a16:creationId xmlns:a16="http://schemas.microsoft.com/office/drawing/2014/main" id="{7F6248D7-2EB4-ED45-B1AD-C3826270E9D6}"/>
                  </a:ext>
                </a:extLst>
              </p:cNvPr>
              <p:cNvCxnSpPr/>
              <p:nvPr/>
            </p:nvCxnSpPr>
            <p:spPr>
              <a:xfrm rot="10800000">
                <a:off x="32146" y="193416"/>
                <a:ext cx="960120" cy="617518"/>
              </a:xfrm>
              <a:prstGeom prst="straightConnector1">
                <a:avLst/>
              </a:prstGeom>
              <a:noFill/>
              <a:ln w="38100" cap="flat" cmpd="sng">
                <a:solidFill>
                  <a:srgbClr val="BFBFBF"/>
                </a:solidFill>
                <a:prstDash val="dash"/>
                <a:round/>
                <a:headEnd type="none" w="sm" len="sm"/>
                <a:tailEnd type="none" w="sm" len="sm"/>
              </a:ln>
            </p:spPr>
          </p:cxnSp>
          <p:cxnSp>
            <p:nvCxnSpPr>
              <p:cNvPr id="29" name="Google Shape;279;p33">
                <a:extLst>
                  <a:ext uri="{FF2B5EF4-FFF2-40B4-BE49-F238E27FC236}">
                    <a16:creationId xmlns:a16="http://schemas.microsoft.com/office/drawing/2014/main" id="{753D11B3-6632-C54C-916A-7B38671C1EE5}"/>
                  </a:ext>
                </a:extLst>
              </p:cNvPr>
              <p:cNvCxnSpPr/>
              <p:nvPr/>
            </p:nvCxnSpPr>
            <p:spPr>
              <a:xfrm flipH="1">
                <a:off x="24160" y="1769628"/>
                <a:ext cx="960120" cy="548640"/>
              </a:xfrm>
              <a:prstGeom prst="straightConnector1">
                <a:avLst/>
              </a:prstGeom>
              <a:noFill/>
              <a:ln w="38100" cap="flat" cmpd="sng">
                <a:solidFill>
                  <a:srgbClr val="BFBFBF"/>
                </a:solidFill>
                <a:prstDash val="dash"/>
                <a:round/>
                <a:headEnd type="none" w="sm" len="sm"/>
                <a:tailEnd type="none" w="sm" len="sm"/>
              </a:ln>
            </p:spPr>
          </p:cxnSp>
          <p:cxnSp>
            <p:nvCxnSpPr>
              <p:cNvPr id="30" name="Google Shape;280;p33">
                <a:extLst>
                  <a:ext uri="{FF2B5EF4-FFF2-40B4-BE49-F238E27FC236}">
                    <a16:creationId xmlns:a16="http://schemas.microsoft.com/office/drawing/2014/main" id="{11F3211F-8E82-FB4B-959E-7F70E7E2DB89}"/>
                  </a:ext>
                </a:extLst>
              </p:cNvPr>
              <p:cNvCxnSpPr/>
              <p:nvPr/>
            </p:nvCxnSpPr>
            <p:spPr>
              <a:xfrm rot="10800000" flipH="1">
                <a:off x="2688524" y="193416"/>
                <a:ext cx="960120" cy="617518"/>
              </a:xfrm>
              <a:prstGeom prst="straightConnector1">
                <a:avLst/>
              </a:prstGeom>
              <a:noFill/>
              <a:ln w="38100" cap="flat" cmpd="sng">
                <a:solidFill>
                  <a:srgbClr val="BFBFBF"/>
                </a:solidFill>
                <a:prstDash val="dash"/>
                <a:round/>
                <a:headEnd type="none" w="sm" len="sm"/>
                <a:tailEnd type="none" w="sm" len="sm"/>
              </a:ln>
            </p:spPr>
          </p:cxnSp>
          <p:cxnSp>
            <p:nvCxnSpPr>
              <p:cNvPr id="31" name="Google Shape;281;p33">
                <a:extLst>
                  <a:ext uri="{FF2B5EF4-FFF2-40B4-BE49-F238E27FC236}">
                    <a16:creationId xmlns:a16="http://schemas.microsoft.com/office/drawing/2014/main" id="{255D8D56-B9DB-B74D-9CE3-A98DAF4D6900}"/>
                  </a:ext>
                </a:extLst>
              </p:cNvPr>
              <p:cNvCxnSpPr/>
              <p:nvPr/>
            </p:nvCxnSpPr>
            <p:spPr>
              <a:xfrm>
                <a:off x="2688524" y="1769628"/>
                <a:ext cx="960120" cy="548640"/>
              </a:xfrm>
              <a:prstGeom prst="straightConnector1">
                <a:avLst/>
              </a:prstGeom>
              <a:noFill/>
              <a:ln w="38100" cap="flat" cmpd="sng">
                <a:solidFill>
                  <a:srgbClr val="BFBFBF"/>
                </a:solidFill>
                <a:prstDash val="dash"/>
                <a:round/>
                <a:headEnd type="none" w="sm" len="sm"/>
                <a:tailEnd type="none" w="sm" len="sm"/>
              </a:ln>
            </p:spPr>
          </p:cxnSp>
          <p:sp>
            <p:nvSpPr>
              <p:cNvPr id="32" name="Google Shape;282;p33">
                <a:extLst>
                  <a:ext uri="{FF2B5EF4-FFF2-40B4-BE49-F238E27FC236}">
                    <a16:creationId xmlns:a16="http://schemas.microsoft.com/office/drawing/2014/main" id="{4C01B613-8464-CB4C-92E9-C761E915B28A}"/>
                  </a:ext>
                </a:extLst>
              </p:cNvPr>
              <p:cNvSpPr txBox="1"/>
              <p:nvPr/>
            </p:nvSpPr>
            <p:spPr>
              <a:xfrm>
                <a:off x="912725" y="1987531"/>
                <a:ext cx="891540" cy="342900"/>
              </a:xfrm>
              <a:prstGeom prst="rect">
                <a:avLst/>
              </a:prstGeom>
              <a:noFill/>
              <a:ln>
                <a:noFill/>
              </a:ln>
            </p:spPr>
            <p:txBody>
              <a:bodyPr spcFirstLastPara="1" wrap="square" lIns="91425" tIns="45700" rIns="91425" bIns="45700" anchor="ctr" anchorCtr="0">
                <a:noAutofit/>
              </a:bodyPr>
              <a:lstStyle/>
              <a:p>
                <a:pPr marL="0" marR="0" algn="ctr">
                  <a:spcBef>
                    <a:spcPts val="0"/>
                  </a:spcBef>
                  <a:spcAft>
                    <a:spcPts val="0"/>
                  </a:spcAft>
                </a:pPr>
                <a:r>
                  <a:rPr lang="en-US" sz="1200" b="1" kern="1200" dirty="0">
                    <a:solidFill>
                      <a:srgbClr val="323F4F"/>
                    </a:solidFill>
                    <a:effectLst/>
                    <a:latin typeface="Arial" panose="020B0604020202020204" pitchFamily="34" charset="0"/>
                    <a:ea typeface="Calibri" panose="020F0502020204030204" pitchFamily="34" charset="0"/>
                    <a:cs typeface="Times New Roman" panose="02020603050405020304" pitchFamily="18" charset="0"/>
                  </a:rPr>
                  <a:t>Experts from local Universities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3" name="Google Shape;283;p33">
                <a:extLst>
                  <a:ext uri="{FF2B5EF4-FFF2-40B4-BE49-F238E27FC236}">
                    <a16:creationId xmlns:a16="http://schemas.microsoft.com/office/drawing/2014/main" id="{CF6FC490-3860-1440-B7BB-FE0882EBAF30}"/>
                  </a:ext>
                </a:extLst>
              </p:cNvPr>
              <p:cNvSpPr txBox="1"/>
              <p:nvPr/>
            </p:nvSpPr>
            <p:spPr>
              <a:xfrm>
                <a:off x="1842775" y="1990511"/>
                <a:ext cx="891540" cy="342900"/>
              </a:xfrm>
              <a:prstGeom prst="rect">
                <a:avLst/>
              </a:prstGeom>
              <a:noFill/>
              <a:ln>
                <a:noFill/>
              </a:ln>
            </p:spPr>
            <p:txBody>
              <a:bodyPr spcFirstLastPara="1" wrap="square" lIns="91425" tIns="45700" rIns="91425" bIns="45700" anchor="ctr" anchorCtr="0">
                <a:noAutofit/>
              </a:bodyPr>
              <a:lstStyle/>
              <a:p>
                <a:pPr marL="0" marR="0" algn="ctr">
                  <a:spcBef>
                    <a:spcPts val="0"/>
                  </a:spcBef>
                  <a:spcAft>
                    <a:spcPts val="0"/>
                  </a:spcAft>
                </a:pPr>
                <a:r>
                  <a:rPr lang="en-US" sz="1200" b="1" kern="1200" dirty="0">
                    <a:solidFill>
                      <a:srgbClr val="323F4F"/>
                    </a:solidFill>
                    <a:effectLst/>
                    <a:latin typeface="Arial" panose="020B0604020202020204" pitchFamily="34" charset="0"/>
                    <a:ea typeface="Calibri" panose="020F0502020204030204" pitchFamily="34" charset="0"/>
                    <a:cs typeface="Times New Roman" panose="02020603050405020304" pitchFamily="18" charset="0"/>
                  </a:rPr>
                  <a:t>NGOs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4" name="Google Shape;284;p33">
                <a:extLst>
                  <a:ext uri="{FF2B5EF4-FFF2-40B4-BE49-F238E27FC236}">
                    <a16:creationId xmlns:a16="http://schemas.microsoft.com/office/drawing/2014/main" id="{A694DEBA-DE96-6A4C-909B-08BBA54A7508}"/>
                  </a:ext>
                </a:extLst>
              </p:cNvPr>
              <p:cNvSpPr txBox="1"/>
              <p:nvPr/>
            </p:nvSpPr>
            <p:spPr>
              <a:xfrm>
                <a:off x="1834704" y="323008"/>
                <a:ext cx="936072" cy="351650"/>
              </a:xfrm>
              <a:prstGeom prst="rect">
                <a:avLst/>
              </a:prstGeom>
              <a:noFill/>
              <a:ln>
                <a:noFill/>
              </a:ln>
            </p:spPr>
            <p:txBody>
              <a:bodyPr spcFirstLastPara="1" wrap="square" lIns="91425" tIns="45700" rIns="91425" bIns="45700" anchor="ctr" anchorCtr="0">
                <a:noAutofit/>
              </a:bodyPr>
              <a:lstStyle/>
              <a:p>
                <a:pPr marL="0" marR="0" algn="ctr">
                  <a:spcBef>
                    <a:spcPts val="0"/>
                  </a:spcBef>
                  <a:spcAft>
                    <a:spcPts val="0"/>
                  </a:spcAft>
                </a:pPr>
                <a:r>
                  <a:rPr lang="en-US" sz="1200" b="1" kern="1200">
                    <a:solidFill>
                      <a:srgbClr val="3D505A"/>
                    </a:solidFill>
                    <a:effectLst/>
                    <a:latin typeface="Arial" panose="020B0604020202020204" pitchFamily="34" charset="0"/>
                    <a:ea typeface="Calibri" panose="020F0502020204030204" pitchFamily="34" charset="0"/>
                    <a:cs typeface="Times New Roman" panose="02020603050405020304" pitchFamily="18" charset="0"/>
                  </a:rPr>
                  <a:t>Public Sector</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35" name="Google Shape;285;p33">
                <a:extLst>
                  <a:ext uri="{FF2B5EF4-FFF2-40B4-BE49-F238E27FC236}">
                    <a16:creationId xmlns:a16="http://schemas.microsoft.com/office/drawing/2014/main" id="{11F09CC9-5F5F-F34A-B424-B19D96921130}"/>
                  </a:ext>
                </a:extLst>
              </p:cNvPr>
              <p:cNvCxnSpPr/>
              <p:nvPr/>
            </p:nvCxnSpPr>
            <p:spPr>
              <a:xfrm rot="10800000">
                <a:off x="1853410" y="0"/>
                <a:ext cx="4134" cy="788595"/>
              </a:xfrm>
              <a:prstGeom prst="straightConnector1">
                <a:avLst/>
              </a:prstGeom>
              <a:noFill/>
              <a:ln w="38100" cap="flat" cmpd="sng">
                <a:solidFill>
                  <a:srgbClr val="BFBFBF"/>
                </a:solidFill>
                <a:prstDash val="dash"/>
                <a:round/>
                <a:headEnd type="none" w="sm" len="sm"/>
                <a:tailEnd type="none" w="sm" len="sm"/>
              </a:ln>
            </p:spPr>
          </p:cxnSp>
          <p:cxnSp>
            <p:nvCxnSpPr>
              <p:cNvPr id="36" name="Google Shape;286;p33">
                <a:extLst>
                  <a:ext uri="{FF2B5EF4-FFF2-40B4-BE49-F238E27FC236}">
                    <a16:creationId xmlns:a16="http://schemas.microsoft.com/office/drawing/2014/main" id="{87EFA5E1-64EB-1F4E-B662-CD182580AF12}"/>
                  </a:ext>
                </a:extLst>
              </p:cNvPr>
              <p:cNvCxnSpPr/>
              <p:nvPr/>
            </p:nvCxnSpPr>
            <p:spPr>
              <a:xfrm rot="10800000">
                <a:off x="1839274" y="1878643"/>
                <a:ext cx="0" cy="724839"/>
              </a:xfrm>
              <a:prstGeom prst="straightConnector1">
                <a:avLst/>
              </a:prstGeom>
              <a:noFill/>
              <a:ln w="38100" cap="flat" cmpd="sng">
                <a:solidFill>
                  <a:srgbClr val="BFBFBF"/>
                </a:solidFill>
                <a:prstDash val="dash"/>
                <a:round/>
                <a:headEnd type="none" w="sm" len="sm"/>
                <a:tailEnd type="none" w="sm" len="sm"/>
              </a:ln>
            </p:spPr>
          </p:cxnSp>
          <p:cxnSp>
            <p:nvCxnSpPr>
              <p:cNvPr id="37" name="Google Shape;287;p33">
                <a:extLst>
                  <a:ext uri="{FF2B5EF4-FFF2-40B4-BE49-F238E27FC236}">
                    <a16:creationId xmlns:a16="http://schemas.microsoft.com/office/drawing/2014/main" id="{17EC3B5A-C68F-154B-A5F5-FDB866E6BE07}"/>
                  </a:ext>
                </a:extLst>
              </p:cNvPr>
              <p:cNvCxnSpPr/>
              <p:nvPr/>
            </p:nvCxnSpPr>
            <p:spPr>
              <a:xfrm rot="10800000" flipH="1">
                <a:off x="3459400" y="800779"/>
                <a:ext cx="274320" cy="199835"/>
              </a:xfrm>
              <a:prstGeom prst="straightConnector1">
                <a:avLst/>
              </a:prstGeom>
              <a:noFill/>
              <a:ln w="38100" cap="flat" cmpd="sng">
                <a:solidFill>
                  <a:srgbClr val="BFBFBF"/>
                </a:solidFill>
                <a:prstDash val="dash"/>
                <a:round/>
                <a:headEnd type="none" w="sm" len="sm"/>
                <a:tailEnd type="none" w="sm" len="sm"/>
              </a:ln>
            </p:spPr>
          </p:cxnSp>
          <p:cxnSp>
            <p:nvCxnSpPr>
              <p:cNvPr id="38" name="Google Shape;288;p33">
                <a:extLst>
                  <a:ext uri="{FF2B5EF4-FFF2-40B4-BE49-F238E27FC236}">
                    <a16:creationId xmlns:a16="http://schemas.microsoft.com/office/drawing/2014/main" id="{D24BCD2D-939F-7E41-9ED9-7BB34653BBF4}"/>
                  </a:ext>
                </a:extLst>
              </p:cNvPr>
              <p:cNvCxnSpPr/>
              <p:nvPr/>
            </p:nvCxnSpPr>
            <p:spPr>
              <a:xfrm>
                <a:off x="3459400" y="1273062"/>
                <a:ext cx="274320" cy="0"/>
              </a:xfrm>
              <a:prstGeom prst="straightConnector1">
                <a:avLst/>
              </a:prstGeom>
              <a:noFill/>
              <a:ln w="38100" cap="flat" cmpd="sng">
                <a:solidFill>
                  <a:srgbClr val="BFBFBF"/>
                </a:solidFill>
                <a:prstDash val="dash"/>
                <a:round/>
                <a:headEnd type="none" w="sm" len="sm"/>
                <a:tailEnd type="none" w="sm" len="sm"/>
              </a:ln>
            </p:spPr>
          </p:cxnSp>
          <p:cxnSp>
            <p:nvCxnSpPr>
              <p:cNvPr id="39" name="Google Shape;289;p33">
                <a:extLst>
                  <a:ext uri="{FF2B5EF4-FFF2-40B4-BE49-F238E27FC236}">
                    <a16:creationId xmlns:a16="http://schemas.microsoft.com/office/drawing/2014/main" id="{D79F70E4-E5AE-7F46-8D41-C1D461DEEC24}"/>
                  </a:ext>
                </a:extLst>
              </p:cNvPr>
              <p:cNvCxnSpPr/>
              <p:nvPr/>
            </p:nvCxnSpPr>
            <p:spPr>
              <a:xfrm rot="10800000">
                <a:off x="3459400" y="1468974"/>
                <a:ext cx="274320" cy="199835"/>
              </a:xfrm>
              <a:prstGeom prst="straightConnector1">
                <a:avLst/>
              </a:prstGeom>
              <a:noFill/>
              <a:ln w="38100" cap="flat" cmpd="sng">
                <a:solidFill>
                  <a:srgbClr val="BFBFBF"/>
                </a:solidFill>
                <a:prstDash val="dash"/>
                <a:round/>
                <a:headEnd type="none" w="sm" len="sm"/>
                <a:tailEnd type="none" w="sm" len="sm"/>
              </a:ln>
            </p:spPr>
          </p:cxnSp>
          <p:cxnSp>
            <p:nvCxnSpPr>
              <p:cNvPr id="40" name="Google Shape;290;p33">
                <a:extLst>
                  <a:ext uri="{FF2B5EF4-FFF2-40B4-BE49-F238E27FC236}">
                    <a16:creationId xmlns:a16="http://schemas.microsoft.com/office/drawing/2014/main" id="{7035F148-4FF6-184B-8B97-60BCAB82979B}"/>
                  </a:ext>
                </a:extLst>
              </p:cNvPr>
              <p:cNvCxnSpPr/>
              <p:nvPr/>
            </p:nvCxnSpPr>
            <p:spPr>
              <a:xfrm rot="10800000">
                <a:off x="22128" y="807605"/>
                <a:ext cx="274320" cy="199835"/>
              </a:xfrm>
              <a:prstGeom prst="straightConnector1">
                <a:avLst/>
              </a:prstGeom>
              <a:noFill/>
              <a:ln w="38100" cap="flat" cmpd="sng">
                <a:solidFill>
                  <a:srgbClr val="BFBFBF"/>
                </a:solidFill>
                <a:prstDash val="dash"/>
                <a:round/>
                <a:headEnd type="none" w="sm" len="sm"/>
                <a:tailEnd type="none" w="sm" len="sm"/>
              </a:ln>
            </p:spPr>
          </p:cxnSp>
          <p:cxnSp>
            <p:nvCxnSpPr>
              <p:cNvPr id="41" name="Google Shape;291;p33">
                <a:extLst>
                  <a:ext uri="{FF2B5EF4-FFF2-40B4-BE49-F238E27FC236}">
                    <a16:creationId xmlns:a16="http://schemas.microsoft.com/office/drawing/2014/main" id="{DC79E2E4-3653-9D4A-B2A3-5AC84AEBD946}"/>
                  </a:ext>
                </a:extLst>
              </p:cNvPr>
              <p:cNvCxnSpPr/>
              <p:nvPr/>
            </p:nvCxnSpPr>
            <p:spPr>
              <a:xfrm rot="10800000">
                <a:off x="0" y="1273062"/>
                <a:ext cx="274320" cy="0"/>
              </a:xfrm>
              <a:prstGeom prst="straightConnector1">
                <a:avLst/>
              </a:prstGeom>
              <a:noFill/>
              <a:ln w="38100" cap="flat" cmpd="sng">
                <a:solidFill>
                  <a:srgbClr val="BFBFBF"/>
                </a:solidFill>
                <a:prstDash val="dash"/>
                <a:round/>
                <a:headEnd type="none" w="sm" len="sm"/>
                <a:tailEnd type="none" w="sm" len="sm"/>
              </a:ln>
            </p:spPr>
          </p:cxnSp>
          <p:cxnSp>
            <p:nvCxnSpPr>
              <p:cNvPr id="42" name="Google Shape;292;p33">
                <a:extLst>
                  <a:ext uri="{FF2B5EF4-FFF2-40B4-BE49-F238E27FC236}">
                    <a16:creationId xmlns:a16="http://schemas.microsoft.com/office/drawing/2014/main" id="{4EF6CE88-F8DD-6F45-8F79-11AE9CA77771}"/>
                  </a:ext>
                </a:extLst>
              </p:cNvPr>
              <p:cNvCxnSpPr/>
              <p:nvPr/>
            </p:nvCxnSpPr>
            <p:spPr>
              <a:xfrm rot="10800000" flipH="1">
                <a:off x="31679" y="1526973"/>
                <a:ext cx="274320" cy="199835"/>
              </a:xfrm>
              <a:prstGeom prst="straightConnector1">
                <a:avLst/>
              </a:prstGeom>
              <a:noFill/>
              <a:ln w="38100" cap="flat" cmpd="sng">
                <a:solidFill>
                  <a:srgbClr val="BFBFBF"/>
                </a:solidFill>
                <a:prstDash val="dash"/>
                <a:round/>
                <a:headEnd type="none" w="sm" len="sm"/>
                <a:tailEnd type="none" w="sm" len="sm"/>
              </a:ln>
            </p:spPr>
          </p:cxnSp>
          <p:sp>
            <p:nvSpPr>
              <p:cNvPr id="43" name="Google Shape;293;p33">
                <a:extLst>
                  <a:ext uri="{FF2B5EF4-FFF2-40B4-BE49-F238E27FC236}">
                    <a16:creationId xmlns:a16="http://schemas.microsoft.com/office/drawing/2014/main" id="{5957192D-9C72-8647-A56E-EE41925FD119}"/>
                  </a:ext>
                </a:extLst>
              </p:cNvPr>
              <p:cNvSpPr/>
              <p:nvPr/>
            </p:nvSpPr>
            <p:spPr>
              <a:xfrm rot="10800000">
                <a:off x="2563131" y="1635413"/>
                <a:ext cx="613112" cy="188872"/>
              </a:xfrm>
              <a:prstGeom prst="curvedDownArrow">
                <a:avLst>
                  <a:gd name="adj1" fmla="val 25000"/>
                  <a:gd name="adj2" fmla="val 50000"/>
                  <a:gd name="adj3" fmla="val 25000"/>
                </a:avLst>
              </a:prstGeom>
              <a:solidFill>
                <a:srgbClr val="244061"/>
              </a:solidFill>
              <a:ln w="9525" cap="flat" cmpd="sng">
                <a:solidFill>
                  <a:srgbClr val="366092"/>
                </a:solidFill>
                <a:prstDash val="solid"/>
                <a:round/>
                <a:headEnd type="none" w="sm" len="sm"/>
                <a:tailEnd type="none" w="sm" len="sm"/>
              </a:ln>
            </p:spPr>
            <p:txBody>
              <a:bodyPr spcFirstLastPara="1" wrap="square" lIns="91425" tIns="45700" rIns="91425" bIns="45700" anchor="ctr" anchorCtr="0">
                <a:noAutofit/>
              </a:bodyPr>
              <a:lstStyle/>
              <a:p>
                <a:endParaRPr lang="en-US"/>
              </a:p>
            </p:txBody>
          </p:sp>
          <p:sp>
            <p:nvSpPr>
              <p:cNvPr id="44" name="Google Shape;294;p33">
                <a:extLst>
                  <a:ext uri="{FF2B5EF4-FFF2-40B4-BE49-F238E27FC236}">
                    <a16:creationId xmlns:a16="http://schemas.microsoft.com/office/drawing/2014/main" id="{6491050E-6E7A-5547-9402-3FE4BECA6619}"/>
                  </a:ext>
                </a:extLst>
              </p:cNvPr>
              <p:cNvSpPr/>
              <p:nvPr/>
            </p:nvSpPr>
            <p:spPr>
              <a:xfrm>
                <a:off x="2563131" y="601147"/>
                <a:ext cx="613112" cy="188872"/>
              </a:xfrm>
              <a:prstGeom prst="curvedDownArrow">
                <a:avLst>
                  <a:gd name="adj1" fmla="val 25000"/>
                  <a:gd name="adj2" fmla="val 50000"/>
                  <a:gd name="adj3" fmla="val 25000"/>
                </a:avLst>
              </a:prstGeom>
              <a:solidFill>
                <a:srgbClr val="244061"/>
              </a:solidFill>
              <a:ln w="9525" cap="flat" cmpd="sng">
                <a:solidFill>
                  <a:srgbClr val="366092"/>
                </a:solidFill>
                <a:prstDash val="solid"/>
                <a:round/>
                <a:headEnd type="none" w="sm" len="sm"/>
                <a:tailEnd type="none" w="sm" len="sm"/>
              </a:ln>
            </p:spPr>
            <p:txBody>
              <a:bodyPr spcFirstLastPara="1" wrap="square" lIns="91425" tIns="45700" rIns="91425" bIns="45700" anchor="ctr" anchorCtr="0">
                <a:noAutofit/>
              </a:bodyPr>
              <a:lstStyle/>
              <a:p>
                <a:endParaRPr lang="en-US"/>
              </a:p>
            </p:txBody>
          </p:sp>
          <p:sp>
            <p:nvSpPr>
              <p:cNvPr id="45" name="Google Shape;295;p33">
                <a:extLst>
                  <a:ext uri="{FF2B5EF4-FFF2-40B4-BE49-F238E27FC236}">
                    <a16:creationId xmlns:a16="http://schemas.microsoft.com/office/drawing/2014/main" id="{0ED95014-680D-3A46-80BD-F1318AAB6966}"/>
                  </a:ext>
                </a:extLst>
              </p:cNvPr>
              <p:cNvSpPr/>
              <p:nvPr/>
            </p:nvSpPr>
            <p:spPr>
              <a:xfrm rot="10800000">
                <a:off x="471701" y="1635413"/>
                <a:ext cx="613112" cy="188872"/>
              </a:xfrm>
              <a:prstGeom prst="curvedDownArrow">
                <a:avLst>
                  <a:gd name="adj1" fmla="val 25000"/>
                  <a:gd name="adj2" fmla="val 50000"/>
                  <a:gd name="adj3" fmla="val 25000"/>
                </a:avLst>
              </a:prstGeom>
              <a:solidFill>
                <a:srgbClr val="244061"/>
              </a:solidFill>
              <a:ln w="9525" cap="flat" cmpd="sng">
                <a:solidFill>
                  <a:srgbClr val="366092"/>
                </a:solidFill>
                <a:prstDash val="solid"/>
                <a:round/>
                <a:headEnd type="none" w="sm" len="sm"/>
                <a:tailEnd type="none" w="sm" len="sm"/>
              </a:ln>
            </p:spPr>
            <p:txBody>
              <a:bodyPr spcFirstLastPara="1" wrap="square" lIns="91425" tIns="45700" rIns="91425" bIns="45700" anchor="ctr" anchorCtr="0">
                <a:noAutofit/>
              </a:bodyPr>
              <a:lstStyle/>
              <a:p>
                <a:endParaRPr lang="en-US"/>
              </a:p>
            </p:txBody>
          </p:sp>
          <p:sp>
            <p:nvSpPr>
              <p:cNvPr id="46" name="Google Shape;296;p33">
                <a:extLst>
                  <a:ext uri="{FF2B5EF4-FFF2-40B4-BE49-F238E27FC236}">
                    <a16:creationId xmlns:a16="http://schemas.microsoft.com/office/drawing/2014/main" id="{DAFE879D-0871-B74A-B7A6-C5EE0F5D105C}"/>
                  </a:ext>
                </a:extLst>
              </p:cNvPr>
              <p:cNvSpPr/>
              <p:nvPr/>
            </p:nvSpPr>
            <p:spPr>
              <a:xfrm>
                <a:off x="471703" y="601147"/>
                <a:ext cx="613112" cy="188872"/>
              </a:xfrm>
              <a:prstGeom prst="curvedDownArrow">
                <a:avLst>
                  <a:gd name="adj1" fmla="val 25000"/>
                  <a:gd name="adj2" fmla="val 50000"/>
                  <a:gd name="adj3" fmla="val 25000"/>
                </a:avLst>
              </a:prstGeom>
              <a:solidFill>
                <a:srgbClr val="244061"/>
              </a:solidFill>
              <a:ln w="9525" cap="flat" cmpd="sng">
                <a:solidFill>
                  <a:srgbClr val="366092"/>
                </a:solidFill>
                <a:prstDash val="solid"/>
                <a:round/>
                <a:headEnd type="none" w="sm" len="sm"/>
                <a:tailEnd type="none" w="sm" len="sm"/>
              </a:ln>
            </p:spPr>
            <p:txBody>
              <a:bodyPr spcFirstLastPara="1" wrap="square" lIns="91425" tIns="45700" rIns="91425" bIns="45700" anchor="ctr" anchorCtr="0">
                <a:noAutofit/>
              </a:bodyPr>
              <a:lstStyle/>
              <a:p>
                <a:endParaRPr lang="en-US"/>
              </a:p>
            </p:txBody>
          </p:sp>
          <p:cxnSp>
            <p:nvCxnSpPr>
              <p:cNvPr id="47" name="Google Shape;297;p33">
                <a:extLst>
                  <a:ext uri="{FF2B5EF4-FFF2-40B4-BE49-F238E27FC236}">
                    <a16:creationId xmlns:a16="http://schemas.microsoft.com/office/drawing/2014/main" id="{E659FAEC-80D9-4745-B9E2-1FB482E75DFD}"/>
                  </a:ext>
                </a:extLst>
              </p:cNvPr>
              <p:cNvCxnSpPr/>
              <p:nvPr/>
            </p:nvCxnSpPr>
            <p:spPr>
              <a:xfrm>
                <a:off x="1416745" y="601147"/>
                <a:ext cx="0" cy="327137"/>
              </a:xfrm>
              <a:prstGeom prst="straightConnector1">
                <a:avLst/>
              </a:prstGeom>
              <a:noFill/>
              <a:ln w="38100" cap="flat" cmpd="sng">
                <a:solidFill>
                  <a:srgbClr val="366092"/>
                </a:solidFill>
                <a:prstDash val="solid"/>
                <a:round/>
                <a:headEnd type="triangle" w="med" len="med"/>
                <a:tailEnd type="triangle" w="med" len="med"/>
              </a:ln>
            </p:spPr>
          </p:cxnSp>
          <p:cxnSp>
            <p:nvCxnSpPr>
              <p:cNvPr id="48" name="Google Shape;298;p33">
                <a:extLst>
                  <a:ext uri="{FF2B5EF4-FFF2-40B4-BE49-F238E27FC236}">
                    <a16:creationId xmlns:a16="http://schemas.microsoft.com/office/drawing/2014/main" id="{AAF79A4B-E899-AB43-AC9D-F43A72277A32}"/>
                  </a:ext>
                </a:extLst>
              </p:cNvPr>
              <p:cNvCxnSpPr/>
              <p:nvPr/>
            </p:nvCxnSpPr>
            <p:spPr>
              <a:xfrm>
                <a:off x="2282512" y="601147"/>
                <a:ext cx="0" cy="327137"/>
              </a:xfrm>
              <a:prstGeom prst="straightConnector1">
                <a:avLst/>
              </a:prstGeom>
              <a:noFill/>
              <a:ln w="38100" cap="flat" cmpd="sng">
                <a:solidFill>
                  <a:srgbClr val="366092"/>
                </a:solidFill>
                <a:prstDash val="solid"/>
                <a:round/>
                <a:headEnd type="triangle" w="med" len="med"/>
                <a:tailEnd type="triangle" w="med" len="med"/>
              </a:ln>
            </p:spPr>
          </p:cxnSp>
          <p:cxnSp>
            <p:nvCxnSpPr>
              <p:cNvPr id="49" name="Google Shape;299;p33">
                <a:extLst>
                  <a:ext uri="{FF2B5EF4-FFF2-40B4-BE49-F238E27FC236}">
                    <a16:creationId xmlns:a16="http://schemas.microsoft.com/office/drawing/2014/main" id="{9B58DA1C-6332-354D-B633-C932039061F3}"/>
                  </a:ext>
                </a:extLst>
              </p:cNvPr>
              <p:cNvCxnSpPr/>
              <p:nvPr/>
            </p:nvCxnSpPr>
            <p:spPr>
              <a:xfrm>
                <a:off x="2282512" y="1697754"/>
                <a:ext cx="0" cy="298704"/>
              </a:xfrm>
              <a:prstGeom prst="straightConnector1">
                <a:avLst/>
              </a:prstGeom>
              <a:noFill/>
              <a:ln w="38100" cap="flat" cmpd="sng">
                <a:solidFill>
                  <a:srgbClr val="366092"/>
                </a:solidFill>
                <a:prstDash val="solid"/>
                <a:round/>
                <a:headEnd type="triangle" w="med" len="med"/>
                <a:tailEnd type="triangle" w="med" len="med"/>
              </a:ln>
            </p:spPr>
          </p:cxnSp>
          <p:cxnSp>
            <p:nvCxnSpPr>
              <p:cNvPr id="50" name="Google Shape;300;p33">
                <a:extLst>
                  <a:ext uri="{FF2B5EF4-FFF2-40B4-BE49-F238E27FC236}">
                    <a16:creationId xmlns:a16="http://schemas.microsoft.com/office/drawing/2014/main" id="{7D14EEF7-D2DC-E84E-B42A-866C3AC476A5}"/>
                  </a:ext>
                </a:extLst>
              </p:cNvPr>
              <p:cNvCxnSpPr/>
              <p:nvPr/>
            </p:nvCxnSpPr>
            <p:spPr>
              <a:xfrm>
                <a:off x="1416745" y="1697754"/>
                <a:ext cx="0" cy="298704"/>
              </a:xfrm>
              <a:prstGeom prst="straightConnector1">
                <a:avLst/>
              </a:prstGeom>
              <a:noFill/>
              <a:ln w="38100" cap="flat" cmpd="sng">
                <a:solidFill>
                  <a:srgbClr val="366092"/>
                </a:solidFill>
                <a:prstDash val="solid"/>
                <a:round/>
                <a:headEnd type="triangle" w="med" len="med"/>
                <a:tailEnd type="triangle" w="med" len="med"/>
              </a:ln>
            </p:spPr>
          </p:cxnSp>
        </p:grpSp>
        <p:grpSp>
          <p:nvGrpSpPr>
            <p:cNvPr id="10" name="Google Shape;303;p33">
              <a:extLst>
                <a:ext uri="{FF2B5EF4-FFF2-40B4-BE49-F238E27FC236}">
                  <a16:creationId xmlns:a16="http://schemas.microsoft.com/office/drawing/2014/main" id="{E1D24195-4AC5-E44C-BFAC-F2303074A3F0}"/>
                </a:ext>
              </a:extLst>
            </p:cNvPr>
            <p:cNvGrpSpPr/>
            <p:nvPr/>
          </p:nvGrpSpPr>
          <p:grpSpPr>
            <a:xfrm>
              <a:off x="2045121" y="1497251"/>
              <a:ext cx="2530908" cy="1779731"/>
              <a:chOff x="2045121" y="1497251"/>
              <a:chExt cx="2530908" cy="1779731"/>
            </a:xfrm>
          </p:grpSpPr>
          <p:sp>
            <p:nvSpPr>
              <p:cNvPr id="17" name="Google Shape;304;p33">
                <a:extLst>
                  <a:ext uri="{FF2B5EF4-FFF2-40B4-BE49-F238E27FC236}">
                    <a16:creationId xmlns:a16="http://schemas.microsoft.com/office/drawing/2014/main" id="{509B684E-FF49-3C48-B9EA-020C20C14845}"/>
                  </a:ext>
                </a:extLst>
              </p:cNvPr>
              <p:cNvSpPr/>
              <p:nvPr/>
            </p:nvSpPr>
            <p:spPr>
              <a:xfrm>
                <a:off x="2402102" y="1497251"/>
                <a:ext cx="1684251" cy="1684251"/>
              </a:xfrm>
              <a:custGeom>
                <a:avLst/>
                <a:gdLst/>
                <a:ahLst/>
                <a:cxnLst/>
                <a:rect l="l" t="t" r="r" b="b"/>
                <a:pathLst>
                  <a:path w="120000" h="120000" extrusionOk="0">
                    <a:moveTo>
                      <a:pt x="84649" y="8623"/>
                    </a:moveTo>
                    <a:lnTo>
                      <a:pt x="84649" y="8623"/>
                    </a:lnTo>
                    <a:cubicBezTo>
                      <a:pt x="106726" y="19214"/>
                      <a:pt x="119568" y="42725"/>
                      <a:pt x="116550" y="67024"/>
                    </a:cubicBezTo>
                    <a:cubicBezTo>
                      <a:pt x="113532" y="91323"/>
                      <a:pt x="95327" y="110978"/>
                      <a:pt x="71330" y="115847"/>
                    </a:cubicBezTo>
                    <a:cubicBezTo>
                      <a:pt x="47333" y="120715"/>
                      <a:pt x="22909" y="109709"/>
                      <a:pt x="10659" y="88508"/>
                    </a:cubicBezTo>
                    <a:cubicBezTo>
                      <a:pt x="-1591" y="67306"/>
                      <a:pt x="1073" y="40650"/>
                      <a:pt x="17277" y="22291"/>
                    </a:cubicBezTo>
                    <a:lnTo>
                      <a:pt x="15178" y="20137"/>
                    </a:lnTo>
                    <a:lnTo>
                      <a:pt x="22196" y="21184"/>
                    </a:lnTo>
                    <a:lnTo>
                      <a:pt x="23295" y="28471"/>
                    </a:lnTo>
                    <a:lnTo>
                      <a:pt x="21197" y="26317"/>
                    </a:lnTo>
                    <a:lnTo>
                      <a:pt x="21197" y="26317"/>
                    </a:lnTo>
                    <a:cubicBezTo>
                      <a:pt x="6749" y="42961"/>
                      <a:pt x="4525" y="66965"/>
                      <a:pt x="15669" y="85980"/>
                    </a:cubicBezTo>
                    <a:cubicBezTo>
                      <a:pt x="26813" y="104995"/>
                      <a:pt x="48843" y="114786"/>
                      <a:pt x="70424" y="110314"/>
                    </a:cubicBezTo>
                    <a:cubicBezTo>
                      <a:pt x="92006" y="105843"/>
                      <a:pt x="108332" y="88106"/>
                      <a:pt x="111004" y="66229"/>
                    </a:cubicBezTo>
                    <a:cubicBezTo>
                      <a:pt x="113676" y="44351"/>
                      <a:pt x="102097" y="23207"/>
                      <a:pt x="82226" y="13673"/>
                    </a:cubicBezTo>
                    <a:close/>
                  </a:path>
                </a:pathLst>
              </a:custGeom>
              <a:solidFill>
                <a:srgbClr val="6FA0DC"/>
              </a:solidFill>
              <a:ln>
                <a:noFill/>
              </a:ln>
            </p:spPr>
            <p:txBody>
              <a:bodyPr spcFirstLastPara="1" wrap="square" lIns="91425" tIns="91425" rIns="91425" bIns="91425" anchor="ctr" anchorCtr="0">
                <a:noAutofit/>
              </a:bodyPr>
              <a:lstStyle/>
              <a:p>
                <a:endParaRPr lang="en-US"/>
              </a:p>
            </p:txBody>
          </p:sp>
          <p:sp>
            <p:nvSpPr>
              <p:cNvPr id="18" name="Google Shape;305;p33">
                <a:extLst>
                  <a:ext uri="{FF2B5EF4-FFF2-40B4-BE49-F238E27FC236}">
                    <a16:creationId xmlns:a16="http://schemas.microsoft.com/office/drawing/2014/main" id="{4BBED853-BB50-6D48-AFE4-EA983C33ACBC}"/>
                  </a:ext>
                </a:extLst>
              </p:cNvPr>
              <p:cNvSpPr/>
              <p:nvPr/>
            </p:nvSpPr>
            <p:spPr>
              <a:xfrm>
                <a:off x="2749143" y="1534088"/>
                <a:ext cx="990169" cy="562088"/>
              </a:xfrm>
              <a:prstGeom prst="roundRect">
                <a:avLst>
                  <a:gd name="adj" fmla="val 16667"/>
                </a:avLst>
              </a:prstGeom>
              <a:solidFill>
                <a:srgbClr val="0070C0"/>
              </a:solidFill>
              <a:ln>
                <a:noFill/>
              </a:ln>
            </p:spPr>
            <p:txBody>
              <a:bodyPr spcFirstLastPara="1" wrap="square" lIns="91425" tIns="91425" rIns="91425" bIns="91425" anchor="ctr" anchorCtr="0">
                <a:noAutofit/>
              </a:bodyPr>
              <a:lstStyle/>
              <a:p>
                <a:endParaRPr lang="en-US"/>
              </a:p>
            </p:txBody>
          </p:sp>
          <p:sp>
            <p:nvSpPr>
              <p:cNvPr id="19" name="Google Shape;306;p33">
                <a:extLst>
                  <a:ext uri="{FF2B5EF4-FFF2-40B4-BE49-F238E27FC236}">
                    <a16:creationId xmlns:a16="http://schemas.microsoft.com/office/drawing/2014/main" id="{6CD0AE79-5D4B-4946-B739-93D961A92793}"/>
                  </a:ext>
                </a:extLst>
              </p:cNvPr>
              <p:cNvSpPr txBox="1"/>
              <p:nvPr/>
            </p:nvSpPr>
            <p:spPr>
              <a:xfrm>
                <a:off x="2761669" y="1625718"/>
                <a:ext cx="965117" cy="393699"/>
              </a:xfrm>
              <a:prstGeom prst="rect">
                <a:avLst/>
              </a:prstGeom>
              <a:noFill/>
              <a:ln>
                <a:noFill/>
              </a:ln>
            </p:spPr>
            <p:txBody>
              <a:bodyPr spcFirstLastPara="1" wrap="square" lIns="38100" tIns="38100" rIns="38100" bIns="38100" anchor="ctr" anchorCtr="0">
                <a:noAutofit/>
              </a:bodyPr>
              <a:lstStyle/>
              <a:p>
                <a:pPr marL="0" marR="0" algn="ctr">
                  <a:lnSpc>
                    <a:spcPct val="90000"/>
                  </a:lnSpc>
                  <a:spcBef>
                    <a:spcPts val="0"/>
                  </a:spcBef>
                  <a:spcAft>
                    <a:spcPts val="0"/>
                  </a:spcAft>
                </a:pPr>
                <a:r>
                  <a:rPr lang="en-US" sz="1000" kern="1200" dirty="0">
                    <a:solidFill>
                      <a:srgbClr val="FFFFFF"/>
                    </a:solidFill>
                    <a:effectLst/>
                    <a:latin typeface="Arial" panose="020B0604020202020204" pitchFamily="34" charset="0"/>
                    <a:ea typeface="Arial" panose="020B0604020202020204" pitchFamily="34" charset="0"/>
                    <a:cs typeface="Times New Roman" panose="02020603050405020304" pitchFamily="18" charset="0"/>
                  </a:rPr>
                  <a:t>More data</a:t>
                </a:r>
              </a:p>
              <a:p>
                <a:pPr marL="0" marR="0" algn="ctr">
                  <a:lnSpc>
                    <a:spcPct val="90000"/>
                  </a:lnSpc>
                  <a:spcBef>
                    <a:spcPts val="0"/>
                  </a:spcBef>
                  <a:spcAft>
                    <a:spcPts val="0"/>
                  </a:spcAft>
                </a:pPr>
                <a:r>
                  <a:rPr lang="en-US" sz="1000" dirty="0">
                    <a:solidFill>
                      <a:srgbClr val="FFFFFF"/>
                    </a:solidFill>
                    <a:latin typeface="Arial" panose="020B0604020202020204" pitchFamily="34" charset="0"/>
                    <a:ea typeface="Calibri" panose="020F0502020204030204" pitchFamily="34" charset="0"/>
                    <a:cs typeface="Times New Roman" panose="02020603050405020304" pitchFamily="18" charset="0"/>
                  </a:rPr>
                  <a:t>publicly accessible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0" name="Google Shape;307;p33">
                <a:extLst>
                  <a:ext uri="{FF2B5EF4-FFF2-40B4-BE49-F238E27FC236}">
                    <a16:creationId xmlns:a16="http://schemas.microsoft.com/office/drawing/2014/main" id="{AFADE094-9AA9-8546-AC86-F6BB037997EC}"/>
                  </a:ext>
                </a:extLst>
              </p:cNvPr>
              <p:cNvSpPr/>
              <p:nvPr/>
            </p:nvSpPr>
            <p:spPr>
              <a:xfrm>
                <a:off x="3516221" y="2254437"/>
                <a:ext cx="990169" cy="399305"/>
              </a:xfrm>
              <a:prstGeom prst="roundRect">
                <a:avLst>
                  <a:gd name="adj" fmla="val 16667"/>
                </a:avLst>
              </a:prstGeom>
              <a:solidFill>
                <a:srgbClr val="0070C0"/>
              </a:solidFill>
              <a:ln>
                <a:noFill/>
              </a:ln>
            </p:spPr>
            <p:txBody>
              <a:bodyPr spcFirstLastPara="1" wrap="square" lIns="91425" tIns="91425" rIns="91425" bIns="91425" anchor="ctr" anchorCtr="0">
                <a:noAutofit/>
              </a:bodyPr>
              <a:lstStyle/>
              <a:p>
                <a:endParaRPr lang="en-US"/>
              </a:p>
            </p:txBody>
          </p:sp>
          <p:sp>
            <p:nvSpPr>
              <p:cNvPr id="21" name="Google Shape;308;p33">
                <a:extLst>
                  <a:ext uri="{FF2B5EF4-FFF2-40B4-BE49-F238E27FC236}">
                    <a16:creationId xmlns:a16="http://schemas.microsoft.com/office/drawing/2014/main" id="{30058C0A-3394-E34E-8DEA-C86134ED034A}"/>
                  </a:ext>
                </a:extLst>
              </p:cNvPr>
              <p:cNvSpPr txBox="1"/>
              <p:nvPr/>
            </p:nvSpPr>
            <p:spPr>
              <a:xfrm>
                <a:off x="3481953" y="2195593"/>
                <a:ext cx="1094076" cy="548165"/>
              </a:xfrm>
              <a:prstGeom prst="rect">
                <a:avLst/>
              </a:prstGeom>
              <a:noFill/>
              <a:ln>
                <a:noFill/>
              </a:ln>
            </p:spPr>
            <p:txBody>
              <a:bodyPr spcFirstLastPara="1" wrap="square" lIns="38100" tIns="38100" rIns="38100" bIns="38100" anchor="ctr" anchorCtr="0">
                <a:noAutofit/>
              </a:bodyPr>
              <a:lstStyle/>
              <a:p>
                <a:pPr marL="0" marR="0" algn="ctr">
                  <a:lnSpc>
                    <a:spcPct val="90000"/>
                  </a:lnSpc>
                  <a:spcBef>
                    <a:spcPts val="0"/>
                  </a:spcBef>
                  <a:spcAft>
                    <a:spcPts val="0"/>
                  </a:spcAft>
                </a:pPr>
                <a:r>
                  <a:rPr lang="en-US" sz="1000" kern="1200" dirty="0">
                    <a:solidFill>
                      <a:srgbClr val="FFFFFF"/>
                    </a:solidFill>
                    <a:effectLst/>
                    <a:latin typeface="Arial" panose="020B0604020202020204" pitchFamily="34" charset="0"/>
                    <a:ea typeface="Arial" panose="020B0604020202020204" pitchFamily="34" charset="0"/>
                    <a:cs typeface="Times New Roman" panose="02020603050405020304" pitchFamily="18" charset="0"/>
                  </a:rPr>
                  <a:t>Better algorithms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2" name="Google Shape;309;p33">
                <a:extLst>
                  <a:ext uri="{FF2B5EF4-FFF2-40B4-BE49-F238E27FC236}">
                    <a16:creationId xmlns:a16="http://schemas.microsoft.com/office/drawing/2014/main" id="{16480826-8D9F-714A-B3A6-E13D207BF634}"/>
                  </a:ext>
                </a:extLst>
              </p:cNvPr>
              <p:cNvSpPr/>
              <p:nvPr/>
            </p:nvSpPr>
            <p:spPr>
              <a:xfrm>
                <a:off x="2761328" y="2875253"/>
                <a:ext cx="1099224" cy="339647"/>
              </a:xfrm>
              <a:prstGeom prst="roundRect">
                <a:avLst>
                  <a:gd name="adj" fmla="val 16667"/>
                </a:avLst>
              </a:prstGeom>
              <a:solidFill>
                <a:srgbClr val="0070C0"/>
              </a:solidFill>
              <a:ln>
                <a:noFill/>
              </a:ln>
            </p:spPr>
            <p:txBody>
              <a:bodyPr spcFirstLastPara="1" wrap="square" lIns="91425" tIns="91425" rIns="91425" bIns="91425" anchor="ctr" anchorCtr="0">
                <a:noAutofit/>
              </a:bodyPr>
              <a:lstStyle/>
              <a:p>
                <a:endParaRPr lang="en-US"/>
              </a:p>
            </p:txBody>
          </p:sp>
          <p:sp>
            <p:nvSpPr>
              <p:cNvPr id="23" name="Google Shape;310;p33">
                <a:extLst>
                  <a:ext uri="{FF2B5EF4-FFF2-40B4-BE49-F238E27FC236}">
                    <a16:creationId xmlns:a16="http://schemas.microsoft.com/office/drawing/2014/main" id="{0EF28FC3-F7AF-3141-AD4B-75A8C7DC0501}"/>
                  </a:ext>
                </a:extLst>
              </p:cNvPr>
              <p:cNvSpPr txBox="1"/>
              <p:nvPr/>
            </p:nvSpPr>
            <p:spPr>
              <a:xfrm>
                <a:off x="2720585" y="2812637"/>
                <a:ext cx="1195675" cy="464345"/>
              </a:xfrm>
              <a:prstGeom prst="rect">
                <a:avLst/>
              </a:prstGeom>
              <a:noFill/>
              <a:ln>
                <a:noFill/>
              </a:ln>
            </p:spPr>
            <p:txBody>
              <a:bodyPr spcFirstLastPara="1" wrap="square" lIns="38100" tIns="38100" rIns="38100" bIns="38100" anchor="ctr" anchorCtr="0">
                <a:noAutofit/>
              </a:bodyPr>
              <a:lstStyle/>
              <a:p>
                <a:pPr marL="0" marR="0" algn="ctr">
                  <a:lnSpc>
                    <a:spcPct val="90000"/>
                  </a:lnSpc>
                  <a:spcBef>
                    <a:spcPts val="0"/>
                  </a:spcBef>
                  <a:spcAft>
                    <a:spcPts val="0"/>
                  </a:spcAft>
                </a:pPr>
                <a:r>
                  <a:rPr lang="en-US" sz="1000" kern="1200" dirty="0">
                    <a:solidFill>
                      <a:srgbClr val="FFFFFF"/>
                    </a:solidFill>
                    <a:effectLst/>
                    <a:latin typeface="Arial" panose="020B0604020202020204" pitchFamily="34" charset="0"/>
                    <a:ea typeface="Arial" panose="020B0604020202020204" pitchFamily="34" charset="0"/>
                    <a:cs typeface="Times New Roman" panose="02020603050405020304" pitchFamily="18" charset="0"/>
                  </a:rPr>
                  <a:t>Better engagement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4" name="Google Shape;311;p33">
                <a:extLst>
                  <a:ext uri="{FF2B5EF4-FFF2-40B4-BE49-F238E27FC236}">
                    <a16:creationId xmlns:a16="http://schemas.microsoft.com/office/drawing/2014/main" id="{AB198308-ACE9-8B4B-8997-7FC8CBF0880D}"/>
                  </a:ext>
                </a:extLst>
              </p:cNvPr>
              <p:cNvSpPr/>
              <p:nvPr/>
            </p:nvSpPr>
            <p:spPr>
              <a:xfrm>
                <a:off x="2045121" y="2254610"/>
                <a:ext cx="990169" cy="256591"/>
              </a:xfrm>
              <a:prstGeom prst="roundRect">
                <a:avLst>
                  <a:gd name="adj" fmla="val 16667"/>
                </a:avLst>
              </a:prstGeom>
              <a:solidFill>
                <a:srgbClr val="0070C0"/>
              </a:solidFill>
              <a:ln>
                <a:noFill/>
              </a:ln>
            </p:spPr>
            <p:txBody>
              <a:bodyPr spcFirstLastPara="1" wrap="square" lIns="91425" tIns="91425" rIns="91425" bIns="91425" anchor="ctr" anchorCtr="0">
                <a:noAutofit/>
              </a:bodyPr>
              <a:lstStyle/>
              <a:p>
                <a:endParaRPr lang="en-US"/>
              </a:p>
            </p:txBody>
          </p:sp>
          <p:sp>
            <p:nvSpPr>
              <p:cNvPr id="25" name="Google Shape;312;p33">
                <a:extLst>
                  <a:ext uri="{FF2B5EF4-FFF2-40B4-BE49-F238E27FC236}">
                    <a16:creationId xmlns:a16="http://schemas.microsoft.com/office/drawing/2014/main" id="{A82052D9-F5D4-1944-BF44-F73615A81ECE}"/>
                  </a:ext>
                </a:extLst>
              </p:cNvPr>
              <p:cNvSpPr txBox="1"/>
              <p:nvPr/>
            </p:nvSpPr>
            <p:spPr>
              <a:xfrm>
                <a:off x="2057647" y="2267136"/>
                <a:ext cx="965117" cy="231539"/>
              </a:xfrm>
              <a:prstGeom prst="rect">
                <a:avLst/>
              </a:prstGeom>
              <a:noFill/>
              <a:ln>
                <a:noFill/>
              </a:ln>
            </p:spPr>
            <p:txBody>
              <a:bodyPr spcFirstLastPara="1" wrap="square" lIns="38100" tIns="38100" rIns="38100" bIns="38100" anchor="ctr" anchorCtr="0">
                <a:noAutofit/>
              </a:bodyPr>
              <a:lstStyle/>
              <a:p>
                <a:pPr marL="0" marR="0" algn="ctr">
                  <a:lnSpc>
                    <a:spcPct val="90000"/>
                  </a:lnSpc>
                  <a:spcBef>
                    <a:spcPts val="0"/>
                  </a:spcBef>
                  <a:spcAft>
                    <a:spcPts val="0"/>
                  </a:spcAft>
                </a:pPr>
                <a:r>
                  <a:rPr lang="en-US" sz="1000" kern="1200">
                    <a:solidFill>
                      <a:srgbClr val="FFFFFF"/>
                    </a:solidFill>
                    <a:effectLst/>
                    <a:latin typeface="Arial" panose="020B0604020202020204" pitchFamily="34" charset="0"/>
                    <a:ea typeface="Arial" panose="020B0604020202020204" pitchFamily="34" charset="0"/>
                    <a:cs typeface="Times New Roman" panose="02020603050405020304" pitchFamily="18" charset="0"/>
                  </a:rPr>
                  <a:t>More usage</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p:txBody>
          </p:sp>
        </p:grpSp>
        <p:sp>
          <p:nvSpPr>
            <p:cNvPr id="12" name="Google Shape;313;p33">
              <a:extLst>
                <a:ext uri="{FF2B5EF4-FFF2-40B4-BE49-F238E27FC236}">
                  <a16:creationId xmlns:a16="http://schemas.microsoft.com/office/drawing/2014/main" id="{7DE45C3C-986A-9345-8C62-FE7EE9BA2230}"/>
                </a:ext>
              </a:extLst>
            </p:cNvPr>
            <p:cNvSpPr txBox="1"/>
            <p:nvPr/>
          </p:nvSpPr>
          <p:spPr>
            <a:xfrm>
              <a:off x="4662840" y="2270309"/>
              <a:ext cx="1610713" cy="619505"/>
            </a:xfrm>
            <a:prstGeom prst="rect">
              <a:avLst/>
            </a:prstGeom>
            <a:noFill/>
            <a:ln>
              <a:noFill/>
            </a:ln>
          </p:spPr>
          <p:txBody>
            <a:bodyPr spcFirstLastPara="1" wrap="square" lIns="91425" tIns="45700" rIns="91425" bIns="45700" anchor="ctr" anchorCtr="0">
              <a:noAutofit/>
            </a:bodyPr>
            <a:lstStyle/>
            <a:p>
              <a:pPr marL="0" marR="0" algn="ctr">
                <a:spcBef>
                  <a:spcPts val="0"/>
                </a:spcBef>
                <a:spcAft>
                  <a:spcPts val="0"/>
                </a:spcAft>
              </a:pPr>
              <a:r>
                <a:rPr lang="en-US" sz="1200" b="1" kern="1200">
                  <a:solidFill>
                    <a:srgbClr val="3D505A"/>
                  </a:solidFill>
                  <a:effectLst/>
                  <a:latin typeface="Arial" panose="020B0604020202020204" pitchFamily="34" charset="0"/>
                  <a:ea typeface="Arial" panose="020B0604020202020204" pitchFamily="34" charset="0"/>
                  <a:cs typeface="Times New Roman" panose="02020603050405020304" pitchFamily="18" charset="0"/>
                </a:rPr>
                <a:t>Community members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Google Shape;315;p33">
              <a:extLst>
                <a:ext uri="{FF2B5EF4-FFF2-40B4-BE49-F238E27FC236}">
                  <a16:creationId xmlns:a16="http://schemas.microsoft.com/office/drawing/2014/main" id="{F44980F7-D3CC-FA44-BDFB-D820378C5352}"/>
                </a:ext>
              </a:extLst>
            </p:cNvPr>
            <p:cNvSpPr txBox="1"/>
            <p:nvPr/>
          </p:nvSpPr>
          <p:spPr>
            <a:xfrm>
              <a:off x="291107" y="2255852"/>
              <a:ext cx="1535836" cy="619505"/>
            </a:xfrm>
            <a:prstGeom prst="rect">
              <a:avLst/>
            </a:prstGeom>
            <a:noFill/>
            <a:ln>
              <a:noFill/>
            </a:ln>
          </p:spPr>
          <p:txBody>
            <a:bodyPr spcFirstLastPara="1" wrap="square" lIns="91425" tIns="45700" rIns="91425" bIns="45700" anchor="ctr" anchorCtr="0">
              <a:noAutofit/>
            </a:bodyPr>
            <a:lstStyle/>
            <a:p>
              <a:pPr marL="0" marR="0" algn="ctr">
                <a:spcBef>
                  <a:spcPts val="0"/>
                </a:spcBef>
                <a:spcAft>
                  <a:spcPts val="0"/>
                </a:spcAft>
              </a:pPr>
              <a:r>
                <a:rPr lang="en-US" sz="1200" b="1" dirty="0">
                  <a:solidFill>
                    <a:srgbClr val="323F4F"/>
                  </a:solidFill>
                  <a:latin typeface="Arial" panose="020B0604020202020204" pitchFamily="34" charset="0"/>
                  <a:ea typeface="Calibri" panose="020F0502020204030204" pitchFamily="34" charset="0"/>
                  <a:cs typeface="Times New Roman" panose="02020603050405020304" pitchFamily="18" charset="0"/>
                </a:rPr>
                <a:t>Entrepreneurs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5" name="Google Shape;316;p33" descr="Related image">
              <a:extLst>
                <a:ext uri="{FF2B5EF4-FFF2-40B4-BE49-F238E27FC236}">
                  <a16:creationId xmlns:a16="http://schemas.microsoft.com/office/drawing/2014/main" id="{4425CF09-D149-C543-ADEC-050F2C300F3C}"/>
                </a:ext>
              </a:extLst>
            </p:cNvPr>
            <p:cNvPicPr preferRelativeResize="0"/>
            <p:nvPr/>
          </p:nvPicPr>
          <p:blipFill rotWithShape="1">
            <a:blip r:embed="rId2">
              <a:alphaModFix/>
            </a:blip>
            <a:srcRect/>
            <a:stretch/>
          </p:blipFill>
          <p:spPr>
            <a:xfrm>
              <a:off x="4734841" y="1445083"/>
              <a:ext cx="1466708" cy="743086"/>
            </a:xfrm>
            <a:prstGeom prst="rect">
              <a:avLst/>
            </a:prstGeom>
            <a:noFill/>
            <a:ln>
              <a:noFill/>
            </a:ln>
          </p:spPr>
        </p:pic>
        <p:pic>
          <p:nvPicPr>
            <p:cNvPr id="16" name="Google Shape;316;p33" descr="Related image">
              <a:extLst>
                <a:ext uri="{FF2B5EF4-FFF2-40B4-BE49-F238E27FC236}">
                  <a16:creationId xmlns:a16="http://schemas.microsoft.com/office/drawing/2014/main" id="{93971CBA-1A19-D742-B6FD-DBE21981FD10}"/>
                </a:ext>
              </a:extLst>
            </p:cNvPr>
            <p:cNvPicPr preferRelativeResize="0"/>
            <p:nvPr/>
          </p:nvPicPr>
          <p:blipFill rotWithShape="1">
            <a:blip r:embed="rId2">
              <a:alphaModFix/>
            </a:blip>
            <a:srcRect/>
            <a:stretch/>
          </p:blipFill>
          <p:spPr>
            <a:xfrm>
              <a:off x="420212" y="1452512"/>
              <a:ext cx="1466708" cy="743086"/>
            </a:xfrm>
            <a:prstGeom prst="rect">
              <a:avLst/>
            </a:prstGeom>
            <a:noFill/>
            <a:ln>
              <a:noFill/>
            </a:ln>
          </p:spPr>
        </p:pic>
      </p:grpSp>
      <p:sp>
        <p:nvSpPr>
          <p:cNvPr id="4" name="TextBox 3">
            <a:extLst>
              <a:ext uri="{FF2B5EF4-FFF2-40B4-BE49-F238E27FC236}">
                <a16:creationId xmlns:a16="http://schemas.microsoft.com/office/drawing/2014/main" id="{AEE2AD9E-61FF-274C-92BB-A66A87D98B5E}"/>
              </a:ext>
            </a:extLst>
          </p:cNvPr>
          <p:cNvSpPr txBox="1"/>
          <p:nvPr/>
        </p:nvSpPr>
        <p:spPr>
          <a:xfrm>
            <a:off x="7053943" y="5355775"/>
            <a:ext cx="3576620" cy="215444"/>
          </a:xfrm>
          <a:prstGeom prst="rect">
            <a:avLst/>
          </a:prstGeom>
          <a:noFill/>
        </p:spPr>
        <p:txBody>
          <a:bodyPr wrap="none" rtlCol="0">
            <a:spAutoFit/>
          </a:bodyPr>
          <a:lstStyle/>
          <a:p>
            <a:r>
              <a:rPr lang="en-US" sz="800" dirty="0"/>
              <a:t>Adapted from </a:t>
            </a:r>
            <a:r>
              <a:rPr lang="en-US" sz="800" dirty="0" err="1"/>
              <a:t>Iansiti</a:t>
            </a:r>
            <a:r>
              <a:rPr lang="en-US" sz="800" dirty="0"/>
              <a:t> M &amp; Lakhani KR, </a:t>
            </a:r>
            <a:r>
              <a:rPr lang="en-US" sz="800" i="1" dirty="0"/>
              <a:t>Competing in the Age of AI, </a:t>
            </a:r>
            <a:r>
              <a:rPr lang="en-US" sz="800" dirty="0"/>
              <a:t>HBR Press, 2020</a:t>
            </a:r>
          </a:p>
        </p:txBody>
      </p:sp>
    </p:spTree>
    <p:extLst>
      <p:ext uri="{BB962C8B-B14F-4D97-AF65-F5344CB8AC3E}">
        <p14:creationId xmlns:p14="http://schemas.microsoft.com/office/powerpoint/2010/main" val="4358110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231136" y="467418"/>
            <a:ext cx="7729728" cy="1188720"/>
          </a:xfrm>
          <a:solidFill>
            <a:srgbClr val="FFFFFF"/>
          </a:solidFill>
        </p:spPr>
        <p:txBody>
          <a:bodyPr>
            <a:normAutofit/>
          </a:bodyPr>
          <a:lstStyle/>
          <a:p>
            <a:r>
              <a:rPr lang="en-US" sz="2000" dirty="0"/>
              <a:t>A crowdfunding platform pipeline that’s long, wide and transparent</a:t>
            </a:r>
          </a:p>
        </p:txBody>
      </p:sp>
      <p:graphicFrame>
        <p:nvGraphicFramePr>
          <p:cNvPr id="7" name="Object 6">
            <a:extLst>
              <a:ext uri="{FF2B5EF4-FFF2-40B4-BE49-F238E27FC236}">
                <a16:creationId xmlns:a16="http://schemas.microsoft.com/office/drawing/2014/main" id="{988FE541-EA1E-6544-AB81-A5FCC2D12A53}"/>
              </a:ext>
            </a:extLst>
          </p:cNvPr>
          <p:cNvGraphicFramePr>
            <a:graphicFrameLocks noChangeAspect="1"/>
          </p:cNvGraphicFramePr>
          <p:nvPr>
            <p:extLst>
              <p:ext uri="{D42A27DB-BD31-4B8C-83A1-F6EECF244321}">
                <p14:modId xmlns:p14="http://schemas.microsoft.com/office/powerpoint/2010/main" val="858550735"/>
              </p:ext>
            </p:extLst>
          </p:nvPr>
        </p:nvGraphicFramePr>
        <p:xfrm>
          <a:off x="3178175" y="1752562"/>
          <a:ext cx="5503863" cy="3897312"/>
        </p:xfrm>
        <a:graphic>
          <a:graphicData uri="http://schemas.openxmlformats.org/presentationml/2006/ole">
            <mc:AlternateContent xmlns:mc="http://schemas.openxmlformats.org/markup-compatibility/2006">
              <mc:Choice xmlns:v="urn:schemas-microsoft-com:vml" Requires="v">
                <p:oleObj spid="_x0000_s3107" name="Document" r:id="rId4" imgW="6477000" imgH="4584700" progId="Word.Document.12">
                  <p:embed/>
                </p:oleObj>
              </mc:Choice>
              <mc:Fallback>
                <p:oleObj name="Document" r:id="rId4" imgW="6477000" imgH="4584700" progId="Word.Document.12">
                  <p:embed/>
                  <p:pic>
                    <p:nvPicPr>
                      <p:cNvPr id="0" name=""/>
                      <p:cNvPicPr/>
                      <p:nvPr/>
                    </p:nvPicPr>
                    <p:blipFill>
                      <a:blip r:embed="rId5"/>
                      <a:stretch>
                        <a:fillRect/>
                      </a:stretch>
                    </p:blipFill>
                    <p:spPr>
                      <a:xfrm>
                        <a:off x="3178175" y="1752562"/>
                        <a:ext cx="5503863" cy="3897312"/>
                      </a:xfrm>
                      <a:prstGeom prst="rect">
                        <a:avLst/>
                      </a:prstGeom>
                    </p:spPr>
                  </p:pic>
                </p:oleObj>
              </mc:Fallback>
            </mc:AlternateContent>
          </a:graphicData>
        </a:graphic>
      </p:graphicFrame>
    </p:spTree>
    <p:extLst>
      <p:ext uri="{BB962C8B-B14F-4D97-AF65-F5344CB8AC3E}">
        <p14:creationId xmlns:p14="http://schemas.microsoft.com/office/powerpoint/2010/main" val="13286481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C11967-66FF-D34D-AF82-1E0D46F258C9}"/>
              </a:ext>
            </a:extLst>
          </p:cNvPr>
          <p:cNvSpPr>
            <a:spLocks noGrp="1"/>
          </p:cNvSpPr>
          <p:nvPr>
            <p:ph type="title"/>
          </p:nvPr>
        </p:nvSpPr>
        <p:spPr>
          <a:xfrm>
            <a:off x="2231136" y="964692"/>
            <a:ext cx="7729728" cy="1188720"/>
          </a:xfrm>
        </p:spPr>
        <p:txBody>
          <a:bodyPr>
            <a:normAutofit/>
          </a:bodyPr>
          <a:lstStyle/>
          <a:p>
            <a:r>
              <a:rPr lang="en-US" sz="2000" dirty="0"/>
              <a:t>The leaderboard public ranking concept</a:t>
            </a:r>
          </a:p>
        </p:txBody>
      </p:sp>
      <p:pic>
        <p:nvPicPr>
          <p:cNvPr id="39" name="Picture 38">
            <a:extLst>
              <a:ext uri="{FF2B5EF4-FFF2-40B4-BE49-F238E27FC236}">
                <a16:creationId xmlns:a16="http://schemas.microsoft.com/office/drawing/2014/main" id="{AC77ABCF-38A4-9745-8377-79CD1902C1A5}"/>
              </a:ext>
            </a:extLst>
          </p:cNvPr>
          <p:cNvPicPr/>
          <p:nvPr/>
        </p:nvPicPr>
        <p:blipFill rotWithShape="1">
          <a:blip r:embed="rId2">
            <a:extLst>
              <a:ext uri="{28A0092B-C50C-407E-A947-70E740481C1C}">
                <a14:useLocalDpi xmlns:a14="http://schemas.microsoft.com/office/drawing/2010/main" val="0"/>
              </a:ext>
            </a:extLst>
          </a:blip>
          <a:srcRect t="3804"/>
          <a:stretch/>
        </p:blipFill>
        <p:spPr bwMode="auto">
          <a:xfrm>
            <a:off x="2148840" y="2277134"/>
            <a:ext cx="5151120" cy="4109085"/>
          </a:xfrm>
          <a:prstGeom prst="rect">
            <a:avLst/>
          </a:prstGeom>
          <a:blipFill>
            <a:blip r:embed="rId3"/>
            <a:tile tx="0" ty="0" sx="100000" sy="100000" flip="none" algn="tl"/>
          </a:blipFill>
          <a:ln>
            <a:noFill/>
          </a:ln>
          <a:extLst>
            <a:ext uri="{53640926-AAD7-44D8-BBD7-CCE9431645EC}">
              <a14:shadowObscured xmlns:a14="http://schemas.microsoft.com/office/drawing/2010/main"/>
            </a:ext>
          </a:extLst>
        </p:spPr>
      </p:pic>
      <p:sp>
        <p:nvSpPr>
          <p:cNvPr id="40" name="Text Box 250">
            <a:extLst>
              <a:ext uri="{FF2B5EF4-FFF2-40B4-BE49-F238E27FC236}">
                <a16:creationId xmlns:a16="http://schemas.microsoft.com/office/drawing/2014/main" id="{A64958AD-BB9C-9242-B4C2-26B257228FA6}"/>
              </a:ext>
            </a:extLst>
          </p:cNvPr>
          <p:cNvSpPr txBox="1"/>
          <p:nvPr/>
        </p:nvSpPr>
        <p:spPr>
          <a:xfrm>
            <a:off x="6112329" y="3829390"/>
            <a:ext cx="2063750" cy="1188719"/>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GB" sz="1100" dirty="0">
                <a:effectLst/>
                <a:latin typeface="Gill Sans MT" panose="020B0502020104020203" pitchFamily="34" charset="77"/>
                <a:ea typeface="Calibri" panose="020F0502020204030204" pitchFamily="34" charset="0"/>
                <a:cs typeface="Times New Roman" panose="02020603050405020304" pitchFamily="18" charset="0"/>
              </a:rPr>
              <a:t>Location and industry filters allow ‘likes’ from industry experts and local universities and those geographically close to the project to be weighted more heavily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1" name="Text Box 2">
            <a:extLst>
              <a:ext uri="{FF2B5EF4-FFF2-40B4-BE49-F238E27FC236}">
                <a16:creationId xmlns:a16="http://schemas.microsoft.com/office/drawing/2014/main" id="{F591F975-6E2C-7E40-8AFB-6DFA7EBBB1E1}"/>
              </a:ext>
            </a:extLst>
          </p:cNvPr>
          <p:cNvSpPr txBox="1">
            <a:spLocks noChangeArrowheads="1"/>
          </p:cNvSpPr>
          <p:nvPr/>
        </p:nvSpPr>
        <p:spPr bwMode="auto">
          <a:xfrm rot="16200000">
            <a:off x="5165312" y="4135988"/>
            <a:ext cx="1534795" cy="316865"/>
          </a:xfrm>
          <a:prstGeom prst="rect">
            <a:avLst/>
          </a:prstGeom>
          <a:noFill/>
          <a:ln w="9525">
            <a:noFill/>
            <a:miter lim="800000"/>
            <a:headEnd/>
            <a:tailEnd/>
          </a:ln>
        </p:spPr>
        <p:txBody>
          <a:bodyPr rot="0" vert="horz" wrap="square" lIns="91440" tIns="45720" rIns="91440" bIns="45720" anchor="t" anchorCtr="0">
            <a:noAutofit/>
          </a:bodyPr>
          <a:lstStyle/>
          <a:p>
            <a:pPr marL="0" marR="0" algn="ctr">
              <a:lnSpc>
                <a:spcPct val="107000"/>
              </a:lnSpc>
              <a:spcBef>
                <a:spcPts val="0"/>
              </a:spcBef>
              <a:spcAft>
                <a:spcPts val="800"/>
              </a:spcAft>
            </a:pPr>
            <a:r>
              <a:rPr lang="en-GB" sz="1600" b="1">
                <a:effectLst/>
                <a:latin typeface="Gill Sans MT" panose="020B0502020104020203" pitchFamily="34" charset="77"/>
                <a:ea typeface="Calibri" panose="020F0502020204030204" pitchFamily="34" charset="0"/>
                <a:cs typeface="Times New Roman" panose="02020603050405020304" pitchFamily="18" charset="0"/>
              </a:rPr>
              <a:t>Leaderboard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2" name="Picture 41">
            <a:extLst>
              <a:ext uri="{FF2B5EF4-FFF2-40B4-BE49-F238E27FC236}">
                <a16:creationId xmlns:a16="http://schemas.microsoft.com/office/drawing/2014/main" id="{3CFC9F0B-5819-1D41-8A1E-605BD1FE4545}"/>
              </a:ext>
            </a:extLst>
          </p:cNvPr>
          <p:cNvPicPr/>
          <p:nvPr/>
        </p:nvPicPr>
        <p:blipFill rotWithShape="1">
          <a:blip r:embed="rId4">
            <a:extLst>
              <a:ext uri="{28A0092B-C50C-407E-A947-70E740481C1C}">
                <a14:useLocalDpi xmlns:a14="http://schemas.microsoft.com/office/drawing/2010/main" val="0"/>
              </a:ext>
            </a:extLst>
          </a:blip>
          <a:srcRect r="1433"/>
          <a:stretch/>
        </p:blipFill>
        <p:spPr bwMode="auto">
          <a:xfrm>
            <a:off x="8232291" y="2649178"/>
            <a:ext cx="2389505" cy="3359736"/>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236789713"/>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106</TotalTime>
  <Words>1328</Words>
  <Application>Microsoft Macintosh PowerPoint</Application>
  <PresentationFormat>Widescreen</PresentationFormat>
  <Paragraphs>91</Paragraphs>
  <Slides>13</Slides>
  <Notes>4</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19" baseType="lpstr">
      <vt:lpstr>Arial</vt:lpstr>
      <vt:lpstr>Calibri</vt:lpstr>
      <vt:lpstr>Gill Sans MT</vt:lpstr>
      <vt:lpstr>Wingdings</vt:lpstr>
      <vt:lpstr>Parcel</vt:lpstr>
      <vt:lpstr>Microsoft Word Document</vt:lpstr>
      <vt:lpstr>An emerging market community innovation platform proposal</vt:lpstr>
      <vt:lpstr>Contents</vt:lpstr>
      <vt:lpstr>Problem statement (a) the African NGO model needs innovation</vt:lpstr>
      <vt:lpstr>Problem statement  (b) Africa is enjoying a rapidly evolving digital infrastructure</vt:lpstr>
      <vt:lpstr>Problem statement  (c) the African vc funding model is relatively new and faces challenges</vt:lpstr>
      <vt:lpstr>So what’s the market failure?</vt:lpstr>
      <vt:lpstr>Proposed solution a not-for-profit social engagement platform that funds innovation transparently</vt:lpstr>
      <vt:lpstr>A crowdfunding platform pipeline that’s long, wide and transparent</vt:lpstr>
      <vt:lpstr>The leaderboard public ranking concept</vt:lpstr>
      <vt:lpstr>Flow chart of concept in action</vt:lpstr>
      <vt:lpstr>What’s in it for each key stakeholder?</vt:lpstr>
      <vt:lpstr>Implementation plan</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emerging market community innovation platform proposal</dc:title>
  <dc:creator>Charles Carter</dc:creator>
  <cp:lastModifiedBy>Charles Carter</cp:lastModifiedBy>
  <cp:revision>18</cp:revision>
  <dcterms:created xsi:type="dcterms:W3CDTF">2020-05-31T21:10:54Z</dcterms:created>
  <dcterms:modified xsi:type="dcterms:W3CDTF">2020-05-31T23:25:28Z</dcterms:modified>
</cp:coreProperties>
</file>